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  <p:sldMasterId id="2147483764" r:id="rId2"/>
  </p:sldMasterIdLst>
  <p:notesMasterIdLst>
    <p:notesMasterId r:id="rId16"/>
  </p:notesMasterIdLst>
  <p:handoutMasterIdLst>
    <p:handoutMasterId r:id="rId17"/>
  </p:handoutMasterIdLst>
  <p:sldIdLst>
    <p:sldId id="800" r:id="rId3"/>
    <p:sldId id="257" r:id="rId4"/>
    <p:sldId id="258" r:id="rId5"/>
    <p:sldId id="801" r:id="rId6"/>
    <p:sldId id="802" r:id="rId7"/>
    <p:sldId id="803" r:id="rId8"/>
    <p:sldId id="804" r:id="rId9"/>
    <p:sldId id="805" r:id="rId10"/>
    <p:sldId id="806" r:id="rId11"/>
    <p:sldId id="807" r:id="rId12"/>
    <p:sldId id="808" r:id="rId13"/>
    <p:sldId id="809" r:id="rId14"/>
    <p:sldId id="810" r:id="rId15"/>
  </p:sldIdLst>
  <p:sldSz cx="13817600" cy="7772400"/>
  <p:notesSz cx="6858000" cy="9144000"/>
  <p:defaultTextStyle>
    <a:defPPr>
      <a:defRPr lang="en-US"/>
    </a:defPPr>
    <a:lvl1pPr marL="0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115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228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344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6458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5574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4686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3802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2914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4A26"/>
    <a:srgbClr val="DE4D3A"/>
    <a:srgbClr val="142958"/>
    <a:srgbClr val="15274B"/>
    <a:srgbClr val="F16322"/>
    <a:srgbClr val="DDD9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9316" autoAdjust="0"/>
  </p:normalViewPr>
  <p:slideViewPr>
    <p:cSldViewPr snapToGrid="0" snapToObjects="1">
      <p:cViewPr varScale="1">
        <p:scale>
          <a:sx n="53" d="100"/>
          <a:sy n="53" d="100"/>
        </p:scale>
        <p:origin x="56" y="192"/>
      </p:cViewPr>
      <p:guideLst>
        <p:guide orient="horz" pos="2448"/>
        <p:guide pos="435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19064"/>
    </p:cViewPr>
  </p:sorterViewPr>
  <p:notesViewPr>
    <p:cSldViewPr snapToGrid="0" snapToObjects="1">
      <p:cViewPr varScale="1">
        <p:scale>
          <a:sx n="91" d="100"/>
          <a:sy n="91" d="100"/>
        </p:scale>
        <p:origin x="-4280" y="-3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8450729"/>
            <a:ext cx="6858000" cy="705971"/>
          </a:xfrm>
          <a:prstGeom prst="rect">
            <a:avLst/>
          </a:prstGeom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solidFill>
                <a:srgbClr val="142958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356FF-FEF1-EF48-BD73-4B95B2E46E83}" type="datetimeFigureOut">
              <a:rPr lang="en-US" smtClean="0">
                <a:solidFill>
                  <a:srgbClr val="F16322"/>
                </a:solidFill>
              </a:rPr>
              <a:t>3/27/2021</a:t>
            </a:fld>
            <a:endParaRPr lang="en-US" dirty="0">
              <a:solidFill>
                <a:srgbClr val="F1632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476999" y="8889999"/>
            <a:ext cx="379413" cy="252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2004881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rgbClr val="14295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rgbClr val="F16322"/>
                </a:solidFill>
              </a:defRPr>
            </a:lvl1pPr>
          </a:lstStyle>
          <a:p>
            <a:fld id="{DBF7D493-8EEB-7E45-916B-5FBC49ABC710}" type="datetimeFigureOut">
              <a:rPr lang="en-US" smtClean="0"/>
              <a:pPr/>
              <a:t>3/27/2021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8450729"/>
            <a:ext cx="6858000" cy="705971"/>
          </a:xfrm>
          <a:prstGeom prst="rect">
            <a:avLst/>
          </a:prstGeom>
        </p:spPr>
      </p:pic>
      <p:sp>
        <p:nvSpPr>
          <p:cNvPr id="9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476999" y="8889999"/>
            <a:ext cx="379413" cy="252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3356410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115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228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7344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6458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5574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4686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3802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2914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Eric</a:t>
            </a:r>
            <a:endParaRPr dirty="0"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7" y="619125"/>
            <a:ext cx="12736405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ECE ILLINOIS 16:9 TEMPLATE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10627" y="1570071"/>
            <a:ext cx="12736405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E84A2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10627" y="1860825"/>
            <a:ext cx="12736405" cy="3017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baseline="0">
                <a:solidFill>
                  <a:srgbClr val="E84A2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2546194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i="0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10626" y="1628416"/>
            <a:ext cx="12631240" cy="507718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599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754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12701026" cy="5082540"/>
          </a:xfrm>
          <a:prstGeom prst="rect">
            <a:avLst/>
          </a:prstGeom>
        </p:spPr>
        <p:txBody>
          <a:bodyPr vert="horz"/>
          <a:lstStyle>
            <a:lvl1pPr marL="381995" indent="-381995">
              <a:buFont typeface="Wingdings" panose="05000000000000000000" pitchFamily="2" charset="2"/>
              <a:buChar char="§"/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i="0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80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9124501" y="1608096"/>
            <a:ext cx="4069626" cy="506702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 i="1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below</a:t>
            </a:r>
          </a:p>
          <a:p>
            <a:pPr lvl="0"/>
            <a:r>
              <a:rPr lang="en-US" dirty="0"/>
              <a:t>to insert media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0626" y="1628416"/>
            <a:ext cx="8182392" cy="50467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599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i="0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27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-by-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0626" y="1628416"/>
            <a:ext cx="6144645" cy="50873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599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964630" y="1628416"/>
            <a:ext cx="6144645" cy="50873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599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i="0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21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10626" y="1608096"/>
            <a:ext cx="12583500" cy="5097504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i="1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below to insert media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i="0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53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834640"/>
            <a:ext cx="13817600" cy="2038696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2977958"/>
            <a:ext cx="12631240" cy="63055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i="0" baseline="0">
                <a:solidFill>
                  <a:schemeClr val="bg1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section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10626" y="3833136"/>
            <a:ext cx="12631240" cy="7185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599" b="0" i="1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of section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433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069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519936" y="529674"/>
            <a:ext cx="10777728" cy="1397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519936" y="2155546"/>
            <a:ext cx="10777728" cy="4677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518145" lvl="0" indent="-362701" algn="l">
              <a:lnSpc>
                <a:spcPct val="90000"/>
              </a:lnSpc>
              <a:spcBef>
                <a:spcPts val="2040"/>
              </a:spcBef>
              <a:spcAft>
                <a:spcPts val="0"/>
              </a:spcAft>
              <a:buClr>
                <a:schemeClr val="lt1"/>
              </a:buClr>
              <a:buSzPts val="1440"/>
              <a:buChar char="•"/>
              <a:defRPr/>
            </a:lvl1pPr>
            <a:lvl2pPr marL="1036290" lvl="1" indent="-362701" algn="l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lt1"/>
              </a:buClr>
              <a:buSzPts val="1440"/>
              <a:buChar char="•"/>
              <a:defRPr/>
            </a:lvl2pPr>
            <a:lvl3pPr marL="1554434" lvl="2" indent="-3627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Clr>
                <a:schemeClr val="lt1"/>
              </a:buClr>
              <a:buSzPts val="1440"/>
              <a:buChar char="•"/>
              <a:defRPr/>
            </a:lvl3pPr>
            <a:lvl4pPr marL="2072579" lvl="3" indent="-3627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Clr>
                <a:schemeClr val="lt1"/>
              </a:buClr>
              <a:buSzPts val="1440"/>
              <a:buChar char="•"/>
              <a:defRPr/>
            </a:lvl4pPr>
            <a:lvl5pPr marL="2590724" lvl="4" indent="-3627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Clr>
                <a:schemeClr val="lt1"/>
              </a:buClr>
              <a:buSzPts val="1440"/>
              <a:buChar char="•"/>
              <a:defRPr/>
            </a:lvl5pPr>
            <a:lvl6pPr marL="3108869" lvl="5" indent="-388609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627013" lvl="6" indent="-388609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4145158" lvl="7" indent="-388609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663303" lvl="8" indent="-388609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1519936" y="7482231"/>
            <a:ext cx="8114386" cy="269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10059213" y="7482231"/>
            <a:ext cx="1088136" cy="269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572240" y="7482231"/>
            <a:ext cx="725424" cy="269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9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8.png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7.jpeg"/><Relationship Id="rId4" Type="http://schemas.openxmlformats.org/officeDocument/2006/relationships/slideLayout" Target="../slideLayouts/slideLayout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2940" y="2695073"/>
            <a:ext cx="13820539" cy="2352030"/>
            <a:chOff x="-1069" y="2880073"/>
            <a:chExt cx="10056262" cy="1676400"/>
          </a:xfrm>
        </p:grpSpPr>
        <p:pic>
          <p:nvPicPr>
            <p:cNvPr id="15" name="Picture 14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96"/>
            <a:stretch/>
          </p:blipFill>
          <p:spPr>
            <a:xfrm>
              <a:off x="-1069" y="2881477"/>
              <a:ext cx="2514600" cy="1673098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13531" y="2880073"/>
              <a:ext cx="2514600" cy="16764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062" y="2880073"/>
              <a:ext cx="2514600" cy="16764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540593" y="2881978"/>
              <a:ext cx="2514600" cy="1674495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111273"/>
            <a:ext cx="13817597" cy="2673879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13099" y="5528603"/>
            <a:ext cx="13804501" cy="2256549"/>
          </a:xfrm>
          <a:prstGeom prst="rect">
            <a:avLst/>
          </a:prstGeom>
          <a:solidFill>
            <a:srgbClr val="E84A2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10" y="5698404"/>
            <a:ext cx="4446031" cy="149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55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</p:sldLayoutIdLst>
  <p:txStyles>
    <p:titleStyle>
      <a:lvl1pPr algn="ctr" defTabSz="509326" rtl="0" eaLnBrk="1" latinLnBrk="0" hangingPunct="1">
        <a:spcBef>
          <a:spcPct val="0"/>
        </a:spcBef>
        <a:buNone/>
        <a:defRPr sz="4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1995" indent="-381995" algn="l" defTabSz="509326" rtl="0" eaLnBrk="1" latinLnBrk="0" hangingPunct="1">
        <a:spcBef>
          <a:spcPct val="20000"/>
        </a:spcBef>
        <a:buFont typeface="Arial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827657" indent="-318330" algn="l" defTabSz="509326" rtl="0" eaLnBrk="1" latinLnBrk="0" hangingPunct="1">
        <a:spcBef>
          <a:spcPct val="20000"/>
        </a:spcBef>
        <a:buFont typeface="Arial"/>
        <a:buChar char="–"/>
        <a:defRPr sz="3099" kern="1200">
          <a:solidFill>
            <a:schemeClr val="tx1"/>
          </a:solidFill>
          <a:latin typeface="+mn-lt"/>
          <a:ea typeface="+mn-ea"/>
          <a:cs typeface="+mn-cs"/>
        </a:defRPr>
      </a:lvl2pPr>
      <a:lvl3pPr marL="1273318" indent="-254664" algn="l" defTabSz="50932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645" indent="-254664" algn="l" defTabSz="509326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1971" indent="-254664" algn="l" defTabSz="509326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298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625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9952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278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26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654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981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308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635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5961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289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615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7172772"/>
            <a:ext cx="13817600" cy="599627"/>
          </a:xfrm>
          <a:prstGeom prst="rect">
            <a:avLst/>
          </a:prstGeom>
          <a:solidFill>
            <a:srgbClr val="E84A2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362"/>
          <a:stretch/>
        </p:blipFill>
        <p:spPr>
          <a:xfrm>
            <a:off x="-2" y="7022370"/>
            <a:ext cx="13817601" cy="2535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509" y="7353309"/>
            <a:ext cx="1940310" cy="1969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703" b="63560"/>
          <a:stretch/>
        </p:blipFill>
        <p:spPr>
          <a:xfrm>
            <a:off x="499630" y="7239543"/>
            <a:ext cx="368073" cy="424519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13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</p:sldLayoutIdLst>
  <p:hf hdr="0" ftr="0"/>
  <p:txStyles>
    <p:titleStyle>
      <a:lvl1pPr algn="ctr" defTabSz="509326" rtl="0" eaLnBrk="1" latinLnBrk="0" hangingPunct="1">
        <a:spcBef>
          <a:spcPct val="0"/>
        </a:spcBef>
        <a:buNone/>
        <a:defRPr sz="4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1995" indent="-381995" algn="l" defTabSz="509326" rtl="0" eaLnBrk="1" latinLnBrk="0" hangingPunct="1">
        <a:spcBef>
          <a:spcPct val="20000"/>
        </a:spcBef>
        <a:buFont typeface="Arial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827657" indent="-318330" algn="l" defTabSz="509326" rtl="0" eaLnBrk="1" latinLnBrk="0" hangingPunct="1">
        <a:spcBef>
          <a:spcPct val="20000"/>
        </a:spcBef>
        <a:buFont typeface="Arial"/>
        <a:buChar char="–"/>
        <a:defRPr sz="3099" kern="1200">
          <a:solidFill>
            <a:schemeClr val="tx1"/>
          </a:solidFill>
          <a:latin typeface="+mn-lt"/>
          <a:ea typeface="+mn-ea"/>
          <a:cs typeface="+mn-cs"/>
        </a:defRPr>
      </a:lvl2pPr>
      <a:lvl3pPr marL="1273318" indent="-254664" algn="l" defTabSz="50932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645" indent="-254664" algn="l" defTabSz="509326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1971" indent="-254664" algn="l" defTabSz="509326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298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625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9952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278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26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654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981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308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635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5961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289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615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7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HKN ECE 110 Quiz 4 Review Session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Alan Liu, </a:t>
            </a:r>
            <a:r>
              <a:rPr lang="en-US" dirty="0" err="1"/>
              <a:t>Rubhav</a:t>
            </a:r>
            <a:r>
              <a:rPr lang="en-US" dirty="0"/>
              <a:t> Nayak, Daniel </a:t>
            </a:r>
            <a:r>
              <a:rPr lang="en-US" dirty="0" err="1"/>
              <a:t>Ahn</a:t>
            </a:r>
            <a:r>
              <a:rPr lang="en-US" dirty="0"/>
              <a:t>, Sanjana </a:t>
            </a:r>
            <a:r>
              <a:rPr lang="en-US" dirty="0" err="1"/>
              <a:t>Pingali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494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BBD3428-6A01-44F6-B8EA-B57A9AEE0F17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593180" y="429658"/>
                <a:ext cx="12631240" cy="6176790"/>
              </a:xfrm>
            </p:spPr>
            <p:txBody>
              <a:bodyPr/>
              <a:lstStyle/>
              <a:p>
                <a:r>
                  <a:rPr lang="en-US" sz="2800" dirty="0"/>
                  <a:t>Consider the voltage signal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𝑓𝑜𝑟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0≤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&lt;8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𝑓𝑜𝑟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8≤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&lt;30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eqArr>
                      </m:e>
                    </m:d>
                  </m:oMath>
                </a14:m>
                <a:endParaRPr lang="en-US" sz="28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/>
                  <a:t>What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</m:sSub>
                  </m:oMath>
                </a14:m>
                <a:r>
                  <a:rPr lang="en-US" sz="2800" dirty="0"/>
                  <a:t> of this signal?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/>
                  <a:t>The signal delivers an average power of .31333 W to an unknown resistor. What is this resistor’s resistance?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/>
                  <a:t>Suppose we want to generate a sinusoidal waveform with the same power and same resistance as part 2. What should the amplitude of the sinusoidal waveform be?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BBD3428-6A01-44F6-B8EA-B57A9AEE0F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593180" y="429658"/>
                <a:ext cx="12631240" cy="6176790"/>
              </a:xfrm>
              <a:blipFill>
                <a:blip r:embed="rId2"/>
                <a:stretch>
                  <a:fillRect l="-965" r="-1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64EFFB-0EBB-4931-AA87-D550D2998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660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370DB03-192B-45A2-83B7-E7FD61A48AC7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610626" y="451692"/>
                <a:ext cx="12631240" cy="6253908"/>
              </a:xfrm>
            </p:spPr>
            <p:txBody>
              <a:bodyPr/>
              <a:lstStyle/>
              <a:p>
                <a:r>
                  <a:rPr lang="en-US" sz="2800" dirty="0"/>
                  <a:t>Find the Thevenin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800" dirty="0"/>
                  <a:t>, Thevenin resistance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800" dirty="0"/>
                  <a:t>, and Norton current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800" dirty="0"/>
                  <a:t>, and the IV equation for this circuit.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370DB03-192B-45A2-83B7-E7FD61A48A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610626" y="451692"/>
                <a:ext cx="12631240" cy="6253908"/>
              </a:xfrm>
              <a:blipFill>
                <a:blip r:embed="rId2"/>
                <a:stretch>
                  <a:fillRect l="-965" t="-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E20C4-020F-417C-8E4A-6ADA38F174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193B0662-9368-4B4D-A31D-AB739303C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1853221"/>
            <a:ext cx="6605295" cy="2994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7028C9-C46C-4E6A-94C0-DFE6D9FB08CE}"/>
              </a:ext>
            </a:extLst>
          </p:cNvPr>
          <p:cNvSpPr txBox="1"/>
          <p:nvPr/>
        </p:nvSpPr>
        <p:spPr>
          <a:xfrm>
            <a:off x="6763656" y="2397991"/>
            <a:ext cx="283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BC7B96-2AB6-40E5-B758-7AED2EB12246}"/>
              </a:ext>
            </a:extLst>
          </p:cNvPr>
          <p:cNvSpPr txBox="1"/>
          <p:nvPr/>
        </p:nvSpPr>
        <p:spPr>
          <a:xfrm>
            <a:off x="6755702" y="4313474"/>
            <a:ext cx="283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28461C-828D-4DAB-BFD2-E05BF9A6A8D2}"/>
              </a:ext>
            </a:extLst>
          </p:cNvPr>
          <p:cNvSpPr txBox="1"/>
          <p:nvPr/>
        </p:nvSpPr>
        <p:spPr>
          <a:xfrm>
            <a:off x="6767285" y="3237061"/>
            <a:ext cx="283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506412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43A78EE-E4D1-44DF-A435-C6DEC78652F7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610626" y="462708"/>
                <a:ext cx="12631240" cy="6242892"/>
              </a:xfrm>
            </p:spPr>
            <p:txBody>
              <a:bodyPr/>
              <a:lstStyle/>
              <a:p>
                <a:r>
                  <a:rPr lang="en-US" sz="2800" dirty="0"/>
                  <a:t>The two following subcircuits have the following values for Thevenin voltage and resistance. Find the operating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.</a:t>
                </a:r>
              </a:p>
              <a:p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43A78EE-E4D1-44DF-A435-C6DEC78652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610626" y="462708"/>
                <a:ext cx="12631240" cy="6242892"/>
              </a:xfrm>
              <a:blipFill>
                <a:blip r:embed="rId2"/>
                <a:stretch>
                  <a:fillRect l="-965" t="-1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EE4EE-3B91-436B-BD86-1C1BB9C0A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Google Shape;162;p23">
            <a:extLst>
              <a:ext uri="{FF2B5EF4-FFF2-40B4-BE49-F238E27FC236}">
                <a16:creationId xmlns:a16="http://schemas.microsoft.com/office/drawing/2014/main" id="{6C6C246F-A33A-442F-804D-D18E96EDF37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08609" y="1484061"/>
            <a:ext cx="6858000" cy="29434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7437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3B71CE1-4809-4F6F-9AFC-B208EDFC41DF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610626" y="661012"/>
                <a:ext cx="6517287" cy="6044588"/>
              </a:xfrm>
            </p:spPr>
            <p:txBody>
              <a:bodyPr/>
              <a:lstStyle/>
              <a:p>
                <a:r>
                  <a:rPr lang="en-US" sz="2800" dirty="0"/>
                  <a:t>Find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3B71CE1-4809-4F6F-9AFC-B208EDFC41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610626" y="661012"/>
                <a:ext cx="6517287" cy="6044588"/>
              </a:xfrm>
              <a:blipFill>
                <a:blip r:embed="rId2"/>
                <a:stretch>
                  <a:fillRect l="-1871" t="-1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D97605-ECA6-479C-9498-B6F9FA58A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16FECD19-0C85-4B31-9741-6700BA0118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173" y="578614"/>
            <a:ext cx="5859693" cy="406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941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517793" y="864"/>
            <a:ext cx="11779871" cy="1397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615" tIns="51793" rIns="103615" bIns="51793" anchor="b" anchorCtr="0">
            <a:noAutofit/>
          </a:bodyPr>
          <a:lstStyle/>
          <a:p>
            <a:pPr>
              <a:buSzPts val="3400"/>
            </a:pPr>
            <a:r>
              <a:rPr lang="en-US" b="1" dirty="0">
                <a:latin typeface="Arial Narrow" panose="020B0606020202030204" pitchFamily="34" charset="0"/>
              </a:rPr>
              <a:t>Standard VS Non-Standard Labeling</a:t>
            </a:r>
            <a:endParaRPr b="1" dirty="0"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Google Shape;97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519936" y="1398745"/>
                <a:ext cx="10777728" cy="4677977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t="-1476"/>
                </a:stretch>
              </a:blipFill>
              <a:ln>
                <a:noFill/>
              </a:ln>
            </p:spPr>
            <p:txBody>
              <a:bodyPr spcFirstLastPara="1" wrap="square" lIns="103615" tIns="51793" rIns="103615" bIns="51793" anchor="t" anchorCtr="0">
                <a:noAutofit/>
              </a:bodyPr>
              <a:lstStyle/>
              <a:p>
                <a:pPr marL="394715" indent="-342900">
                  <a:lnSpc>
                    <a:spcPct val="150000"/>
                  </a:lnSpc>
                  <a:spcBef>
                    <a:spcPts val="0"/>
                  </a:spcBef>
                  <a:buClr>
                    <a:schemeClr val="tx1"/>
                  </a:buClr>
                  <a:buSzPct val="80000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Standard Labeling: Current flows from + to –</a:t>
                </a:r>
              </a:p>
              <a:p>
                <a:pPr marL="912860" lvl="1" indent="-342900">
                  <a:lnSpc>
                    <a:spcPct val="150000"/>
                  </a:lnSpc>
                  <a:spcBef>
                    <a:spcPts val="0"/>
                  </a:spcBef>
                  <a:buClr>
                    <a:schemeClr val="tx1"/>
                  </a:buClr>
                  <a:buSzPts val="1600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𝐼𝑅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(only for resistors!)</a:t>
                </a:r>
              </a:p>
              <a:p>
                <a:pPr marL="912860" lvl="1" indent="-342900">
                  <a:lnSpc>
                    <a:spcPct val="150000"/>
                  </a:lnSpc>
                  <a:spcBef>
                    <a:spcPts val="0"/>
                  </a:spcBef>
                  <a:buClr>
                    <a:schemeClr val="tx1"/>
                  </a:buClr>
                  <a:buSzPts val="1600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𝐼𝑉</m:t>
                    </m:r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37565" indent="-285750">
                  <a:lnSpc>
                    <a:spcPct val="150000"/>
                  </a:lnSpc>
                  <a:spcBef>
                    <a:spcPts val="0"/>
                  </a:spcBef>
                  <a:buClr>
                    <a:schemeClr val="tx1"/>
                  </a:buClr>
                  <a:buSzPts val="1600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Non-standard Labeling: Current flows from – to +</a:t>
                </a:r>
              </a:p>
              <a:p>
                <a:pPr marL="855710" lvl="1" indent="-285750">
                  <a:lnSpc>
                    <a:spcPct val="150000"/>
                  </a:lnSpc>
                  <a:spcBef>
                    <a:spcPts val="0"/>
                  </a:spcBef>
                  <a:buClr>
                    <a:schemeClr val="tx1"/>
                  </a:buClr>
                  <a:buSzPts val="1600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𝐼𝑉</m:t>
                    </m:r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37565" indent="-285750">
                  <a:lnSpc>
                    <a:spcPct val="150000"/>
                  </a:lnSpc>
                  <a:spcBef>
                    <a:spcPts val="0"/>
                  </a:spcBef>
                  <a:buClr>
                    <a:schemeClr val="tx1"/>
                  </a:buClr>
                  <a:buSzPts val="1600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Component absorbs power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37565" indent="-285750">
                  <a:lnSpc>
                    <a:spcPct val="150000"/>
                  </a:lnSpc>
                  <a:spcBef>
                    <a:spcPts val="0"/>
                  </a:spcBef>
                  <a:buClr>
                    <a:schemeClr val="tx1"/>
                  </a:buClr>
                  <a:buSzPts val="1600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Component dissipates power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7" name="Google Shape;97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19936" y="1398745"/>
                <a:ext cx="10777728" cy="46779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8" name="Google Shape;9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42939" y="2155546"/>
            <a:ext cx="2091146" cy="1219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842938" y="3768143"/>
            <a:ext cx="2091146" cy="1243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495759" y="-397"/>
            <a:ext cx="11801905" cy="1397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615" tIns="51793" rIns="103615" bIns="51793" anchor="b" anchorCtr="0">
            <a:noAutofit/>
          </a:bodyPr>
          <a:lstStyle/>
          <a:p>
            <a:pPr>
              <a:buSzPts val="3400"/>
            </a:pPr>
            <a:r>
              <a:rPr lang="en-US" b="1" dirty="0">
                <a:latin typeface="Arial Narrow" panose="020B0606020202030204" pitchFamily="34" charset="0"/>
              </a:rPr>
              <a:t>Root Mean Square</a:t>
            </a:r>
            <a:endParaRPr b="1" dirty="0"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97;p14">
                <a:extLst>
                  <a:ext uri="{FF2B5EF4-FFF2-40B4-BE49-F238E27FC236}">
                    <a16:creationId xmlns:a16="http://schemas.microsoft.com/office/drawing/2014/main" id="{20A96AF6-DF11-44A8-9D59-F7AA7BA1251D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27961" y="1392929"/>
                <a:ext cx="12482111" cy="5437529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t="-1476"/>
                </a:stretch>
              </a:blipFill>
              <a:ln>
                <a:noFill/>
              </a:ln>
            </p:spPr>
            <p:txBody>
              <a:bodyPr spcFirstLastPara="1" wrap="square" lIns="103615" tIns="51793" rIns="103615" bIns="51793" anchor="t" anchorCtr="0">
                <a:noAutofit/>
              </a:bodyPr>
              <a:lstStyle/>
              <a:p>
                <a:pPr marL="394715" indent="-342900">
                  <a:lnSpc>
                    <a:spcPct val="150000"/>
                  </a:lnSpc>
                  <a:spcBef>
                    <a:spcPts val="0"/>
                  </a:spcBef>
                  <a:buClr>
                    <a:schemeClr val="tx1"/>
                  </a:buClr>
                  <a:buSzPct val="80000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 way to assign a voltage value to time-varying signals</a:t>
                </a:r>
              </a:p>
              <a:p>
                <a:pPr marL="394715" indent="-342900">
                  <a:lnSpc>
                    <a:spcPct val="150000"/>
                  </a:lnSpc>
                  <a:spcBef>
                    <a:spcPts val="0"/>
                  </a:spcBef>
                  <a:buClr>
                    <a:schemeClr val="tx1"/>
                  </a:buClr>
                  <a:buSzPct val="8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))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e>
                            </m:nary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rad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12860" lvl="1" indent="-342900">
                  <a:lnSpc>
                    <a:spcPct val="150000"/>
                  </a:lnSpc>
                  <a:spcBef>
                    <a:spcPts val="0"/>
                  </a:spcBef>
                  <a:buClr>
                    <a:schemeClr val="tx1"/>
                  </a:buClr>
                  <a:buSzPct val="80000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Square all voltage values</a:t>
                </a:r>
              </a:p>
              <a:p>
                <a:pPr marL="912860" lvl="1" indent="-342900">
                  <a:lnSpc>
                    <a:spcPct val="150000"/>
                  </a:lnSpc>
                  <a:spcBef>
                    <a:spcPts val="0"/>
                  </a:spcBef>
                  <a:buClr>
                    <a:schemeClr val="tx1"/>
                  </a:buClr>
                  <a:buSzPct val="80000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Get the average over time (by finding the area under one complete period and dividing by the period)</a:t>
                </a:r>
              </a:p>
              <a:p>
                <a:pPr marL="912860" lvl="1" indent="-342900">
                  <a:lnSpc>
                    <a:spcPct val="150000"/>
                  </a:lnSpc>
                  <a:spcBef>
                    <a:spcPts val="0"/>
                  </a:spcBef>
                  <a:buClr>
                    <a:schemeClr val="tx1"/>
                  </a:buClr>
                  <a:buSzPct val="80000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Take the square root of the value</a:t>
                </a:r>
              </a:p>
              <a:p>
                <a:pPr marL="394715" indent="-342900">
                  <a:lnSpc>
                    <a:spcPct val="150000"/>
                  </a:lnSpc>
                  <a:spcBef>
                    <a:spcPts val="0"/>
                  </a:spcBef>
                  <a:buClr>
                    <a:schemeClr val="tx1"/>
                  </a:buClr>
                  <a:buSzPct val="80000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Duty Cycle: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h𝑖𝑔h</m:t>
                            </m:r>
                          </m:sub>
                        </m:sSub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- portion of the period where the voltage is at the high value (for square waves)</a:t>
                </a:r>
              </a:p>
              <a:p>
                <a:pPr marL="394715" indent="-342900">
                  <a:lnSpc>
                    <a:spcPct val="150000"/>
                  </a:lnSpc>
                  <a:spcBef>
                    <a:spcPts val="0"/>
                  </a:spcBef>
                  <a:buClr>
                    <a:schemeClr val="tx1"/>
                  </a:buClr>
                  <a:buSzPct val="8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𝑠𝑞𝑢𝑎𝑟𝑒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𝑤𝑎𝑣𝑒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𝑝𝑒𝑎𝑘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𝑝𝑒𝑎𝑘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𝐷𝑢𝑡𝑦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𝐶𝑦𝑐𝑙𝑒</m:t>
                        </m:r>
                      </m:e>
                    </m:rad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94715" indent="-342900">
                  <a:lnSpc>
                    <a:spcPct val="150000"/>
                  </a:lnSpc>
                  <a:spcBef>
                    <a:spcPts val="0"/>
                  </a:spcBef>
                  <a:buClr>
                    <a:schemeClr val="tx1"/>
                  </a:buClr>
                  <a:buSzPct val="8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𝑠𝑖𝑛𝑢𝑠𝑜𝑖𝑑𝑎𝑙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94715" indent="-342900">
                  <a:lnSpc>
                    <a:spcPct val="150000"/>
                  </a:lnSpc>
                  <a:spcBef>
                    <a:spcPts val="0"/>
                  </a:spcBef>
                  <a:buClr>
                    <a:schemeClr val="tx1"/>
                  </a:buClr>
                  <a:buSzPct val="8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𝑟𝑚𝑠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Google Shape;97;p14">
                <a:extLst>
                  <a:ext uri="{FF2B5EF4-FFF2-40B4-BE49-F238E27FC236}">
                    <a16:creationId xmlns:a16="http://schemas.microsoft.com/office/drawing/2014/main" id="{20A96AF6-DF11-44A8-9D59-F7AA7BA1251D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7961" y="1392929"/>
                <a:ext cx="12482111" cy="5437529"/>
              </a:xfrm>
              <a:prstGeom prst="rect">
                <a:avLst/>
              </a:prstGeom>
              <a:blipFill>
                <a:blip r:embed="rId4"/>
                <a:stretch>
                  <a:fillRect r="-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B8C35-8E8F-4CBC-927F-3D5CA9F31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776" y="-147523"/>
            <a:ext cx="11790888" cy="1397881"/>
          </a:xfrm>
        </p:spPr>
        <p:txBody>
          <a:bodyPr/>
          <a:lstStyle/>
          <a:p>
            <a:r>
              <a:rPr lang="en-US" b="1" dirty="0">
                <a:latin typeface="Arial Narrow" panose="020B0606020202030204" pitchFamily="34" charset="0"/>
              </a:rPr>
              <a:t>Thevenin, Norton, and IV Relationship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4E43BC6-0620-4D17-A014-0492C5C5672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49603" y="1421263"/>
                <a:ext cx="10777728" cy="4677977"/>
              </a:xfrm>
            </p:spPr>
            <p:txBody>
              <a:bodyPr/>
              <a:lstStyle/>
              <a:p>
                <a:pPr>
                  <a:buClr>
                    <a:schemeClr val="tx1"/>
                  </a:buClr>
                  <a:buSzPct val="80000"/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We can express any linear circuit as a simple circuit involving one source and one resistor</a:t>
                </a:r>
              </a:p>
              <a:p>
                <a:pPr>
                  <a:buClr>
                    <a:schemeClr val="tx1"/>
                  </a:buClr>
                  <a:buSzPct val="80000"/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Generally, we want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𝑂𝐶</m:t>
                        </m:r>
                      </m:sub>
                    </m:sSub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(V-intercept of the IV curve),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𝑆𝐶</m:t>
                        </m:r>
                      </m:sub>
                    </m:sSub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(I-intercept of the IV curve),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𝐸𝐹𝐹</m:t>
                        </m:r>
                      </m:sub>
                    </m:sSub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(inverse of the slope of IV-plot)</a:t>
                </a:r>
              </a:p>
              <a:p>
                <a:pPr>
                  <a:buClr>
                    <a:schemeClr val="tx1"/>
                  </a:buClr>
                  <a:buSzPct val="8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𝑆𝐶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𝑂𝐶</m:t>
                            </m:r>
                          </m:sub>
                        </m:sSub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𝑆𝐶</m:t>
                        </m:r>
                      </m:sub>
                    </m:sSub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Clr>
                    <a:schemeClr val="tx1"/>
                  </a:buClr>
                  <a:buSzPct val="8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𝑂𝐶</m:t>
                        </m:r>
                      </m:sub>
                    </m:sSub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+/−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𝐸𝐹𝐹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Clr>
                    <a:schemeClr val="tx1"/>
                  </a:buClr>
                  <a:buSzPct val="8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𝑂𝐶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𝑆𝐶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𝐸𝐹𝐹</m:t>
                        </m:r>
                      </m:sub>
                    </m:sSub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Clr>
                    <a:schemeClr val="tx1"/>
                  </a:buClr>
                  <a:buSzPct val="80000"/>
                  <a:buFont typeface="Arial" panose="020B0604020202020204" pitchFamily="34" charset="0"/>
                  <a:buChar char="•"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4E43BC6-0620-4D17-A014-0492C5C567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49603" y="1421263"/>
                <a:ext cx="10777728" cy="4677977"/>
              </a:xfrm>
              <a:blipFill>
                <a:blip r:embed="rId2"/>
                <a:stretch>
                  <a:fillRect r="-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692D9A-61D7-4798-8AA7-6F9280D2F5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Google Shape;112;p16">
            <a:extLst>
              <a:ext uri="{FF2B5EF4-FFF2-40B4-BE49-F238E27FC236}">
                <a16:creationId xmlns:a16="http://schemas.microsoft.com/office/drawing/2014/main" id="{3713DBEA-5BA4-4636-B4E4-8ADC4C8E791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5751" y="4817225"/>
            <a:ext cx="4391219" cy="2057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CE04D2B2-A8BE-4102-A024-8D449C6C57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650" y="2942277"/>
            <a:ext cx="4809422" cy="178217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81680DF-2CB6-420E-9244-A6675456536A}"/>
              </a:ext>
            </a:extLst>
          </p:cNvPr>
          <p:cNvSpPr/>
          <p:nvPr/>
        </p:nvSpPr>
        <p:spPr>
          <a:xfrm>
            <a:off x="10450286" y="2942277"/>
            <a:ext cx="2536371" cy="1874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E7E4A7-BA10-4A79-98E2-22B8D42830F3}"/>
              </a:ext>
            </a:extLst>
          </p:cNvPr>
          <p:cNvSpPr/>
          <p:nvPr/>
        </p:nvSpPr>
        <p:spPr>
          <a:xfrm>
            <a:off x="9492343" y="3102429"/>
            <a:ext cx="195943" cy="185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476971-F6C3-4DDF-A121-B16D6C302782}"/>
              </a:ext>
            </a:extLst>
          </p:cNvPr>
          <p:cNvSpPr txBox="1"/>
          <p:nvPr/>
        </p:nvSpPr>
        <p:spPr>
          <a:xfrm>
            <a:off x="9405257" y="2942277"/>
            <a:ext cx="283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8C6E2F-3BFF-4885-B28D-F9ABB44CF910}"/>
              </a:ext>
            </a:extLst>
          </p:cNvPr>
          <p:cNvSpPr txBox="1"/>
          <p:nvPr/>
        </p:nvSpPr>
        <p:spPr>
          <a:xfrm>
            <a:off x="9786257" y="3342387"/>
            <a:ext cx="283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093F75-B945-4084-99D1-855B9DEADB6E}"/>
              </a:ext>
            </a:extLst>
          </p:cNvPr>
          <p:cNvSpPr txBox="1"/>
          <p:nvPr/>
        </p:nvSpPr>
        <p:spPr>
          <a:xfrm>
            <a:off x="9786256" y="4200484"/>
            <a:ext cx="283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723C76-DD09-4C8E-A4B0-1A7146A4E479}"/>
              </a:ext>
            </a:extLst>
          </p:cNvPr>
          <p:cNvSpPr txBox="1"/>
          <p:nvPr/>
        </p:nvSpPr>
        <p:spPr>
          <a:xfrm>
            <a:off x="9786256" y="3781347"/>
            <a:ext cx="283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47357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47DDB-0B23-4868-8175-79F442CB0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85" y="386456"/>
            <a:ext cx="10777728" cy="847434"/>
          </a:xfrm>
        </p:spPr>
        <p:txBody>
          <a:bodyPr/>
          <a:lstStyle/>
          <a:p>
            <a:r>
              <a:rPr lang="en-US" b="1" dirty="0">
                <a:latin typeface="Arial Narrow" panose="020B0606020202030204" pitchFamily="34" charset="0"/>
                <a:cs typeface="Arial" panose="020B0604020202020204" pitchFamily="34" charset="0"/>
              </a:rPr>
              <a:t>Node Voltage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5446098-7E3D-4EC0-BD0F-D421B20B0FA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72485" y="1547210"/>
                <a:ext cx="12647756" cy="5106977"/>
              </a:xfrm>
            </p:spPr>
            <p:txBody>
              <a:bodyPr/>
              <a:lstStyle/>
              <a:p>
                <a:pPr>
                  <a:buClr>
                    <a:schemeClr val="tx1"/>
                  </a:buClr>
                  <a:buSzPct val="80000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Idea: Write KCL in terms of Ohm’s Law</a:t>
                </a:r>
              </a:p>
              <a:p>
                <a:pPr marL="612644" indent="-457200">
                  <a:buClr>
                    <a:schemeClr val="tx1"/>
                  </a:buClr>
                  <a:buSzPct val="80000"/>
                  <a:buFont typeface="+mj-lt"/>
                  <a:buAutoNum type="arabicPeriod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If not already given, pick a ground node (could be anywhere but best when touching more sources)</a:t>
                </a:r>
              </a:p>
              <a:p>
                <a:pPr marL="612644" indent="-457200">
                  <a:buClr>
                    <a:schemeClr val="tx1"/>
                  </a:buClr>
                  <a:buSzPct val="80000"/>
                  <a:buFont typeface="+mj-lt"/>
                  <a:buAutoNum type="arabicPeriod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Label voltages of nodes connected to ground via the voltage source</a:t>
                </a:r>
              </a:p>
              <a:p>
                <a:pPr marL="612644" indent="-457200">
                  <a:buClr>
                    <a:schemeClr val="tx1"/>
                  </a:buClr>
                  <a:buSzPct val="80000"/>
                  <a:buFont typeface="+mj-lt"/>
                  <a:buAutoNum type="arabicPeriod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Pick a node with an unknown voltage and use KCL on that node</a:t>
                </a:r>
              </a:p>
              <a:p>
                <a:pPr marL="612644" indent="-457200">
                  <a:buClr>
                    <a:schemeClr val="tx1"/>
                  </a:buClr>
                  <a:buSzPct val="80000"/>
                  <a:buFont typeface="+mj-lt"/>
                  <a:buAutoNum type="arabicPeriod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Express the current using Ohm’s Law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correspond to the labeled positive and negative polarities based on direction of current. </a:t>
                </a:r>
              </a:p>
              <a:p>
                <a:pPr marL="612644" indent="-457200">
                  <a:buClr>
                    <a:schemeClr val="tx1"/>
                  </a:buClr>
                  <a:buSzPct val="80000"/>
                  <a:buFont typeface="+mj-lt"/>
                  <a:buAutoNum type="arabicPeriod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Solve! If there are more than one unknown voltage, you may need to use a systems of equations</a:t>
                </a:r>
              </a:p>
              <a:p>
                <a:pPr>
                  <a:buClr>
                    <a:schemeClr val="tx1"/>
                  </a:buClr>
                  <a:buSzPct val="80000"/>
                </a:pP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Supernodes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: When we have a floating voltage source not directly connected to ground, we can use a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supernode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since when we know the voltage of one of the nodes, we know the voltage of the other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5446098-7E3D-4EC0-BD0F-D421B20B0F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72485" y="1547210"/>
                <a:ext cx="12647756" cy="510697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3DF4C8-399E-49D7-B336-76948C2705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9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34F27-2643-44C3-99EE-3C958D64B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452" y="-245802"/>
            <a:ext cx="10777728" cy="1397881"/>
          </a:xfrm>
        </p:spPr>
        <p:txBody>
          <a:bodyPr/>
          <a:lstStyle/>
          <a:p>
            <a:r>
              <a:rPr lang="en-US" b="1" dirty="0">
                <a:latin typeface="Arial Narrow" panose="020B0606020202030204" pitchFamily="34" charset="0"/>
              </a:rPr>
              <a:t>Diodes (not covered on quiz 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A085145-E461-431A-A231-676923AD135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38586" y="1329280"/>
                <a:ext cx="12477165" cy="4677977"/>
              </a:xfrm>
            </p:spPr>
            <p:txBody>
              <a:bodyPr/>
              <a:lstStyle/>
              <a:p>
                <a:pPr>
                  <a:buClr>
                    <a:schemeClr val="tx1"/>
                  </a:buClr>
                  <a:buSzPct val="80000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Diodes are nonlinear devices that allow current to pass in only one direction</a:t>
                </a:r>
              </a:p>
              <a:p>
                <a:pPr>
                  <a:buClr>
                    <a:schemeClr val="tx1"/>
                  </a:buClr>
                  <a:buSzPct val="80000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Offset-Ideal model</a:t>
                </a:r>
              </a:p>
              <a:p>
                <a:pPr>
                  <a:buClr>
                    <a:schemeClr val="tx1"/>
                  </a:buClr>
                  <a:buSzPct val="80000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How do we know a diode is on? Guess and check!</a:t>
                </a:r>
              </a:p>
              <a:p>
                <a:pPr>
                  <a:buClr>
                    <a:schemeClr val="tx1"/>
                  </a:buClr>
                  <a:buSzPct val="80000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If we guess on,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</m:sSub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Clr>
                    <a:schemeClr val="tx1"/>
                  </a:buClr>
                  <a:buSzPct val="80000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If we guess off,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</m:sSub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Clr>
                    <a:schemeClr val="tx1"/>
                  </a:buClr>
                  <a:buSzPct val="80000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Generally guess diode is on first and if one of the conditions above is violated, then your guess is wrong (ex: we guess the diode is on and we get a negative current)</a:t>
                </a:r>
              </a:p>
              <a:p>
                <a:pPr>
                  <a:buClr>
                    <a:schemeClr val="tx1"/>
                  </a:buClr>
                  <a:buSzPct val="80000"/>
                </a:pP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Clr>
                    <a:schemeClr val="tx1"/>
                  </a:buClr>
                  <a:buSzPct val="80000"/>
                </a:pP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A085145-E461-431A-A231-676923AD13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38586" y="1329280"/>
                <a:ext cx="12477165" cy="467797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1917C-26FF-4138-8982-B90D161C83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Google Shape;127;p18">
            <a:extLst>
              <a:ext uri="{FF2B5EF4-FFF2-40B4-BE49-F238E27FC236}">
                <a16:creationId xmlns:a16="http://schemas.microsoft.com/office/drawing/2014/main" id="{B42A57C8-89D1-47E2-A61A-3C29EAA9093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5156" y="1748831"/>
            <a:ext cx="3141950" cy="209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28;p18">
            <a:extLst>
              <a:ext uri="{FF2B5EF4-FFF2-40B4-BE49-F238E27FC236}">
                <a16:creationId xmlns:a16="http://schemas.microsoft.com/office/drawing/2014/main" id="{5A63CA0E-E7EA-4BF7-B830-3C793154DBB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27947" y="85439"/>
            <a:ext cx="2956350" cy="1348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055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422A8-0019-413D-9853-79DF42C69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Narrow" panose="020B0606020202030204" pitchFamily="34" charset="0"/>
              </a:rPr>
              <a:t>Exam advice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114B0-0B1E-4682-A97C-6DA9329FCF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1"/>
              </a:buClr>
              <a:buSzPct val="8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If you are stuck on a question, skip it and come back</a:t>
            </a:r>
          </a:p>
          <a:p>
            <a:pPr>
              <a:buClr>
                <a:schemeClr val="tx1"/>
              </a:buClr>
              <a:buSzPct val="8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Show what you know!!</a:t>
            </a:r>
          </a:p>
          <a:p>
            <a:pPr>
              <a:buClr>
                <a:schemeClr val="tx1"/>
              </a:buClr>
              <a:buSzPct val="80000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PrairieLearn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practice exams are great but don’t memorize them</a:t>
            </a:r>
          </a:p>
          <a:p>
            <a:pPr>
              <a:buClr>
                <a:schemeClr val="tx1"/>
              </a:buClr>
              <a:buSzPct val="8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Take some time to relax before the exam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45FEF-54E2-4090-953D-9AA5BC087F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7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CAB1EEC-A66D-41C6-93DA-B62B770E9519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593180" y="892366"/>
                <a:ext cx="12631240" cy="5603913"/>
              </a:xfrm>
            </p:spPr>
            <p:txBody>
              <a:bodyPr/>
              <a:lstStyle/>
              <a:p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=50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𝑚𝐴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=−0.4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/>
                  <a:t>,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=100 </m:t>
                    </m:r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800" dirty="0"/>
                  <a:t>. Find the power for each element.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CAB1EEC-A66D-41C6-93DA-B62B770E95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593180" y="892366"/>
                <a:ext cx="12631240" cy="5603913"/>
              </a:xfrm>
              <a:blipFill>
                <a:blip r:embed="rId2"/>
                <a:stretch>
                  <a:fillRect l="-965" t="-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9567CD-9B60-4D32-B033-69F718D6C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2EA428-266D-4211-B047-F7F09E09F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98" y="1590254"/>
            <a:ext cx="7632011" cy="311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393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EA91E24-4C4A-4BE9-B9D2-A4950AED976E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610626" y="592157"/>
                <a:ext cx="12631240" cy="5397347"/>
              </a:xfrm>
            </p:spPr>
            <p:txBody>
              <a:bodyPr/>
              <a:lstStyle/>
              <a:p>
                <a:r>
                  <a:rPr lang="en-US" sz="2800" dirty="0"/>
                  <a:t>Find the max value of voltage source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800" dirty="0"/>
                  <a:t> such that the 6V source neither absorbs nor dissipates power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EA91E24-4C4A-4BE9-B9D2-A4950AED97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610626" y="592157"/>
                <a:ext cx="12631240" cy="5397347"/>
              </a:xfrm>
              <a:blipFill>
                <a:blip r:embed="rId2"/>
                <a:stretch>
                  <a:fillRect l="-965" t="-1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67E99-796C-4F31-BBD2-ABF9647D77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" name="Picture 9" descr="Schematic&#10;&#10;Description automatically generated">
            <a:extLst>
              <a:ext uri="{FF2B5EF4-FFF2-40B4-BE49-F238E27FC236}">
                <a16:creationId xmlns:a16="http://schemas.microsoft.com/office/drawing/2014/main" id="{D9908F12-5616-448C-AD1C-FF1CB90A91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10" y="1672728"/>
            <a:ext cx="8474650" cy="324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504904"/>
      </p:ext>
    </p:extLst>
  </p:cSld>
  <p:clrMapOvr>
    <a:masterClrMapping/>
  </p:clrMapOvr>
</p:sld>
</file>

<file path=ppt/theme/theme1.xml><?xml version="1.0" encoding="utf-8"?>
<a:theme xmlns:a="http://schemas.openxmlformats.org/drawingml/2006/main" name="1_Cov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CE-Grainger-Template-16X9.potx" id="{288D3AED-7DEF-492C-8383-28BED872FB96}" vid="{8F2C015B-08DA-4D33-A097-92A25A4914F4}"/>
    </a:ext>
  </a:extLst>
</a:theme>
</file>

<file path=ppt/theme/theme2.xml><?xml version="1.0" encoding="utf-8"?>
<a:theme xmlns:a="http://schemas.openxmlformats.org/drawingml/2006/main" name="Content Slides - Blue Tex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CE-Grainger-Template-16X9.potx" id="{288D3AED-7DEF-492C-8383-28BED872FB96}" vid="{BDEAF2F8-B4E1-4E05-9616-81582DAAA3A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ECE-Grainger-Template-16X9 (1)</Template>
  <TotalTime>894</TotalTime>
  <Words>698</Words>
  <Application>Microsoft Office PowerPoint</Application>
  <PresentationFormat>Custom</PresentationFormat>
  <Paragraphs>77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OfficinaSansITCStd Book</vt:lpstr>
      <vt:lpstr>Arial</vt:lpstr>
      <vt:lpstr>Arial Narrow</vt:lpstr>
      <vt:lpstr>Calibri</vt:lpstr>
      <vt:lpstr>Cambria Math</vt:lpstr>
      <vt:lpstr>Wingdings</vt:lpstr>
      <vt:lpstr>1_Cover Slide</vt:lpstr>
      <vt:lpstr>Content Slides - Blue Text</vt:lpstr>
      <vt:lpstr>PowerPoint Presentation</vt:lpstr>
      <vt:lpstr>Standard VS Non-Standard Labeling</vt:lpstr>
      <vt:lpstr>Root Mean Square</vt:lpstr>
      <vt:lpstr>Thevenin, Norton, and IV Relationship</vt:lpstr>
      <vt:lpstr>Node Voltage Method</vt:lpstr>
      <vt:lpstr>Diodes (not covered on quiz 2)</vt:lpstr>
      <vt:lpstr>Exam advice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Illinois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Alan Fu</dc:creator>
  <cp:lastModifiedBy>Liu, Alan Fu</cp:lastModifiedBy>
  <cp:revision>25</cp:revision>
  <cp:lastPrinted>2016-12-15T22:22:15Z</cp:lastPrinted>
  <dcterms:created xsi:type="dcterms:W3CDTF">2021-03-23T03:06:32Z</dcterms:created>
  <dcterms:modified xsi:type="dcterms:W3CDTF">2021-03-27T21:14:04Z</dcterms:modified>
</cp:coreProperties>
</file>