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57" r:id="rId7"/>
    <p:sldId id="258" r:id="rId8"/>
    <p:sldId id="267" r:id="rId9"/>
    <p:sldId id="259" r:id="rId10"/>
    <p:sldId id="260" r:id="rId11"/>
    <p:sldId id="261" r:id="rId12"/>
    <p:sldId id="264" r:id="rId13"/>
    <p:sldId id="268" r:id="rId14"/>
    <p:sldId id="276" r:id="rId15"/>
    <p:sldId id="269" r:id="rId16"/>
    <p:sldId id="277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162" d="100"/>
          <a:sy n="162" d="100"/>
        </p:scale>
        <p:origin x="2400" y="1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 213 Quiz 1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Marwan Eladl</a:t>
            </a:r>
          </a:p>
          <a:p>
            <a:r>
              <a:rPr lang="en-US" dirty="0" err="1"/>
              <a:t>Ege</a:t>
            </a:r>
            <a:r>
              <a:rPr lang="en-US" dirty="0"/>
              <a:t> </a:t>
            </a:r>
            <a:r>
              <a:rPr lang="en-US" dirty="0" err="1"/>
              <a:t>Gunal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2CD-22B4-44A5-A5B1-AB35998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DFC-4AC5-4BC7-98E7-35CEFA02F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83893"/>
            <a:ext cx="3616651" cy="3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71A70-3F9A-473E-9551-8C893E2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7381765" cy="78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6D31F-BD47-4076-BE44-5CADC82D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797790"/>
            <a:ext cx="7381765" cy="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769D9-4490-4E9E-AA18-BC9FB86B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395609"/>
            <a:ext cx="7381766" cy="7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0C03-6A31-49F1-8380-4385D083E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7" y="4174654"/>
            <a:ext cx="7381767" cy="778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AD629-EB5A-4502-856B-4A9EEBF7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69" y="919304"/>
            <a:ext cx="1044125" cy="79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D8254-1336-4019-8CD4-2A9EAEDA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469" y="2013793"/>
            <a:ext cx="784818" cy="131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C60B8-9861-4F5E-95CA-9666F986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69" y="3612679"/>
            <a:ext cx="894000" cy="81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F0FEA-262A-4BE7-A4E6-73E481E1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20" y="5034326"/>
            <a:ext cx="801435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5A9-317B-4A46-9B2A-90B4D9A2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D863E-D10D-42B2-9DDC-35487387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179368"/>
            <a:ext cx="9509760" cy="1042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772C3-3870-43EC-AD88-2897837A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21533"/>
            <a:ext cx="1367873" cy="132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F159-04EF-493F-A0B3-2D58DB28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1669424"/>
            <a:ext cx="9509759" cy="509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0EFBA-CF2B-44FE-82B5-2341BF179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524992"/>
            <a:ext cx="6358394" cy="325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6CC66-307F-4F9F-A7AC-CCCE7137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153204"/>
            <a:ext cx="1190046" cy="1457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F2FB2-BB36-4139-BDD2-01043E94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9" y="4841486"/>
            <a:ext cx="6308579" cy="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62-95C5-4D6C-B1EE-6724F6C6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B4F71-1C1F-4BCB-8002-C907117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34892" cy="106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1AC2-00E1-49E3-A490-70B3A72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726401"/>
            <a:ext cx="8034892" cy="18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374A-368E-450B-AE90-7F6D4026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798487"/>
            <a:ext cx="8034892" cy="160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37488-8458-485E-A9CB-72A0BAE3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13" y="4798487"/>
            <a:ext cx="1317521" cy="1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04E-2FBF-4414-9450-5592D1C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46F69-7DB7-4EFD-BA48-82026BBEC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9509759" cy="90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3519F-3F1C-4D7B-8A1D-2A91695F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2602570"/>
            <a:ext cx="9509759" cy="532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9B930-78C7-40B5-A3B0-4AD3D9B9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21" y="3134780"/>
            <a:ext cx="1387946" cy="1198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687F1-C5F7-4A9C-8159-D3075491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7" y="4492539"/>
            <a:ext cx="9509759" cy="55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6B1A9-CC1B-48A7-8B13-D62544320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21" y="5051937"/>
            <a:ext cx="775666" cy="7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71C-871D-427B-A5D3-655502C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4E3-440A-4DA1-BDCD-DE4D14FA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980301" cy="159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4C280-09DC-41E0-BD33-26673E4F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91406"/>
            <a:ext cx="4882259" cy="1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E42-B7C7-4D03-90AC-DDB772F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2A62F-24B3-44DD-BB1C-735489EF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8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5287D-1CD3-44E4-9EF8-70EB0F0A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185441"/>
            <a:ext cx="7763123" cy="274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1843E-8BBD-496E-98E0-1BCB0548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60358"/>
            <a:ext cx="1343408" cy="123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5981F-AF38-4D82-AB3D-BBDF9D8A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3929204"/>
            <a:ext cx="6371645" cy="34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ABCAD-D907-49E4-AAA2-B1896B672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273245"/>
            <a:ext cx="1521350" cy="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 or no work is done: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C68-16DD-49B8-A82D-6209C9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Counting Microstates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observe the </a:t>
                </a:r>
                <a:r>
                  <a:rPr lang="en-US" dirty="0" err="1"/>
                  <a:t>macrostate</a:t>
                </a:r>
                <a:r>
                  <a:rPr lang="en-US" dirty="0"/>
                  <a:t> with the most microstates (maximum entropy)</a:t>
                </a:r>
              </a:p>
              <a:p>
                <a:pPr lvl="1"/>
                <a:r>
                  <a:rPr lang="en-US" dirty="0"/>
                  <a:t>A microstate is an observable state</a:t>
                </a:r>
              </a:p>
              <a:p>
                <a:pPr lvl="1"/>
                <a:r>
                  <a:rPr lang="en-US" b="0" dirty="0"/>
                  <a:t>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Indistinguishable: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is maximized when T is constant across system (thermal equilibrium)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2D-AE4A-436F-A1AD-AA4E249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 and Latent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Heat capacity: the amount of energy required to raise the temperature of a material by 1K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Heat: The amount of energy needed to transition between states of matter</a:t>
                </a:r>
              </a:p>
              <a:p>
                <a:pPr lvl="1"/>
                <a:r>
                  <a:rPr lang="en-US" dirty="0"/>
                  <a:t>T does not change during a phase change!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94A-23C8-49D4-9F2A-7A22E95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Gases and Equipartition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CHECK YOUR UNITS</a:t>
                </a:r>
              </a:p>
              <a:p>
                <a:r>
                  <a:rPr lang="en-US" dirty="0"/>
                  <a:t>Equipartition: The idea that thermal energy on average is distributed equally among all quadratic modes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each quadratic degree of freedom</a:t>
                </a:r>
              </a:p>
              <a:p>
                <a:pPr lvl="2"/>
                <a:r>
                  <a:rPr lang="en-US" dirty="0"/>
                  <a:t>Monoatomic Gases: 3               Diatomic Gases: 5                       Solids: 6</a:t>
                </a:r>
              </a:p>
              <a:p>
                <a:pPr lvl="2"/>
                <a:r>
                  <a:rPr lang="en-US" dirty="0"/>
                  <a:t>Mass doesn’t matter for calculating energy, but it does for finding average velocity</a:t>
                </a:r>
              </a:p>
              <a:p>
                <a:r>
                  <a:rPr lang="en-US" dirty="0"/>
                  <a:t>Ideal Gas Law: Assuming that particles will not collide or interact with each other, only with the walls of the container, and are </a:t>
                </a:r>
                <a:r>
                  <a:rPr lang="en-US" dirty="0" err="1"/>
                  <a:t>volumeless</a:t>
                </a:r>
                <a:endParaRPr lang="en-US" dirty="0"/>
              </a:p>
              <a:p>
                <a:pPr lvl="1"/>
                <a:r>
                  <a:rPr lang="en-US" dirty="0"/>
                  <a:t>Works best with low densities and high temperatures (a few, fast moving particles)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C72-2E0E-413C-B42D-E4AE6ED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Solids, More Heat Capacities, and Internal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1" dirty="0">
                    <a:latin typeface="Broadway" panose="04040905080B02020502" pitchFamily="82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 Solids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assume that ideal solids are incompressible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sz="3200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and having an idea of what they are asking for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8132</TotalTime>
  <Words>511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Broadway</vt:lpstr>
      <vt:lpstr>Calibri</vt:lpstr>
      <vt:lpstr>Cambria Math</vt:lpstr>
      <vt:lpstr>Banded Design Teal 16x9</vt:lpstr>
      <vt:lpstr>PHYS 213 Quiz 1 HKN Review Session</vt:lpstr>
      <vt:lpstr>First Law of Life</vt:lpstr>
      <vt:lpstr>First Law of Thermodynamics</vt:lpstr>
      <vt:lpstr>Entropy, Temperature, and the Second Law of Thermodynamics</vt:lpstr>
      <vt:lpstr>Equilibrium and Counting Microstates </vt:lpstr>
      <vt:lpstr>Heat Capacity and Latent Heat</vt:lpstr>
      <vt:lpstr>Ideal Gases and Equipartition</vt:lpstr>
      <vt:lpstr>Solids, More Heat Capacities, and Internal Energy</vt:lpstr>
      <vt:lpstr>Exam Advice</vt:lpstr>
      <vt:lpstr>Spring 2015</vt:lpstr>
      <vt:lpstr>Spring 2018</vt:lpstr>
      <vt:lpstr>Spring 2015</vt:lpstr>
      <vt:lpstr>Spring 2018</vt:lpstr>
      <vt:lpstr>Fall 2014</vt:lpstr>
      <vt:lpstr>Spring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213 Midterm Exam HKN Review Session</dc:title>
  <dc:creator>Steven Kolaczkowski</dc:creator>
  <cp:lastModifiedBy>Eladl, Marwan Mohamed</cp:lastModifiedBy>
  <cp:revision>60</cp:revision>
  <dcterms:created xsi:type="dcterms:W3CDTF">2018-04-03T18:18:12Z</dcterms:created>
  <dcterms:modified xsi:type="dcterms:W3CDTF">2021-04-05T01:49:48Z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