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256" r:id="rId5"/>
    <p:sldId id="257" r:id="rId6"/>
    <p:sldId id="258" r:id="rId7"/>
    <p:sldId id="259" r:id="rId8"/>
    <p:sldId id="260" r:id="rId9"/>
    <p:sldId id="262" r:id="rId10"/>
    <p:sldId id="261" r:id="rId11"/>
    <p:sldId id="263" r:id="rId12"/>
    <p:sldId id="279" r:id="rId13"/>
    <p:sldId id="276" r:id="rId14"/>
    <p:sldId id="277" r:id="rId15"/>
    <p:sldId id="264" r:id="rId16"/>
    <p:sldId id="267" r:id="rId17"/>
    <p:sldId id="270" r:id="rId18"/>
    <p:sldId id="272" r:id="rId19"/>
    <p:sldId id="273" r:id="rId20"/>
    <p:sldId id="268" r:id="rId21"/>
    <p:sldId id="274" r:id="rId22"/>
    <p:sldId id="275" r:id="rId23"/>
    <p:sldId id="288" r:id="rId24"/>
    <p:sldId id="289" r:id="rId25"/>
    <p:sldId id="29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6" autoAdjust="0"/>
    <p:restoredTop sz="88626" autoAdjust="0"/>
  </p:normalViewPr>
  <p:slideViewPr>
    <p:cSldViewPr snapToGrid="0">
      <p:cViewPr>
        <p:scale>
          <a:sx n="100" d="100"/>
          <a:sy n="100" d="100"/>
        </p:scale>
        <p:origin x="1992" y="984"/>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theme" Target="theme/theme1.xml"/><Relationship Id="rId3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2/16/20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2/16/20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Added “pico” because it is</a:t>
            </a:r>
            <a:r>
              <a:rPr lang="en-US" baseline="0" dirty="0" smtClean="0"/>
              <a:t> so often used in electronics (capacitors).</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600474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we have only covered through Lecture</a:t>
            </a:r>
            <a:r>
              <a:rPr lang="en-US" baseline="0" dirty="0" smtClean="0"/>
              <a:t> 8 for Exam 1.</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18</a:t>
            </a:fld>
            <a:endParaRPr lang="en-US"/>
          </a:p>
        </p:txBody>
      </p:sp>
    </p:spTree>
    <p:extLst>
      <p:ext uri="{BB962C8B-B14F-4D97-AF65-F5344CB8AC3E}">
        <p14:creationId xmlns:p14="http://schemas.microsoft.com/office/powerpoint/2010/main" val="513534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through Lecture 8.</a:t>
            </a:r>
            <a:r>
              <a:rPr lang="en-US" baseline="0" dirty="0" smtClean="0"/>
              <a:t> Okay to do this if you want, but be careful…students don’t yet understand signed power. Change it to just find all the missing currents and voltages for exam 1, power for the resistor perhaps. They do/should know about pushing current uphill (that it will put energy into </a:t>
            </a:r>
            <a:r>
              <a:rPr lang="en-US" baseline="0" smtClean="0"/>
              <a:t>a circuit).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19</a:t>
            </a:fld>
            <a:endParaRPr lang="en-US"/>
          </a:p>
        </p:txBody>
      </p:sp>
    </p:spTree>
    <p:extLst>
      <p:ext uri="{BB962C8B-B14F-4D97-AF65-F5344CB8AC3E}">
        <p14:creationId xmlns:p14="http://schemas.microsoft.com/office/powerpoint/2010/main" val="4205479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US" dirty="0"/>
              <a:t>m = -2.416666 Ohms-1</a:t>
            </a:r>
          </a:p>
          <a:p>
            <a:pPr marL="228600" indent="-228600">
              <a:buAutoNum type="alphaLcParenR"/>
            </a:pPr>
            <a:r>
              <a:rPr lang="en-US" dirty="0"/>
              <a:t>29 mA</a:t>
            </a:r>
          </a:p>
          <a:p>
            <a:pPr marL="228600" indent="-228600">
              <a:buAutoNum type="alphaLcParenR"/>
            </a:pPr>
            <a:r>
              <a:rPr lang="en-US" dirty="0"/>
              <a:t>-111.16 mA</a:t>
            </a:r>
          </a:p>
        </p:txBody>
      </p:sp>
      <p:sp>
        <p:nvSpPr>
          <p:cNvPr id="4" name="Slide Number Placeholder 3"/>
          <p:cNvSpPr>
            <a:spLocks noGrp="1"/>
          </p:cNvSpPr>
          <p:nvPr>
            <p:ph type="sldNum" sz="quarter" idx="5"/>
          </p:nvPr>
        </p:nvSpPr>
        <p:spPr/>
        <p:txBody>
          <a:bodyPr/>
          <a:lstStyle/>
          <a:p>
            <a:fld id="{7FB667E1-E601-4AAF-B95C-B25720D70A60}" type="slidenum">
              <a:rPr lang="en-US" smtClean="0"/>
              <a:t>20</a:t>
            </a:fld>
            <a:endParaRPr lang="en-US"/>
          </a:p>
        </p:txBody>
      </p:sp>
    </p:spTree>
    <p:extLst>
      <p:ext uri="{BB962C8B-B14F-4D97-AF65-F5344CB8AC3E}">
        <p14:creationId xmlns:p14="http://schemas.microsoft.com/office/powerpoint/2010/main" val="2064753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 = 33 </a:t>
            </a:r>
            <a:r>
              <a:rPr lang="en-US" dirty="0" err="1"/>
              <a:t>kOhms</a:t>
            </a:r>
            <a:endParaRPr lang="en-US" dirty="0"/>
          </a:p>
        </p:txBody>
      </p:sp>
      <p:sp>
        <p:nvSpPr>
          <p:cNvPr id="4" name="Slide Number Placeholder 3"/>
          <p:cNvSpPr>
            <a:spLocks noGrp="1"/>
          </p:cNvSpPr>
          <p:nvPr>
            <p:ph type="sldNum" sz="quarter" idx="5"/>
          </p:nvPr>
        </p:nvSpPr>
        <p:spPr/>
        <p:txBody>
          <a:bodyPr/>
          <a:lstStyle/>
          <a:p>
            <a:fld id="{7FB667E1-E601-4AAF-B95C-B25720D70A60}" type="slidenum">
              <a:rPr lang="en-US" smtClean="0"/>
              <a:t>21</a:t>
            </a:fld>
            <a:endParaRPr lang="en-US"/>
          </a:p>
        </p:txBody>
      </p:sp>
    </p:spTree>
    <p:extLst>
      <p:ext uri="{BB962C8B-B14F-4D97-AF65-F5344CB8AC3E}">
        <p14:creationId xmlns:p14="http://schemas.microsoft.com/office/powerpoint/2010/main" val="53140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 28.75 J</a:t>
            </a:r>
          </a:p>
        </p:txBody>
      </p:sp>
      <p:sp>
        <p:nvSpPr>
          <p:cNvPr id="4" name="Slide Number Placeholder 3"/>
          <p:cNvSpPr>
            <a:spLocks noGrp="1"/>
          </p:cNvSpPr>
          <p:nvPr>
            <p:ph type="sldNum" sz="quarter" idx="5"/>
          </p:nvPr>
        </p:nvSpPr>
        <p:spPr/>
        <p:txBody>
          <a:bodyPr/>
          <a:lstStyle/>
          <a:p>
            <a:fld id="{7FB667E1-E601-4AAF-B95C-B25720D70A60}" type="slidenum">
              <a:rPr lang="en-US" smtClean="0"/>
              <a:t>22</a:t>
            </a:fld>
            <a:endParaRPr lang="en-US"/>
          </a:p>
        </p:txBody>
      </p:sp>
    </p:spTree>
    <p:extLst>
      <p:ext uri="{BB962C8B-B14F-4D97-AF65-F5344CB8AC3E}">
        <p14:creationId xmlns:p14="http://schemas.microsoft.com/office/powerpoint/2010/main" val="2135167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B667E1-E601-4AAF-B95C-B25720D70A60}" type="slidenum">
              <a:rPr lang="en-US" smtClean="0"/>
              <a:t>25</a:t>
            </a:fld>
            <a:endParaRPr lang="en-US"/>
          </a:p>
        </p:txBody>
      </p:sp>
    </p:spTree>
    <p:extLst>
      <p:ext uri="{BB962C8B-B14F-4D97-AF65-F5344CB8AC3E}">
        <p14:creationId xmlns:p14="http://schemas.microsoft.com/office/powerpoint/2010/main" val="575041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062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was an error here. The efficiency</a:t>
            </a:r>
            <a:r>
              <a:rPr lang="en-US" baseline="0" dirty="0" smtClean="0"/>
              <a:t> of charging has nothing to do with ultimately how much energy a capacitor charged to V volts stores.</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4</a:t>
            </a:fld>
            <a:endParaRPr lang="en-US"/>
          </a:p>
        </p:txBody>
      </p:sp>
    </p:spTree>
    <p:extLst>
      <p:ext uri="{BB962C8B-B14F-4D97-AF65-F5344CB8AC3E}">
        <p14:creationId xmlns:p14="http://schemas.microsoft.com/office/powerpoint/2010/main" val="409319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Ohm’s “Law” isn’t a law at all…just an approximate model based on measurements. The device we call</a:t>
            </a:r>
            <a:r>
              <a:rPr lang="en-US" baseline="0" dirty="0" smtClean="0"/>
              <a:t> a “resistor” behaves more complexly at higher and higher frequencies as it will exhibit inductive and capacitive traits as well.</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5</a:t>
            </a:fld>
            <a:endParaRPr lang="en-US"/>
          </a:p>
        </p:txBody>
      </p:sp>
    </p:spTree>
    <p:extLst>
      <p:ext uri="{BB962C8B-B14F-4D97-AF65-F5344CB8AC3E}">
        <p14:creationId xmlns:p14="http://schemas.microsoft.com/office/powerpoint/2010/main" val="1134448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 – draw a loop with only those two elements and nothing else in between</a:t>
            </a:r>
          </a:p>
          <a:p>
            <a:r>
              <a:rPr lang="en-US" dirty="0"/>
              <a:t>Series – draw a loop and if one element is in the loop then the other must necessarily be in the loop</a:t>
            </a:r>
          </a:p>
        </p:txBody>
      </p:sp>
      <p:sp>
        <p:nvSpPr>
          <p:cNvPr id="4" name="Slide Number Placeholder 3"/>
          <p:cNvSpPr>
            <a:spLocks noGrp="1"/>
          </p:cNvSpPr>
          <p:nvPr>
            <p:ph type="sldNum" sz="quarter" idx="5"/>
          </p:nvPr>
        </p:nvSpPr>
        <p:spPr/>
        <p:txBody>
          <a:bodyPr/>
          <a:lstStyle/>
          <a:p>
            <a:fld id="{7FB667E1-E601-4AAF-B95C-B25720D70A60}" type="slidenum">
              <a:rPr lang="en-US" smtClean="0"/>
              <a:t>6</a:t>
            </a:fld>
            <a:endParaRPr lang="en-US"/>
          </a:p>
        </p:txBody>
      </p:sp>
    </p:spTree>
    <p:extLst>
      <p:ext uri="{BB962C8B-B14F-4D97-AF65-F5344CB8AC3E}">
        <p14:creationId xmlns:p14="http://schemas.microsoft.com/office/powerpoint/2010/main" val="124915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using this description of a node, make sure student’s understand that “wires” on a schematic do</a:t>
            </a:r>
            <a:r>
              <a:rPr lang="en-US" baseline="0" dirty="0" smtClean="0"/>
              <a:t> not necessarily correspond one-to-one with wires on a circuit board! The node is a concept while wires are an implementation.</a:t>
            </a:r>
          </a:p>
          <a:p>
            <a:endParaRPr lang="en-US" baseline="0" dirty="0" smtClean="0"/>
          </a:p>
          <a:p>
            <a:r>
              <a:rPr lang="en-US" baseline="0" dirty="0" smtClean="0"/>
              <a:t>KVL comes from conservation of energy because voltage is Joules/coulomb and the charges must be all accounted for in the same way all the energy is accounted for.</a:t>
            </a:r>
          </a:p>
          <a:p>
            <a:endParaRPr lang="en-US" baseline="0" dirty="0" smtClean="0"/>
          </a:p>
          <a:p>
            <a:r>
              <a:rPr lang="en-US" baseline="0" dirty="0" smtClean="0"/>
              <a:t>Node: a bubble that contains all the “wire” stuff at a single potential.</a:t>
            </a:r>
          </a:p>
          <a:p>
            <a:r>
              <a:rPr lang="en-US" baseline="0" dirty="0" err="1" smtClean="0"/>
              <a:t>Supernode</a:t>
            </a:r>
            <a:r>
              <a:rPr lang="en-US" baseline="0" dirty="0" smtClean="0"/>
              <a:t>: a bubble with one or more devices inside of it and the “wire” stuff (nodes) immediately outside of those devices.</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1800366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this works</a:t>
            </a:r>
            <a:r>
              <a:rPr lang="en-US" baseline="0" dirty="0" smtClean="0"/>
              <a:t> even if it isn’t a voltage source connected across two series resistors. It could be two serious resistors in a more-complicated circuit for which someone has just measured the total voltage across the series combination. Similarly for the current divider…</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984566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haven’t covered standard and non-standard power yet (only through Lecture 8</a:t>
            </a:r>
            <a:r>
              <a:rPr lang="en-US" baseline="0" dirty="0" smtClean="0"/>
              <a:t> for exam 1)</a:t>
            </a:r>
            <a:r>
              <a:rPr lang="en-US" dirty="0" smtClean="0"/>
              <a:t>, so signed power will not be tested until Exam 2. Power questions for</a:t>
            </a:r>
            <a:r>
              <a:rPr lang="en-US" baseline="0" dirty="0" smtClean="0"/>
              <a:t> this semester’s exam 1 will just generally request the magnitude without the sign.</a:t>
            </a:r>
          </a:p>
          <a:p>
            <a:endParaRPr lang="en-US" baseline="0" dirty="0" smtClean="0"/>
          </a:p>
          <a:p>
            <a:r>
              <a:rPr lang="en-US" baseline="0" dirty="0" smtClean="0"/>
              <a:t>The original slide implies that P = I^2R in general because the sub-bullets discussed both P&gt;0 and P&lt;0.</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10</a:t>
            </a:fld>
            <a:endParaRPr lang="en-US"/>
          </a:p>
        </p:txBody>
      </p:sp>
    </p:spTree>
    <p:extLst>
      <p:ext uri="{BB962C8B-B14F-4D97-AF65-F5344CB8AC3E}">
        <p14:creationId xmlns:p14="http://schemas.microsoft.com/office/powerpoint/2010/main" val="4190758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a:t>
            </a:r>
            <a:r>
              <a:rPr lang="en-US" baseline="0" dirty="0" smtClean="0"/>
              <a:t> this for the review of Exam 2. We have only covered through Lecture 8 for Exam 1.</a:t>
            </a:r>
          </a:p>
          <a:p>
            <a:endParaRPr lang="en-US" baseline="0" dirty="0" smtClean="0"/>
          </a:p>
          <a:p>
            <a:r>
              <a:rPr lang="en-US" dirty="0" smtClean="0"/>
              <a:t>Removed ambiguity</a:t>
            </a:r>
            <a:r>
              <a:rPr lang="en-US" baseline="0" dirty="0" smtClean="0"/>
              <a:t> for square wave calculation (it matters if square wave has a DC offset!) and also changed notation to be consistent with class (</a:t>
            </a:r>
            <a:r>
              <a:rPr lang="en-US" baseline="0" dirty="0" err="1" smtClean="0"/>
              <a:t>t_on</a:t>
            </a:r>
            <a:r>
              <a:rPr lang="en-US" baseline="0" dirty="0" smtClean="0"/>
              <a:t>). %DC implies we insert it as a %...we insert it as a fraction from 0 to 1. Capital “DC” is direct current. That’s why we should use lower case with periods, “</a:t>
            </a:r>
            <a:r>
              <a:rPr lang="en-US" baseline="0" dirty="0" err="1" smtClean="0"/>
              <a:t>d.c.</a:t>
            </a:r>
            <a:r>
              <a:rPr lang="en-US" baseline="0" dirty="0" smtClean="0"/>
              <a:t>” for duty cycle.</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11</a:t>
            </a:fld>
            <a:endParaRPr lang="en-US"/>
          </a:p>
        </p:txBody>
      </p:sp>
    </p:spTree>
    <p:extLst>
      <p:ext uri="{BB962C8B-B14F-4D97-AF65-F5344CB8AC3E}">
        <p14:creationId xmlns:p14="http://schemas.microsoft.com/office/powerpoint/2010/main" val="2660458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a:t>
            </a:r>
            <a:r>
              <a:rPr lang="en-US" baseline="0" dirty="0" smtClean="0"/>
              <a:t> to define what we mean by V_AB (+ at A, - at B for a voltmeter).</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17</a:t>
            </a:fld>
            <a:endParaRPr lang="en-US"/>
          </a:p>
        </p:txBody>
      </p:sp>
    </p:spTree>
    <p:extLst>
      <p:ext uri="{BB962C8B-B14F-4D97-AF65-F5344CB8AC3E}">
        <p14:creationId xmlns:p14="http://schemas.microsoft.com/office/powerpoint/2010/main" val="1479927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FDE056B7-329B-4E98-A7DE-1095F29C9987}" type="datetime1">
              <a:rPr lang="en-US" smtClean="0"/>
              <a:t>2/16/20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6B30EAD2-84F0-424D-85FA-C85CE5D7B84D}" type="datetime1">
              <a:rPr lang="en-US" smtClean="0"/>
              <a:t>2/16/20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7272A335-28DE-461F-86D4-4A540BEA59B0}" type="datetime1">
              <a:rPr lang="en-US" smtClean="0"/>
              <a:t>2/16/20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baseline="0">
                <a:solidFill>
                  <a:schemeClr val="bg1">
                    <a:lumMod val="7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EA5CF9C1-51F7-4E92-A279-1FFCE980DDD9}" type="datetime1">
              <a:rPr lang="en-US" smtClean="0"/>
              <a:t>2/16/20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DC1A038D-FDC8-4BB1-AD53-DEF36236CCF5}" type="datetime1">
              <a:rPr lang="en-US" smtClean="0"/>
              <a:t>2/16/20</a:t>
            </a:fld>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endParaRPr/>
          </a:p>
        </p:txBody>
      </p:sp>
      <p:sp>
        <p:nvSpPr>
          <p:cNvPr id="7" name="Date Placeholder 6"/>
          <p:cNvSpPr>
            <a:spLocks noGrp="1"/>
          </p:cNvSpPr>
          <p:nvPr>
            <p:ph type="dt" sz="half" idx="10"/>
          </p:nvPr>
        </p:nvSpPr>
        <p:spPr/>
        <p:txBody>
          <a:bodyPr/>
          <a:lstStyle/>
          <a:p>
            <a:fld id="{E13729E3-7C8F-407D-B4C1-8AD873D40758}" type="datetime1">
              <a:rPr lang="en-US" smtClean="0"/>
              <a:t>2/16/20</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endParaRPr/>
          </a:p>
        </p:txBody>
      </p:sp>
      <p:sp>
        <p:nvSpPr>
          <p:cNvPr id="3" name="Date Placeholder 2"/>
          <p:cNvSpPr>
            <a:spLocks noGrp="1"/>
          </p:cNvSpPr>
          <p:nvPr>
            <p:ph type="dt" sz="half" idx="10"/>
          </p:nvPr>
        </p:nvSpPr>
        <p:spPr/>
        <p:txBody>
          <a:bodyPr/>
          <a:lstStyle/>
          <a:p>
            <a:fld id="{0D0605C7-DA32-47E3-8E60-0B60D86BAF89}" type="datetime1">
              <a:rPr lang="en-US" smtClean="0"/>
              <a:t>2/16/20</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 name="Footer Placeholder 2"/>
          <p:cNvSpPr>
            <a:spLocks noGrp="1"/>
          </p:cNvSpPr>
          <p:nvPr>
            <p:ph type="ftr" sz="quarter" idx="11"/>
          </p:nvPr>
        </p:nvSpPr>
        <p:spPr/>
        <p:txBody>
          <a:bodyPr/>
          <a:lstStyle/>
          <a:p>
            <a:r>
              <a:rPr lang="en-US"/>
              <a:t>Add a footer</a:t>
            </a:r>
            <a:endParaRPr/>
          </a:p>
        </p:txBody>
      </p:sp>
      <p:sp>
        <p:nvSpPr>
          <p:cNvPr id="2" name="Date Placeholder 1"/>
          <p:cNvSpPr>
            <a:spLocks noGrp="1"/>
          </p:cNvSpPr>
          <p:nvPr>
            <p:ph type="dt" sz="half" idx="10"/>
          </p:nvPr>
        </p:nvSpPr>
        <p:spPr/>
        <p:txBody>
          <a:bodyPr/>
          <a:lstStyle/>
          <a:p>
            <a:fld id="{CA89260F-252E-49E9-8B36-9D774100BA25}" type="datetime1">
              <a:rPr lang="en-US" smtClean="0"/>
              <a:t>2/16/20</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2AB5DA44-6BB8-4FCD-946A-1E2EFA3D1A5F}" type="datetime1">
              <a:rPr lang="en-US" smtClean="0"/>
              <a:t>2/16/20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5052C8DE-E6DB-42D9-BE6D-D9F39E19B42A}" type="datetime1">
              <a:rPr lang="en-US" smtClean="0"/>
              <a:t>2/16/20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1">
                    <a:lumMod val="75000"/>
                  </a:schemeClr>
                </a:solidFill>
              </a:defRPr>
            </a:lvl1pPr>
          </a:lstStyle>
          <a:p>
            <a:r>
              <a:rPr lang="en-US"/>
              <a:t>Add a footer</a:t>
            </a: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2A66FFC4-1542-4DAA-837B-D6921D33E8CC}" type="datetime1">
              <a:rPr lang="en-US" smtClean="0"/>
              <a:pPr/>
              <a:t>2/16/20</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0.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7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2.png"/><Relationship Id="rId5" Type="http://schemas.openxmlformats.org/officeDocument/2006/relationships/oleObject" Target="../embeddings/oleObject1.bin"/><Relationship Id="rId6" Type="http://schemas.openxmlformats.org/officeDocument/2006/relationships/image" Target="../media/image1.wmf"/><Relationship Id="rId7"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HKN ECE 110 Exam 1</a:t>
            </a:r>
            <a:br>
              <a:rPr lang="en-US" dirty="0"/>
            </a:br>
            <a:r>
              <a:rPr lang="en-US" dirty="0"/>
              <a:t>Review Session</a:t>
            </a:r>
          </a:p>
        </p:txBody>
      </p:sp>
      <p:sp>
        <p:nvSpPr>
          <p:cNvPr id="3" name="Subtitle 2"/>
          <p:cNvSpPr>
            <a:spLocks noGrp="1"/>
          </p:cNvSpPr>
          <p:nvPr>
            <p:ph type="subTitle" idx="1"/>
          </p:nvPr>
        </p:nvSpPr>
        <p:spPr>
          <a:xfrm>
            <a:off x="1295400" y="3959352"/>
            <a:ext cx="9601200" cy="1115568"/>
          </a:xfrm>
        </p:spPr>
        <p:txBody>
          <a:bodyPr>
            <a:normAutofit/>
          </a:bodyPr>
          <a:lstStyle/>
          <a:p>
            <a:r>
              <a:rPr lang="en-US" dirty="0" err="1"/>
              <a:t>Kanad</a:t>
            </a:r>
            <a:r>
              <a:rPr lang="en-US" dirty="0"/>
              <a:t> </a:t>
            </a:r>
            <a:r>
              <a:rPr lang="en-US" dirty="0" err="1"/>
              <a:t>sarkar</a:t>
            </a:r>
            <a:endParaRPr lang="en-US" dirty="0"/>
          </a:p>
          <a:p>
            <a:r>
              <a:rPr lang="en-US" dirty="0"/>
              <a:t>Parag Bajaj</a:t>
            </a:r>
          </a:p>
          <a:p>
            <a:r>
              <a:rPr lang="en-US" dirty="0" smtClean="0"/>
              <a:t>Daksh </a:t>
            </a:r>
            <a:r>
              <a:rPr lang="en-US" dirty="0" err="1" smtClean="0"/>
              <a:t>varshney</a:t>
            </a:r>
            <a:endParaRPr lang="en-US"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5A86BC-5B0D-4B43-B176-A2706B8DCC0D}"/>
              </a:ext>
            </a:extLst>
          </p:cNvPr>
          <p:cNvSpPr>
            <a:spLocks noGrp="1"/>
          </p:cNvSpPr>
          <p:nvPr>
            <p:ph type="title"/>
          </p:nvPr>
        </p:nvSpPr>
        <p:spPr/>
        <p:txBody>
          <a:bodyPr/>
          <a:lstStyle/>
          <a:p>
            <a:r>
              <a:rPr lang="en-US" dirty="0"/>
              <a:t>Power and </a:t>
            </a:r>
            <a:r>
              <a:rPr lang="en-US" smtClean="0"/>
              <a:t>Labeling (Not covered, look at the first slide)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3B00F78A-A5BF-4837-A966-ACD55139F02B}"/>
                  </a:ext>
                </a:extLst>
              </p:cNvPr>
              <p:cNvSpPr>
                <a:spLocks noGrp="1"/>
              </p:cNvSpPr>
              <p:nvPr>
                <p:ph idx="1"/>
              </p:nvPr>
            </p:nvSpPr>
            <p:spPr/>
            <p:txBody>
              <a:bodyPr>
                <a:normAutofit fontScale="92500" lnSpcReduction="20000"/>
              </a:bodyPr>
              <a:lstStyle/>
              <a:p>
                <a:r>
                  <a:rPr lang="en-US" dirty="0"/>
                  <a:t>Standard vs. Non-Standard Labeling:</a:t>
                </a:r>
              </a:p>
              <a:p>
                <a:pPr lvl="1"/>
                <a:r>
                  <a:rPr lang="en-US" dirty="0"/>
                  <a:t>Standard: Current goes </a:t>
                </a:r>
                <a14:m>
                  <m:oMath xmlns:m="http://schemas.openxmlformats.org/officeDocument/2006/math">
                    <m:r>
                      <a:rPr lang="en-US" i="1">
                        <a:latin typeface="Cambria Math" panose="02040503050406030204" pitchFamily="18" charset="0"/>
                      </a:rPr>
                      <m:t>+ →−</m:t>
                    </m:r>
                  </m:oMath>
                </a14:m>
                <a:endParaRPr lang="en-US" dirty="0"/>
              </a:p>
              <a:p>
                <a:pPr lvl="2"/>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𝐼𝑉</m:t>
                    </m:r>
                  </m:oMath>
                </a14:m>
                <a:endParaRPr lang="en-US" dirty="0"/>
              </a:p>
              <a:p>
                <a:pPr lvl="2"/>
                <a14:m>
                  <m:oMath xmlns:m="http://schemas.openxmlformats.org/officeDocument/2006/math">
                    <m:r>
                      <a:rPr lang="en-US" i="1" smtClean="0">
                        <a:latin typeface="Cambria Math" panose="02040503050406030204" pitchFamily="18" charset="0"/>
                      </a:rPr>
                      <m:t>𝑉</m:t>
                    </m:r>
                    <m:r>
                      <a:rPr lang="en-US" i="1" smtClean="0">
                        <a:latin typeface="Cambria Math" panose="02040503050406030204" pitchFamily="18" charset="0"/>
                      </a:rPr>
                      <m:t>=</m:t>
                    </m:r>
                    <m:r>
                      <a:rPr lang="en-US" i="1" smtClean="0">
                        <a:latin typeface="Cambria Math" panose="02040503050406030204" pitchFamily="18" charset="0"/>
                      </a:rPr>
                      <m:t>𝐼𝑅</m:t>
                    </m:r>
                  </m:oMath>
                </a14:m>
                <a:endParaRPr lang="en-US" dirty="0" smtClean="0"/>
              </a:p>
              <a:p>
                <a:pPr lvl="2"/>
                <a:r>
                  <a:rPr lang="en-US" dirty="0"/>
                  <a:t>If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&gt;0</m:t>
                    </m:r>
                  </m:oMath>
                </a14:m>
                <a:r>
                  <a:rPr lang="en-US" dirty="0"/>
                  <a:t>, the </a:t>
                </a:r>
                <a:r>
                  <a:rPr lang="en-US" dirty="0" smtClean="0"/>
                  <a:t>element </a:t>
                </a:r>
                <a:r>
                  <a:rPr lang="en-US" dirty="0"/>
                  <a:t>is absorbing power.</a:t>
                </a:r>
              </a:p>
              <a:p>
                <a:pPr lvl="2"/>
                <a:r>
                  <a:rPr lang="en-US" dirty="0"/>
                  <a:t>If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&lt;0</m:t>
                    </m:r>
                  </m:oMath>
                </a14:m>
                <a:r>
                  <a:rPr lang="en-US" dirty="0"/>
                  <a:t>, the element is supplying power</a:t>
                </a:r>
                <a:r>
                  <a:rPr lang="en-US" dirty="0" smtClean="0"/>
                  <a:t>.</a:t>
                </a:r>
                <a:endParaRPr lang="en-US" dirty="0"/>
              </a:p>
              <a:p>
                <a:pPr lvl="1"/>
                <a:r>
                  <a:rPr lang="en-US" dirty="0"/>
                  <a:t>Non-Standard: Current goes </a:t>
                </a:r>
                <a14:m>
                  <m:oMath xmlns:m="http://schemas.openxmlformats.org/officeDocument/2006/math">
                    <m:r>
                      <a:rPr lang="en-US" i="1">
                        <a:latin typeface="Cambria Math" panose="02040503050406030204" pitchFamily="18" charset="0"/>
                      </a:rPr>
                      <m:t>− →+</m:t>
                    </m:r>
                  </m:oMath>
                </a14:m>
                <a:endParaRPr lang="en-US" dirty="0"/>
              </a:p>
              <a:p>
                <a:pPr lvl="2"/>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𝐼𝑉</m:t>
                    </m:r>
                  </m:oMath>
                </a14:m>
                <a:endParaRPr lang="en-US" dirty="0"/>
              </a:p>
              <a:p>
                <a:pPr lvl="2"/>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𝐼𝑅</m:t>
                    </m:r>
                  </m:oMath>
                </a14:m>
                <a:endParaRPr lang="en-US" dirty="0" smtClean="0"/>
              </a:p>
              <a:p>
                <a:pPr lvl="2"/>
                <a:r>
                  <a:rPr lang="en-US" dirty="0"/>
                  <a:t>If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&gt;0</m:t>
                    </m:r>
                  </m:oMath>
                </a14:m>
                <a:r>
                  <a:rPr lang="en-US" dirty="0"/>
                  <a:t>, the element is absorbing </a:t>
                </a:r>
                <a:r>
                  <a:rPr lang="en-US" dirty="0" smtClean="0"/>
                  <a:t>power (unchanged from above!).</a:t>
                </a:r>
                <a:endParaRPr lang="en-US" dirty="0"/>
              </a:p>
              <a:p>
                <a:pPr lvl="2"/>
                <a:r>
                  <a:rPr lang="en-US" dirty="0"/>
                  <a:t>If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&lt;0</m:t>
                    </m:r>
                  </m:oMath>
                </a14:m>
                <a:r>
                  <a:rPr lang="en-US" dirty="0"/>
                  <a:t>, the element is supplying </a:t>
                </a:r>
                <a:r>
                  <a:rPr lang="en-US" dirty="0" smtClean="0"/>
                  <a:t>power (unchanged from above!).</a:t>
                </a:r>
                <a:endParaRPr lang="en-US" dirty="0"/>
              </a:p>
              <a:p>
                <a:r>
                  <a:rPr lang="en-US" dirty="0" smtClean="0"/>
                  <a:t>Standard-reference </a:t>
                </a:r>
                <a:r>
                  <a:rPr lang="en-US" dirty="0"/>
                  <a:t>Power </a:t>
                </a:r>
                <a:r>
                  <a:rPr lang="en-US" u="sng" dirty="0" smtClean="0"/>
                  <a:t>for resistors </a:t>
                </a:r>
                <a:r>
                  <a:rPr lang="en-US" dirty="0" smtClean="0"/>
                  <a:t>can </a:t>
                </a:r>
                <a:r>
                  <a:rPr lang="en-US" dirty="0"/>
                  <a:t>be expressed three ways: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𝐼𝑉</m:t>
                    </m:r>
                    <m:r>
                      <a:rPr lang="en-US" b="0" i="0" smtClean="0">
                        <a:latin typeface="Cambria Math" panose="02040503050406030204" pitchFamily="18" charset="0"/>
                      </a:rPr>
                      <m:t>=</m:t>
                    </m:r>
                    <m:sSup>
                      <m:sSupPr>
                        <m:ctrlPr>
                          <a:rPr lang="en-US" b="0" i="1" smtClean="0">
                            <a:latin typeface="Cambria Math" charset="0"/>
                          </a:rPr>
                        </m:ctrlPr>
                      </m:sSupPr>
                      <m:e>
                        <m:r>
                          <m:rPr>
                            <m:sty m:val="p"/>
                          </m:rPr>
                          <a:rPr lang="en-US" b="0" i="0" smtClean="0">
                            <a:latin typeface="Cambria Math" panose="02040503050406030204" pitchFamily="18" charset="0"/>
                          </a:rPr>
                          <m:t>I</m:t>
                        </m:r>
                      </m:e>
                      <m:sup>
                        <m:r>
                          <a:rPr lang="en-US" b="0" i="0" smtClean="0">
                            <a:latin typeface="Cambria Math" panose="02040503050406030204" pitchFamily="18" charset="0"/>
                          </a:rPr>
                          <m:t>2</m:t>
                        </m:r>
                      </m:sup>
                    </m:sSup>
                    <m:r>
                      <m:rPr>
                        <m:sty m:val="p"/>
                      </m:rPr>
                      <a:rPr lang="en-US" b="0" i="0" smtClean="0">
                        <a:latin typeface="Cambria Math" panose="02040503050406030204" pitchFamily="18" charset="0"/>
                      </a:rPr>
                      <m:t>R</m:t>
                    </m:r>
                    <m:r>
                      <a:rPr lang="en-US" b="0" i="0" smtClean="0">
                        <a:latin typeface="Cambria Math" panose="02040503050406030204" pitchFamily="18" charset="0"/>
                      </a:rPr>
                      <m:t>=</m:t>
                    </m:r>
                    <m:f>
                      <m:fPr>
                        <m:ctrlPr>
                          <a:rPr lang="en-US" b="0" i="1" smtClean="0">
                            <a:latin typeface="Cambria Math" charset="0"/>
                          </a:rPr>
                        </m:ctrlPr>
                      </m:fPr>
                      <m:num>
                        <m:sSup>
                          <m:sSupPr>
                            <m:ctrlPr>
                              <a:rPr lang="en-US" b="0" i="1" smtClean="0">
                                <a:latin typeface="Cambria Math" charset="0"/>
                              </a:rPr>
                            </m:ctrlPr>
                          </m:sSupPr>
                          <m:e>
                            <m:r>
                              <m:rPr>
                                <m:sty m:val="p"/>
                              </m:rPr>
                              <a:rPr lang="en-US" b="0" i="0" smtClean="0">
                                <a:latin typeface="Cambria Math" panose="02040503050406030204" pitchFamily="18" charset="0"/>
                              </a:rPr>
                              <m:t>V</m:t>
                            </m:r>
                          </m:e>
                          <m:sup>
                            <m:r>
                              <a:rPr lang="en-US" b="0" i="0" smtClean="0">
                                <a:latin typeface="Cambria Math" panose="02040503050406030204" pitchFamily="18" charset="0"/>
                              </a:rPr>
                              <m:t>2</m:t>
                            </m:r>
                          </m:sup>
                        </m:sSup>
                      </m:num>
                      <m:den>
                        <m:r>
                          <m:rPr>
                            <m:sty m:val="p"/>
                          </m:rPr>
                          <a:rPr lang="en-US" b="0" i="0" smtClean="0">
                            <a:latin typeface="Cambria Math" panose="02040503050406030204" pitchFamily="18" charset="0"/>
                          </a:rPr>
                          <m:t>R</m:t>
                        </m:r>
                      </m:den>
                    </m:f>
                  </m:oMath>
                </a14:m>
                <a:endParaRPr lang="en-US" b="0" dirty="0" smtClean="0"/>
              </a:p>
              <a:p>
                <a:pPr lvl="2"/>
                <a:r>
                  <a:rPr lang="en-US" dirty="0" smtClean="0"/>
                  <a:t>Resistors </a:t>
                </a:r>
                <a:r>
                  <a:rPr lang="en-US" dirty="0"/>
                  <a:t>will ALWAYS have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&gt;0</m:t>
                    </m:r>
                  </m:oMath>
                </a14:m>
                <a:endParaRPr lang="en-US" dirty="0"/>
              </a:p>
            </p:txBody>
          </p:sp>
        </mc:Choice>
        <mc:Fallback xmlns="">
          <p:sp>
            <p:nvSpPr>
              <p:cNvPr id="3" name="Content Placeholder 2">
                <a:extLst>
                  <a:ext uri="{FF2B5EF4-FFF2-40B4-BE49-F238E27FC236}">
                    <a16:creationId xmlns:a16="http://schemas.microsoft.com/office/drawing/2014/main" id="{3B00F78A-A5BF-4837-A966-ACD55139F02B}"/>
                  </a:ext>
                </a:extLst>
              </p:cNvPr>
              <p:cNvSpPr>
                <a:spLocks noGrp="1" noRot="1" noChangeAspect="1" noMove="1" noResize="1" noEditPoints="1" noAdjustHandles="1" noChangeArrowheads="1" noChangeShapeType="1" noTextEdit="1"/>
              </p:cNvSpPr>
              <p:nvPr>
                <p:ph idx="1"/>
              </p:nvPr>
            </p:nvSpPr>
            <p:spPr>
              <a:blipFill>
                <a:blip r:embed="rId3"/>
                <a:stretch>
                  <a:fillRect t="-2511"/>
                </a:stretch>
              </a:blipFill>
            </p:spPr>
            <p:txBody>
              <a:bodyPr/>
              <a:lstStyle/>
              <a:p>
                <a:r>
                  <a:rPr lang="en-US">
                    <a:noFill/>
                  </a:rPr>
                  <a:t> </a:t>
                </a:r>
              </a:p>
            </p:txBody>
          </p:sp>
        </mc:Fallback>
      </mc:AlternateContent>
      <p:pic>
        <p:nvPicPr>
          <p:cNvPr id="4" name="Picture 3">
            <a:extLst>
              <a:ext uri="{FF2B5EF4-FFF2-40B4-BE49-F238E27FC236}">
                <a16:creationId xmlns="" xmlns:a16="http://schemas.microsoft.com/office/drawing/2014/main" id="{06E17E32-982F-4A41-B189-37008112184A}"/>
              </a:ext>
            </a:extLst>
          </p:cNvPr>
          <p:cNvPicPr>
            <a:picLocks noChangeAspect="1"/>
          </p:cNvPicPr>
          <p:nvPr/>
        </p:nvPicPr>
        <p:blipFill>
          <a:blip r:embed="rId4"/>
          <a:stretch>
            <a:fillRect/>
          </a:stretch>
        </p:blipFill>
        <p:spPr>
          <a:xfrm>
            <a:off x="6095999" y="1901952"/>
            <a:ext cx="1591627" cy="926275"/>
          </a:xfrm>
          <a:prstGeom prst="rect">
            <a:avLst/>
          </a:prstGeom>
        </p:spPr>
      </p:pic>
      <p:pic>
        <p:nvPicPr>
          <p:cNvPr id="5" name="Picture 4">
            <a:extLst>
              <a:ext uri="{FF2B5EF4-FFF2-40B4-BE49-F238E27FC236}">
                <a16:creationId xmlns="" xmlns:a16="http://schemas.microsoft.com/office/drawing/2014/main" id="{0A97C4E9-F9E9-44AD-ACF0-F3F1380C3CD0}"/>
              </a:ext>
            </a:extLst>
          </p:cNvPr>
          <p:cNvPicPr>
            <a:picLocks noChangeAspect="1"/>
          </p:cNvPicPr>
          <p:nvPr/>
        </p:nvPicPr>
        <p:blipFill>
          <a:blip r:embed="rId5"/>
          <a:stretch>
            <a:fillRect/>
          </a:stretch>
        </p:blipFill>
        <p:spPr>
          <a:xfrm>
            <a:off x="6095999" y="3330172"/>
            <a:ext cx="1591627" cy="909501"/>
          </a:xfrm>
          <a:prstGeom prst="rect">
            <a:avLst/>
          </a:prstGeom>
        </p:spPr>
      </p:pic>
    </p:spTree>
    <p:extLst>
      <p:ext uri="{BB962C8B-B14F-4D97-AF65-F5344CB8AC3E}">
        <p14:creationId xmlns:p14="http://schemas.microsoft.com/office/powerpoint/2010/main" val="414687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 xmlns:a16="http://schemas.microsoft.com/office/drawing/2014/main" id="{3FD9FB68-D9D3-4F08-9861-A94A154294FE}"/>
                  </a:ext>
                </a:extLst>
              </p:cNvPr>
              <p:cNvSpPr>
                <a:spLocks noGrp="1"/>
              </p:cNvSpPr>
              <p:nvPr>
                <p:ph type="title"/>
              </p:nvPr>
            </p:nvSpPr>
            <p:spPr>
              <a:xfrm>
                <a:off x="1341120" y="402336"/>
                <a:ext cx="9509760" cy="664464"/>
              </a:xfrm>
            </p:spPr>
            <p:txBody>
              <a:bodyPr/>
              <a:lstStyle/>
              <a:p>
                <a:r>
                  <a:rPr lang="en-US" dirty="0"/>
                  <a:t>Root-mean-square Voltage (</a:t>
                </a:r>
                <a14:m>
                  <m:oMath xmlns:m="http://schemas.openxmlformats.org/officeDocument/2006/math">
                    <m:sSub>
                      <m:sSubPr>
                        <m:ctrlPr>
                          <a:rPr lang="en-US" b="0" i="1" smtClean="0">
                            <a:latin typeface="Cambria Math"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𝑟𝑚𝑠</m:t>
                        </m:r>
                      </m:sub>
                    </m:sSub>
                  </m:oMath>
                </a14:m>
                <a:r>
                  <a:rPr lang="en-US" dirty="0"/>
                  <a:t>)</a:t>
                </a:r>
                <a:r>
                  <a:rPr lang="en-US" dirty="0" smtClean="0"/>
                  <a:t> (Not covered)</a:t>
                </a:r>
                <a:endParaRPr lang="en-US" dirty="0"/>
              </a:p>
            </p:txBody>
          </p:sp>
        </mc:Choice>
        <mc:Fallback>
          <p:sp>
            <p:nvSpPr>
              <p:cNvPr id="2" name="Title 1">
                <a:extLst>
                  <a:ext uri="{FF2B5EF4-FFF2-40B4-BE49-F238E27FC236}">
                    <a16:creationId xmlns="" xmlns:a16="http://schemas.microsoft.com/office/drawing/2014/main" xmlns:a14="http://schemas.microsoft.com/office/drawing/2010/main" id="{3FD9FB68-D9D3-4F08-9861-A94A154294FE}"/>
                  </a:ext>
                </a:extLst>
              </p:cNvPr>
              <p:cNvSpPr>
                <a:spLocks noGrp="1" noRot="1" noChangeAspect="1" noMove="1" noResize="1" noEditPoints="1" noAdjustHandles="1" noChangeArrowheads="1" noChangeShapeType="1" noTextEdit="1"/>
              </p:cNvSpPr>
              <p:nvPr>
                <p:ph type="title"/>
              </p:nvPr>
            </p:nvSpPr>
            <p:spPr>
              <a:xfrm>
                <a:off x="1341120" y="402336"/>
                <a:ext cx="9509760" cy="664464"/>
              </a:xfrm>
              <a:blipFill rotWithShape="0">
                <a:blip r:embed="rId3"/>
                <a:stretch>
                  <a:fillRect l="-1795" t="-4587" b="-330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901771C7-5E78-4E74-9015-A2505610D4C8}"/>
                  </a:ext>
                </a:extLst>
              </p:cNvPr>
              <p:cNvSpPr>
                <a:spLocks noGrp="1"/>
              </p:cNvSpPr>
              <p:nvPr>
                <p:ph idx="1"/>
              </p:nvPr>
            </p:nvSpPr>
            <p:spPr>
              <a:xfrm>
                <a:off x="1341120" y="1292352"/>
                <a:ext cx="10180320" cy="4840224"/>
              </a:xfrm>
            </p:spPr>
            <p:txBody>
              <a:bodyPr>
                <a:normAutofit fontScale="92500" lnSpcReduction="10000"/>
              </a:bodyPr>
              <a:lstStyle/>
              <a:p>
                <a:r>
                  <a:rPr lang="en-US" dirty="0" smtClean="0"/>
                  <a:t>Exact formula and what it means:</a:t>
                </a:r>
              </a:p>
              <a:p>
                <a:pPr marL="4572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𝑟𝑚𝑠</m:t>
                          </m:r>
                        </m:sub>
                      </m:sSub>
                      <m:r>
                        <a:rPr lang="en-US" b="0" i="1" smtClean="0">
                          <a:latin typeface="Cambria Math" panose="02040503050406030204" pitchFamily="18" charset="0"/>
                        </a:rPr>
                        <m:t>=</m:t>
                      </m:r>
                      <m:rad>
                        <m:radPr>
                          <m:degHide m:val="on"/>
                          <m:ctrlPr>
                            <a:rPr lang="en-US" b="0" i="1" smtClean="0">
                              <a:latin typeface="Cambria Math" charset="0"/>
                            </a:rPr>
                          </m:ctrlPr>
                        </m:radPr>
                        <m:deg/>
                        <m:e>
                          <m:f>
                            <m:fPr>
                              <m:ctrlPr>
                                <a:rPr lang="en-US" b="0" i="1" smtClean="0">
                                  <a:latin typeface="Cambria Math" charset="0"/>
                                </a:rPr>
                              </m:ctrlPr>
                            </m:fPr>
                            <m:num>
                              <m:d>
                                <m:dPr>
                                  <m:ctrlPr>
                                    <a:rPr lang="en-US" b="0" i="1" smtClean="0">
                                      <a:latin typeface="Cambria Math" charset="0"/>
                                    </a:rPr>
                                  </m:ctrlPr>
                                </m:dPr>
                                <m:e>
                                  <m:nary>
                                    <m:naryPr>
                                      <m:ctrlPr>
                                        <a:rPr lang="en-US" b="0" i="1" smtClean="0">
                                          <a:latin typeface="Cambria Math"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𝑇</m:t>
                                      </m:r>
                                    </m:sup>
                                    <m:e>
                                      <m:sSup>
                                        <m:sSupPr>
                                          <m:ctrlPr>
                                            <a:rPr lang="en-US" b="0" i="1" smtClean="0">
                                              <a:latin typeface="Cambria Math"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d>
                                        <m:dPr>
                                          <m:ctrlPr>
                                            <a:rPr lang="en-US" b="0" i="1" smtClean="0">
                                              <a:latin typeface="Cambria Math"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𝑑𝑡</m:t>
                                      </m:r>
                                    </m:e>
                                  </m:nary>
                                </m:e>
                              </m:d>
                            </m:num>
                            <m:den>
                              <m:r>
                                <a:rPr lang="en-US" b="0" i="1" smtClean="0">
                                  <a:latin typeface="Cambria Math" panose="02040503050406030204" pitchFamily="18" charset="0"/>
                                </a:rPr>
                                <m:t>𝑇</m:t>
                              </m:r>
                            </m:den>
                          </m:f>
                        </m:e>
                      </m:rad>
                    </m:oMath>
                  </m:oMathPara>
                </a14:m>
                <a:endParaRPr lang="en-US" dirty="0"/>
              </a:p>
              <a:p>
                <a:pPr marL="822960" lvl="1" indent="-457200">
                  <a:buFont typeface="+mj-lt"/>
                  <a:buAutoNum type="arabicPeriod"/>
                </a:pPr>
                <a:r>
                  <a:rPr lang="en-US" dirty="0"/>
                  <a:t>Square your entire voltage </a:t>
                </a:r>
                <a:r>
                  <a:rPr lang="en-US" dirty="0" smtClean="0"/>
                  <a:t>signal, </a:t>
                </a:r>
                <a14:m>
                  <m:oMath xmlns:m="http://schemas.openxmlformats.org/officeDocument/2006/math">
                    <m:sSup>
                      <m:sSupPr>
                        <m:ctrlPr>
                          <a:rPr lang="en-US" i="1">
                            <a:latin typeface="Cambria Math"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d>
                      <m:dPr>
                        <m:ctrlPr>
                          <a:rPr lang="en-US" i="1">
                            <a:latin typeface="Cambria Math" charset="0"/>
                          </a:rPr>
                        </m:ctrlPr>
                      </m:dPr>
                      <m:e>
                        <m:r>
                          <a:rPr lang="en-US" i="1">
                            <a:latin typeface="Cambria Math" panose="02040503050406030204" pitchFamily="18" charset="0"/>
                          </a:rPr>
                          <m:t>𝑡</m:t>
                        </m:r>
                      </m:e>
                    </m:d>
                  </m:oMath>
                </a14:m>
                <a:endParaRPr lang="en-US" dirty="0"/>
              </a:p>
              <a:p>
                <a:pPr marL="822960" lvl="1" indent="-457200">
                  <a:buFont typeface="+mj-lt"/>
                  <a:buAutoNum type="arabicPeriod"/>
                </a:pPr>
                <a:r>
                  <a:rPr lang="en-US" dirty="0"/>
                  <a:t>Find the average value of this signal over 1 </a:t>
                </a:r>
                <a:r>
                  <a:rPr lang="en-US" dirty="0" smtClean="0"/>
                  <a:t>period, </a:t>
                </a:r>
                <a14:m>
                  <m:oMath xmlns:m="http://schemas.openxmlformats.org/officeDocument/2006/math">
                    <m:f>
                      <m:fPr>
                        <m:ctrlPr>
                          <a:rPr lang="en-US" i="1">
                            <a:latin typeface="Cambria Math" charset="0"/>
                          </a:rPr>
                        </m:ctrlPr>
                      </m:fPr>
                      <m:num>
                        <m:nary>
                          <m:naryPr>
                            <m:ctrlPr>
                              <a:rPr lang="en-US" i="1">
                                <a:latin typeface="Cambria Math" charset="0"/>
                              </a:rPr>
                            </m:ctrlPr>
                          </m:naryPr>
                          <m:sub>
                            <m:r>
                              <a:rPr lang="en-US" i="1">
                                <a:latin typeface="Cambria Math" panose="02040503050406030204" pitchFamily="18" charset="0"/>
                              </a:rPr>
                              <m:t>0</m:t>
                            </m:r>
                          </m:sub>
                          <m:sup>
                            <m:r>
                              <a:rPr lang="en-US" i="1">
                                <a:latin typeface="Cambria Math" panose="02040503050406030204" pitchFamily="18" charset="0"/>
                              </a:rPr>
                              <m:t>𝑇</m:t>
                            </m:r>
                          </m:sup>
                          <m:e>
                            <m:sSup>
                              <m:sSupPr>
                                <m:ctrlPr>
                                  <a:rPr lang="en-US" i="1">
                                    <a:latin typeface="Cambria Math"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d>
                              <m:dPr>
                                <m:ctrlPr>
                                  <a:rPr lang="en-US" i="1">
                                    <a:latin typeface="Cambria Math" charset="0"/>
                                  </a:rPr>
                                </m:ctrlPr>
                              </m:dPr>
                              <m:e>
                                <m:r>
                                  <a:rPr lang="en-US" i="1">
                                    <a:latin typeface="Cambria Math" panose="02040503050406030204" pitchFamily="18" charset="0"/>
                                  </a:rPr>
                                  <m:t>𝑡</m:t>
                                </m:r>
                              </m:e>
                            </m:d>
                            <m:r>
                              <a:rPr lang="en-US" i="1">
                                <a:latin typeface="Cambria Math" panose="02040503050406030204" pitchFamily="18" charset="0"/>
                              </a:rPr>
                              <m:t>𝑑𝑡</m:t>
                            </m:r>
                          </m:e>
                        </m:nary>
                      </m:num>
                      <m:den>
                        <m:r>
                          <a:rPr lang="en-US" i="1">
                            <a:latin typeface="Cambria Math" panose="02040503050406030204" pitchFamily="18" charset="0"/>
                          </a:rPr>
                          <m:t>𝑇</m:t>
                        </m:r>
                      </m:den>
                    </m:f>
                  </m:oMath>
                </a14:m>
                <a:r>
                  <a:rPr lang="en-US" dirty="0" smtClean="0"/>
                  <a:t> (equivalently, area-under-one-period/T)</a:t>
                </a:r>
                <a:endParaRPr lang="en-US" dirty="0"/>
              </a:p>
              <a:p>
                <a:pPr marL="822960" lvl="1" indent="-457200">
                  <a:buFont typeface="+mj-lt"/>
                  <a:buAutoNum type="arabicPeriod"/>
                </a:pPr>
                <a:r>
                  <a:rPr lang="en-US" dirty="0"/>
                  <a:t>Square root this </a:t>
                </a:r>
                <a:r>
                  <a:rPr lang="en-US" dirty="0" smtClean="0"/>
                  <a:t>average, </a:t>
                </a:r>
                <a14:m>
                  <m:oMath xmlns:m="http://schemas.openxmlformats.org/officeDocument/2006/math">
                    <m:rad>
                      <m:radPr>
                        <m:degHide m:val="on"/>
                        <m:ctrlPr>
                          <a:rPr lang="en-US" i="1">
                            <a:latin typeface="Cambria Math" charset="0"/>
                          </a:rPr>
                        </m:ctrlPr>
                      </m:radPr>
                      <m:deg/>
                      <m:e>
                        <m:f>
                          <m:fPr>
                            <m:ctrlPr>
                              <a:rPr lang="en-US" i="1">
                                <a:latin typeface="Cambria Math" charset="0"/>
                              </a:rPr>
                            </m:ctrlPr>
                          </m:fPr>
                          <m:num>
                            <m:d>
                              <m:dPr>
                                <m:ctrlPr>
                                  <a:rPr lang="en-US" i="1">
                                    <a:latin typeface="Cambria Math" charset="0"/>
                                  </a:rPr>
                                </m:ctrlPr>
                              </m:dPr>
                              <m:e>
                                <m:nary>
                                  <m:naryPr>
                                    <m:ctrlPr>
                                      <a:rPr lang="en-US" i="1">
                                        <a:latin typeface="Cambria Math" charset="0"/>
                                      </a:rPr>
                                    </m:ctrlPr>
                                  </m:naryPr>
                                  <m:sub>
                                    <m:r>
                                      <a:rPr lang="en-US" i="1">
                                        <a:latin typeface="Cambria Math" panose="02040503050406030204" pitchFamily="18" charset="0"/>
                                      </a:rPr>
                                      <m:t>0</m:t>
                                    </m:r>
                                  </m:sub>
                                  <m:sup>
                                    <m:r>
                                      <a:rPr lang="en-US" i="1">
                                        <a:latin typeface="Cambria Math" panose="02040503050406030204" pitchFamily="18" charset="0"/>
                                      </a:rPr>
                                      <m:t>𝑇</m:t>
                                    </m:r>
                                  </m:sup>
                                  <m:e>
                                    <m:sSup>
                                      <m:sSupPr>
                                        <m:ctrlPr>
                                          <a:rPr lang="en-US" i="1">
                                            <a:latin typeface="Cambria Math"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d>
                                      <m:dPr>
                                        <m:ctrlPr>
                                          <a:rPr lang="en-US" i="1">
                                            <a:latin typeface="Cambria Math" charset="0"/>
                                          </a:rPr>
                                        </m:ctrlPr>
                                      </m:dPr>
                                      <m:e>
                                        <m:r>
                                          <a:rPr lang="en-US" i="1">
                                            <a:latin typeface="Cambria Math" panose="02040503050406030204" pitchFamily="18" charset="0"/>
                                          </a:rPr>
                                          <m:t>𝑡</m:t>
                                        </m:r>
                                      </m:e>
                                    </m:d>
                                    <m:r>
                                      <a:rPr lang="en-US" i="1">
                                        <a:latin typeface="Cambria Math" panose="02040503050406030204" pitchFamily="18" charset="0"/>
                                      </a:rPr>
                                      <m:t>𝑑𝑡</m:t>
                                    </m:r>
                                  </m:e>
                                </m:nary>
                              </m:e>
                            </m:d>
                          </m:num>
                          <m:den>
                            <m:r>
                              <a:rPr lang="en-US" i="1">
                                <a:latin typeface="Cambria Math" panose="02040503050406030204" pitchFamily="18" charset="0"/>
                              </a:rPr>
                              <m:t>𝑇</m:t>
                            </m:r>
                          </m:den>
                        </m:f>
                      </m:e>
                    </m:rad>
                  </m:oMath>
                </a14:m>
                <a:endParaRPr lang="en-US" dirty="0"/>
              </a:p>
              <a:p>
                <a:r>
                  <a:rPr lang="en-US" dirty="0"/>
                  <a:t>Useful formulas:</a:t>
                </a:r>
              </a:p>
              <a:p>
                <a:pPr lvl="1"/>
                <a14:m>
                  <m:oMath xmlns:m="http://schemas.openxmlformats.org/officeDocument/2006/math">
                    <m:sSub>
                      <m:sSubPr>
                        <m:ctrlPr>
                          <a:rPr lang="en-US" b="0" i="1" smtClean="0">
                            <a:latin typeface="Cambria Math"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𝑟𝑚𝑠</m:t>
                        </m:r>
                      </m:sub>
                    </m:sSub>
                    <m:d>
                      <m:dPr>
                        <m:ctrlPr>
                          <a:rPr lang="en-US" b="0" i="1" smtClean="0">
                            <a:latin typeface="Cambria Math" charset="0"/>
                          </a:rPr>
                        </m:ctrlPr>
                      </m:dPr>
                      <m:e>
                        <m:r>
                          <a:rPr lang="en-US" b="0" i="1" smtClean="0">
                            <a:latin typeface="Cambria Math" panose="02040503050406030204" pitchFamily="18" charset="0"/>
                          </a:rPr>
                          <m:t>𝑠𝑖𝑛𝑢𝑠𝑜𝑖𝑑</m:t>
                        </m:r>
                      </m:e>
                    </m:d>
                    <m:r>
                      <a:rPr lang="en-US" b="0" i="1" smtClean="0">
                        <a:latin typeface="Cambria Math" panose="02040503050406030204" pitchFamily="18" charset="0"/>
                      </a:rPr>
                      <m:t>=</m:t>
                    </m:r>
                    <m:f>
                      <m:fPr>
                        <m:ctrlPr>
                          <a:rPr lang="en-US" b="0" i="1" smtClean="0">
                            <a:latin typeface="Cambria Math" charset="0"/>
                          </a:rPr>
                        </m:ctrlPr>
                      </m:fPr>
                      <m:num>
                        <m:r>
                          <a:rPr lang="en-US" b="0" i="1" smtClean="0">
                            <a:latin typeface="Cambria Math" panose="02040503050406030204" pitchFamily="18" charset="0"/>
                          </a:rPr>
                          <m:t>𝐴𝑚𝑝𝑙𝑖𝑡𝑢𝑑𝑒</m:t>
                        </m:r>
                      </m:num>
                      <m:den>
                        <m:rad>
                          <m:radPr>
                            <m:degHide m:val="on"/>
                            <m:ctrlPr>
                              <a:rPr lang="en-US" b="0" i="1" smtClean="0">
                                <a:latin typeface="Cambria Math" charset="0"/>
                              </a:rPr>
                            </m:ctrlPr>
                          </m:radPr>
                          <m:deg/>
                          <m:e>
                            <m:r>
                              <a:rPr lang="en-US" b="0" i="1" smtClean="0">
                                <a:latin typeface="Cambria Math" panose="02040503050406030204" pitchFamily="18" charset="0"/>
                              </a:rPr>
                              <m:t>2</m:t>
                            </m:r>
                          </m:e>
                        </m:rad>
                      </m:den>
                    </m:f>
                  </m:oMath>
                </a14:m>
                <a:r>
                  <a:rPr lang="en-US" dirty="0"/>
                  <a:t>                      </a:t>
                </a:r>
                <a:endParaRPr lang="en-US" dirty="0" smtClean="0"/>
              </a:p>
              <a:p>
                <a:pPr lvl="1"/>
                <a14:m>
                  <m:oMath xmlns:m="http://schemas.openxmlformats.org/officeDocument/2006/math">
                    <m:sSub>
                      <m:sSubPr>
                        <m:ctrlPr>
                          <a:rPr lang="en-US" b="0" i="1" dirty="0" smtClean="0">
                            <a:latin typeface="Cambria Math"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𝑟𝑚𝑠</m:t>
                        </m:r>
                      </m:sub>
                    </m:sSub>
                    <m:d>
                      <m:dPr>
                        <m:ctrlPr>
                          <a:rPr lang="en-US" b="0" i="1" dirty="0" smtClean="0">
                            <a:latin typeface="Cambria Math" charset="0"/>
                          </a:rPr>
                        </m:ctrlPr>
                      </m:dPr>
                      <m:e>
                        <m:r>
                          <a:rPr lang="en-US" b="0" i="0" dirty="0" smtClean="0">
                            <a:latin typeface="Cambria Math" panose="02040503050406030204" pitchFamily="18" charset="0"/>
                          </a:rPr>
                          <m:t>0−</m:t>
                        </m:r>
                        <m:r>
                          <m:rPr>
                            <m:sty m:val="p"/>
                          </m:rPr>
                          <a:rPr lang="en-US" b="0" i="0" dirty="0" smtClean="0">
                            <a:latin typeface="Cambria Math" panose="02040503050406030204" pitchFamily="18" charset="0"/>
                          </a:rPr>
                          <m:t>to</m:t>
                        </m:r>
                        <m:r>
                          <a:rPr lang="en-US" b="0" i="0" dirty="0" smtClean="0">
                            <a:latin typeface="Cambria Math" panose="02040503050406030204" pitchFamily="18" charset="0"/>
                          </a:rPr>
                          <m:t>−</m:t>
                        </m:r>
                        <m:r>
                          <m:rPr>
                            <m:sty m:val="p"/>
                          </m:rPr>
                          <a:rPr lang="en-US" b="0" i="0" dirty="0" smtClean="0">
                            <a:latin typeface="Cambria Math" panose="02040503050406030204" pitchFamily="18" charset="0"/>
                          </a:rPr>
                          <m:t>A</m:t>
                        </m:r>
                        <m:r>
                          <a:rPr lang="en-US" b="0" i="0" dirty="0" smtClean="0">
                            <a:latin typeface="Cambria Math" panose="02040503050406030204" pitchFamily="18" charset="0"/>
                          </a:rPr>
                          <m:t> </m:t>
                        </m:r>
                        <m:r>
                          <a:rPr lang="en-US" b="0" i="1" dirty="0" smtClean="0">
                            <a:latin typeface="Cambria Math" panose="02040503050406030204" pitchFamily="18" charset="0"/>
                          </a:rPr>
                          <m:t>𝑠𝑞𝑢𝑎𝑟𝑒</m:t>
                        </m:r>
                        <m:r>
                          <a:rPr lang="en-US" b="0" i="1" dirty="0" smtClean="0">
                            <a:latin typeface="Cambria Math" panose="02040503050406030204" pitchFamily="18" charset="0"/>
                          </a:rPr>
                          <m:t> </m:t>
                        </m:r>
                        <m:r>
                          <a:rPr lang="en-US" b="0" i="1" dirty="0" smtClean="0">
                            <a:latin typeface="Cambria Math" panose="02040503050406030204" pitchFamily="18" charset="0"/>
                          </a:rPr>
                          <m:t>𝑤𝑎𝑣𝑒</m:t>
                        </m:r>
                      </m:e>
                    </m:d>
                    <m:r>
                      <a:rPr lang="en-US" b="0" i="1" dirty="0" smtClean="0">
                        <a:latin typeface="Cambria Math" panose="02040503050406030204" pitchFamily="18" charset="0"/>
                      </a:rPr>
                      <m:t>=</m:t>
                    </m:r>
                    <m:r>
                      <a:rPr lang="en-US" b="0" i="1" dirty="0" smtClean="0">
                        <a:latin typeface="Cambria Math" panose="02040503050406030204" pitchFamily="18" charset="0"/>
                      </a:rPr>
                      <m:t>𝐴</m:t>
                    </m:r>
                    <m:rad>
                      <m:radPr>
                        <m:degHide m:val="on"/>
                        <m:ctrlPr>
                          <a:rPr lang="en-US" b="0" i="1" dirty="0" smtClean="0">
                            <a:latin typeface="Cambria Math" charset="0"/>
                          </a:rPr>
                        </m:ctrlPr>
                      </m:radPr>
                      <m:deg/>
                      <m:e>
                        <m:r>
                          <a:rPr lang="en-US" b="0" i="1" dirty="0" smtClean="0">
                            <a:latin typeface="Cambria Math" panose="02040503050406030204" pitchFamily="18" charset="0"/>
                          </a:rPr>
                          <m:t>𝑑</m:t>
                        </m:r>
                        <m:r>
                          <a:rPr lang="en-US" b="0" i="1" dirty="0" smtClean="0">
                            <a:latin typeface="Cambria Math" panose="02040503050406030204" pitchFamily="18" charset="0"/>
                          </a:rPr>
                          <m:t>.</m:t>
                        </m:r>
                        <m:r>
                          <a:rPr lang="en-US" b="0" i="1" dirty="0" smtClean="0">
                            <a:latin typeface="Cambria Math" panose="02040503050406030204" pitchFamily="18" charset="0"/>
                          </a:rPr>
                          <m:t>𝑐</m:t>
                        </m:r>
                        <m:r>
                          <a:rPr lang="en-US" b="0" i="1" dirty="0" smtClean="0">
                            <a:latin typeface="Cambria Math" panose="02040503050406030204" pitchFamily="18" charset="0"/>
                          </a:rPr>
                          <m:t>.</m:t>
                        </m:r>
                      </m:e>
                    </m:rad>
                    <m:r>
                      <a:rPr lang="en-US" b="0" i="1" dirty="0" smtClean="0">
                        <a:latin typeface="Cambria Math" panose="02040503050406030204" pitchFamily="18" charset="0"/>
                      </a:rPr>
                      <m:t>=</m:t>
                    </m:r>
                    <m:r>
                      <a:rPr lang="en-US" b="0" i="1" dirty="0" smtClean="0">
                        <a:latin typeface="Cambria Math" panose="02040503050406030204" pitchFamily="18" charset="0"/>
                      </a:rPr>
                      <m:t>𝐴</m:t>
                    </m:r>
                    <m:rad>
                      <m:radPr>
                        <m:degHide m:val="on"/>
                        <m:ctrlPr>
                          <a:rPr lang="en-US" b="0" i="1" dirty="0" smtClean="0">
                            <a:latin typeface="Cambria Math" charset="0"/>
                          </a:rPr>
                        </m:ctrlPr>
                      </m:radPr>
                      <m:deg/>
                      <m:e>
                        <m:f>
                          <m:fPr>
                            <m:ctrlPr>
                              <a:rPr lang="en-US" b="0" i="1" dirty="0" smtClean="0">
                                <a:latin typeface="Cambria Math" charset="0"/>
                              </a:rPr>
                            </m:ctrlPr>
                          </m:fPr>
                          <m:num>
                            <m:sSub>
                              <m:sSubPr>
                                <m:ctrlPr>
                                  <a:rPr lang="en-US" b="0" i="1" dirty="0" smtClean="0">
                                    <a:latin typeface="Cambria Math"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𝑜𝑛</m:t>
                                </m:r>
                              </m:sub>
                            </m:sSub>
                          </m:num>
                          <m:den>
                            <m:r>
                              <a:rPr lang="en-US" b="0" i="1" dirty="0" smtClean="0">
                                <a:latin typeface="Cambria Math" panose="02040503050406030204" pitchFamily="18" charset="0"/>
                              </a:rPr>
                              <m:t>𝑇</m:t>
                            </m:r>
                          </m:den>
                        </m:f>
                      </m:e>
                    </m:rad>
                  </m:oMath>
                </a14:m>
                <a:endParaRPr lang="en-US" dirty="0"/>
              </a:p>
              <a:p>
                <a:pPr lvl="1"/>
                <a14:m>
                  <m:oMath xmlns:m="http://schemas.openxmlformats.org/officeDocument/2006/math">
                    <m:sSub>
                      <m:sSubPr>
                        <m:ctrlPr>
                          <a:rPr lang="en-US" b="0" i="1" smtClean="0">
                            <a:latin typeface="Cambria Math"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𝑎𝑣𝑔</m:t>
                        </m:r>
                      </m:sub>
                    </m:sSub>
                    <m:r>
                      <a:rPr lang="en-US" b="0" i="1" smtClean="0">
                        <a:latin typeface="Cambria Math" panose="02040503050406030204" pitchFamily="18" charset="0"/>
                      </a:rPr>
                      <m:t>=</m:t>
                    </m:r>
                    <m:f>
                      <m:fPr>
                        <m:ctrlPr>
                          <a:rPr lang="en-US" b="0" i="1" smtClean="0">
                            <a:latin typeface="Cambria Math" charset="0"/>
                          </a:rPr>
                        </m:ctrlPr>
                      </m:fPr>
                      <m:num>
                        <m:sSubSup>
                          <m:sSubSupPr>
                            <m:ctrlPr>
                              <a:rPr lang="en-US" b="0" i="1" smtClean="0">
                                <a:latin typeface="Cambria Math"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𝑟𝑚𝑠</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𝑅</m:t>
                        </m:r>
                      </m:den>
                    </m:f>
                  </m:oMath>
                </a14:m>
                <a:r>
                  <a:rPr lang="en-US" dirty="0" smtClean="0"/>
                  <a:t>, for power dissipated by a resistor</a:t>
                </a:r>
                <a:endParaRPr lang="en-US" dirty="0"/>
              </a:p>
            </p:txBody>
          </p:sp>
        </mc:Choice>
        <mc:Fallback xmlns="">
          <p:sp>
            <p:nvSpPr>
              <p:cNvPr id="3" name="Content Placeholder 2">
                <a:extLst>
                  <a:ext uri="{FF2B5EF4-FFF2-40B4-BE49-F238E27FC236}">
                    <a16:creationId xmlns:a16="http://schemas.microsoft.com/office/drawing/2014/main" id="{901771C7-5E78-4E74-9015-A2505610D4C8}"/>
                  </a:ext>
                </a:extLst>
              </p:cNvPr>
              <p:cNvSpPr>
                <a:spLocks noGrp="1" noRot="1" noChangeAspect="1" noMove="1" noResize="1" noEditPoints="1" noAdjustHandles="1" noChangeArrowheads="1" noChangeShapeType="1" noTextEdit="1"/>
              </p:cNvSpPr>
              <p:nvPr>
                <p:ph idx="1"/>
              </p:nvPr>
            </p:nvSpPr>
            <p:spPr>
              <a:xfrm>
                <a:off x="1341120" y="1292352"/>
                <a:ext cx="10180320" cy="4840224"/>
              </a:xfrm>
              <a:blipFill>
                <a:blip r:embed="rId4"/>
                <a:stretch>
                  <a:fillRect t="-1637"/>
                </a:stretch>
              </a:blipFill>
            </p:spPr>
            <p:txBody>
              <a:bodyPr/>
              <a:lstStyle/>
              <a:p>
                <a:r>
                  <a:rPr lang="en-US">
                    <a:noFill/>
                  </a:rPr>
                  <a:t> </a:t>
                </a:r>
              </a:p>
            </p:txBody>
          </p:sp>
        </mc:Fallback>
      </mc:AlternateContent>
    </p:spTree>
    <p:extLst>
      <p:ext uri="{BB962C8B-B14F-4D97-AF65-F5344CB8AC3E}">
        <p14:creationId xmlns:p14="http://schemas.microsoft.com/office/powerpoint/2010/main" val="361968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2E85C4-E695-497A-901B-D1DB969AD188}"/>
              </a:ext>
            </a:extLst>
          </p:cNvPr>
          <p:cNvSpPr>
            <a:spLocks noGrp="1"/>
          </p:cNvSpPr>
          <p:nvPr>
            <p:ph type="title"/>
          </p:nvPr>
        </p:nvSpPr>
        <p:spPr/>
        <p:txBody>
          <a:bodyPr/>
          <a:lstStyle/>
          <a:p>
            <a:r>
              <a:rPr lang="en-US" dirty="0"/>
              <a:t>Exam Advice</a:t>
            </a:r>
          </a:p>
        </p:txBody>
      </p:sp>
      <p:sp>
        <p:nvSpPr>
          <p:cNvPr id="3" name="Content Placeholder 2">
            <a:extLst>
              <a:ext uri="{FF2B5EF4-FFF2-40B4-BE49-F238E27FC236}">
                <a16:creationId xmlns="" xmlns:a16="http://schemas.microsoft.com/office/drawing/2014/main" id="{C97F76D5-2853-4BDA-B943-0B8C36A90385}"/>
              </a:ext>
            </a:extLst>
          </p:cNvPr>
          <p:cNvSpPr>
            <a:spLocks noGrp="1"/>
          </p:cNvSpPr>
          <p:nvPr>
            <p:ph idx="1"/>
          </p:nvPr>
        </p:nvSpPr>
        <p:spPr/>
        <p:txBody>
          <a:bodyPr/>
          <a:lstStyle/>
          <a:p>
            <a:r>
              <a:rPr lang="en-US" dirty="0"/>
              <a:t>Check your units</a:t>
            </a:r>
          </a:p>
          <a:p>
            <a:r>
              <a:rPr lang="en-US" dirty="0"/>
              <a:t>Use the practice exams on </a:t>
            </a:r>
            <a:r>
              <a:rPr lang="en-US" dirty="0" err="1"/>
              <a:t>PrairieLearn</a:t>
            </a:r>
            <a:endParaRPr lang="en-US" dirty="0"/>
          </a:p>
          <a:p>
            <a:r>
              <a:rPr lang="en-US" dirty="0"/>
              <a:t>Don’t spend too much time on questions you can’t answer</a:t>
            </a:r>
          </a:p>
          <a:p>
            <a:r>
              <a:rPr lang="en-US" dirty="0"/>
              <a:t>Spend time showing what you know</a:t>
            </a:r>
          </a:p>
          <a:p>
            <a:r>
              <a:rPr lang="en-US" dirty="0"/>
              <a:t>Study past exam</a:t>
            </a:r>
          </a:p>
        </p:txBody>
      </p:sp>
    </p:spTree>
    <p:extLst>
      <p:ext uri="{BB962C8B-B14F-4D97-AF65-F5344CB8AC3E}">
        <p14:creationId xmlns:p14="http://schemas.microsoft.com/office/powerpoint/2010/main" val="190769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E600B6-84E8-4D2E-9FA2-E1219FAB90C2}"/>
              </a:ext>
            </a:extLst>
          </p:cNvPr>
          <p:cNvSpPr>
            <a:spLocks noGrp="1"/>
          </p:cNvSpPr>
          <p:nvPr>
            <p:ph type="title"/>
          </p:nvPr>
        </p:nvSpPr>
        <p:spPr/>
        <p:txBody>
          <a:bodyPr/>
          <a:lstStyle/>
          <a:p>
            <a:r>
              <a:rPr lang="en-US" dirty="0"/>
              <a:t>Example Problems</a:t>
            </a:r>
          </a:p>
        </p:txBody>
      </p:sp>
      <p:sp>
        <p:nvSpPr>
          <p:cNvPr id="3" name="Content Placeholder 2">
            <a:extLst>
              <a:ext uri="{FF2B5EF4-FFF2-40B4-BE49-F238E27FC236}">
                <a16:creationId xmlns="" xmlns:a16="http://schemas.microsoft.com/office/drawing/2014/main" id="{F000B3E3-5FDA-4750-BA3B-4A8F96DCCA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74173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BF7615-2D44-419E-9A40-11CCEE2BA3B1}"/>
              </a:ext>
            </a:extLst>
          </p:cNvPr>
          <p:cNvSpPr>
            <a:spLocks noGrp="1"/>
          </p:cNvSpPr>
          <p:nvPr>
            <p:ph type="title"/>
          </p:nvPr>
        </p:nvSpPr>
        <p:spPr/>
        <p:txBody>
          <a:bodyPr/>
          <a:lstStyle/>
          <a:p>
            <a:endParaRPr lang="en-US"/>
          </a:p>
        </p:txBody>
      </p:sp>
      <p:pic>
        <p:nvPicPr>
          <p:cNvPr id="7" name="Content Placeholder 6">
            <a:extLst>
              <a:ext uri="{FF2B5EF4-FFF2-40B4-BE49-F238E27FC236}">
                <a16:creationId xmlns="" xmlns:a16="http://schemas.microsoft.com/office/drawing/2014/main" id="{9584E5E0-4C60-4397-ACF7-DE69DD793288}"/>
              </a:ext>
            </a:extLst>
          </p:cNvPr>
          <p:cNvPicPr>
            <a:picLocks noGrp="1" noChangeAspect="1"/>
          </p:cNvPicPr>
          <p:nvPr>
            <p:ph idx="1"/>
          </p:nvPr>
        </p:nvPicPr>
        <p:blipFill rotWithShape="1">
          <a:blip r:embed="rId2"/>
          <a:srcRect l="7773"/>
          <a:stretch/>
        </p:blipFill>
        <p:spPr>
          <a:xfrm>
            <a:off x="3927107" y="1084072"/>
            <a:ext cx="4337785" cy="911731"/>
          </a:xfrm>
          <a:prstGeom prst="rect">
            <a:avLst/>
          </a:prstGeom>
        </p:spPr>
      </p:pic>
      <p:pic>
        <p:nvPicPr>
          <p:cNvPr id="4" name="Content Placeholder 3">
            <a:extLst>
              <a:ext uri="{FF2B5EF4-FFF2-40B4-BE49-F238E27FC236}">
                <a16:creationId xmlns="" xmlns:a16="http://schemas.microsoft.com/office/drawing/2014/main" id="{F9F48141-BFA8-4198-9EEC-7CB13D5A580B}"/>
              </a:ext>
            </a:extLst>
          </p:cNvPr>
          <p:cNvPicPr>
            <a:picLocks noChangeAspect="1"/>
          </p:cNvPicPr>
          <p:nvPr/>
        </p:nvPicPr>
        <p:blipFill>
          <a:blip r:embed="rId3"/>
          <a:stretch>
            <a:fillRect/>
          </a:stretch>
        </p:blipFill>
        <p:spPr>
          <a:xfrm>
            <a:off x="2248701" y="2612515"/>
            <a:ext cx="7694596" cy="2190728"/>
          </a:xfrm>
          <a:prstGeom prst="rect">
            <a:avLst/>
          </a:prstGeom>
        </p:spPr>
      </p:pic>
    </p:spTree>
    <p:extLst>
      <p:ext uri="{BB962C8B-B14F-4D97-AF65-F5344CB8AC3E}">
        <p14:creationId xmlns:p14="http://schemas.microsoft.com/office/powerpoint/2010/main" val="495000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C00019-3478-4DAC-9A7C-0C861EA532A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 xmlns:a16="http://schemas.microsoft.com/office/drawing/2014/main" id="{99D9D6BD-6550-4A86-805F-CBEE0BFFF536}"/>
              </a:ext>
            </a:extLst>
          </p:cNvPr>
          <p:cNvPicPr>
            <a:picLocks noGrp="1" noChangeAspect="1"/>
          </p:cNvPicPr>
          <p:nvPr>
            <p:ph idx="1"/>
          </p:nvPr>
        </p:nvPicPr>
        <p:blipFill>
          <a:blip r:embed="rId2"/>
          <a:stretch>
            <a:fillRect/>
          </a:stretch>
        </p:blipFill>
        <p:spPr>
          <a:xfrm>
            <a:off x="2754428" y="1084072"/>
            <a:ext cx="6683144" cy="1233424"/>
          </a:xfrm>
          <a:prstGeom prst="rect">
            <a:avLst/>
          </a:prstGeom>
        </p:spPr>
      </p:pic>
    </p:spTree>
    <p:extLst>
      <p:ext uri="{BB962C8B-B14F-4D97-AF65-F5344CB8AC3E}">
        <p14:creationId xmlns:p14="http://schemas.microsoft.com/office/powerpoint/2010/main" val="2858486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820348-5F13-4F23-A94F-333B2FE05E47}"/>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7445D8FB-5B7F-4F70-A5A7-686A86473755}"/>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Also, find the power’s of the components.  (Check that </a:t>
                </a:r>
                <a14:m>
                  <m:oMath xmlns:m="http://schemas.openxmlformats.org/officeDocument/2006/math">
                    <m:sSub>
                      <m:sSubPr>
                        <m:ctrlPr>
                          <a:rPr lang="en-US" b="0" i="1" smtClean="0">
                            <a:latin typeface="Cambria Math"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sSub>
                      <m:sSubPr>
                        <m:ctrlPr>
                          <a:rPr lang="en-US" b="0" i="1" smtClean="0">
                            <a:latin typeface="Cambria Math"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endParaRPr lang="en-US" dirty="0"/>
              </a:p>
            </p:txBody>
          </p:sp>
        </mc:Choice>
        <mc:Fallback xmlns="">
          <p:sp>
            <p:nvSpPr>
              <p:cNvPr id="3" name="Content Placeholder 2">
                <a:extLst>
                  <a:ext uri="{FF2B5EF4-FFF2-40B4-BE49-F238E27FC236}">
                    <a16:creationId xmlns:a16="http://schemas.microsoft.com/office/drawing/2014/main" id="{7445D8FB-5B7F-4F70-A5A7-686A8647375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pic>
        <p:nvPicPr>
          <p:cNvPr id="5" name="Content Placeholder 3">
            <a:extLst>
              <a:ext uri="{FF2B5EF4-FFF2-40B4-BE49-F238E27FC236}">
                <a16:creationId xmlns="" xmlns:a16="http://schemas.microsoft.com/office/drawing/2014/main" id="{18B9D71A-6D70-47B4-A141-0CFCCCC0A07B}"/>
              </a:ext>
            </a:extLst>
          </p:cNvPr>
          <p:cNvPicPr>
            <a:picLocks noChangeAspect="1"/>
          </p:cNvPicPr>
          <p:nvPr/>
        </p:nvPicPr>
        <p:blipFill>
          <a:blip r:embed="rId3"/>
          <a:stretch>
            <a:fillRect/>
          </a:stretch>
        </p:blipFill>
        <p:spPr>
          <a:xfrm>
            <a:off x="2166329" y="716528"/>
            <a:ext cx="7859341" cy="4068365"/>
          </a:xfrm>
          <a:prstGeom prst="rect">
            <a:avLst/>
          </a:prstGeom>
        </p:spPr>
      </p:pic>
    </p:spTree>
    <p:extLst>
      <p:ext uri="{BB962C8B-B14F-4D97-AF65-F5344CB8AC3E}">
        <p14:creationId xmlns:p14="http://schemas.microsoft.com/office/powerpoint/2010/main" val="25675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3899CFD-CF9E-4AD5-955A-A279B9BC1619}"/>
              </a:ext>
            </a:extLst>
          </p:cNvPr>
          <p:cNvPicPr>
            <a:picLocks noChangeAspect="1"/>
          </p:cNvPicPr>
          <p:nvPr/>
        </p:nvPicPr>
        <p:blipFill>
          <a:blip r:embed="rId3"/>
          <a:stretch>
            <a:fillRect/>
          </a:stretch>
        </p:blipFill>
        <p:spPr>
          <a:xfrm>
            <a:off x="2284796" y="1307152"/>
            <a:ext cx="7622406" cy="340666"/>
          </a:xfrm>
          <a:prstGeom prst="rect">
            <a:avLst/>
          </a:prstGeom>
        </p:spPr>
      </p:pic>
      <p:pic>
        <p:nvPicPr>
          <p:cNvPr id="5" name="Content Placeholder 4">
            <a:extLst>
              <a:ext uri="{FF2B5EF4-FFF2-40B4-BE49-F238E27FC236}">
                <a16:creationId xmlns="" xmlns:a16="http://schemas.microsoft.com/office/drawing/2014/main" id="{939A15C4-053F-46B4-A022-BD3C1D12FFA8}"/>
              </a:ext>
            </a:extLst>
          </p:cNvPr>
          <p:cNvPicPr>
            <a:picLocks noGrp="1" noChangeAspect="1"/>
          </p:cNvPicPr>
          <p:nvPr>
            <p:ph idx="1"/>
          </p:nvPr>
        </p:nvPicPr>
        <p:blipFill>
          <a:blip r:embed="rId4"/>
          <a:stretch>
            <a:fillRect/>
          </a:stretch>
        </p:blipFill>
        <p:spPr>
          <a:xfrm>
            <a:off x="4391819" y="2218794"/>
            <a:ext cx="3408360" cy="3332054"/>
          </a:xfrm>
          <a:prstGeom prst="rect">
            <a:avLst/>
          </a:prstGeom>
        </p:spPr>
      </p:pic>
    </p:spTree>
    <p:extLst>
      <p:ext uri="{BB962C8B-B14F-4D97-AF65-F5344CB8AC3E}">
        <p14:creationId xmlns:p14="http://schemas.microsoft.com/office/powerpoint/2010/main" val="315119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0A93E0-E40F-4DF2-8580-97C38A840FE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 xmlns:a16="http://schemas.microsoft.com/office/drawing/2014/main" id="{2546C94C-9FA6-4A32-98AC-BEC5C4CCA747}"/>
              </a:ext>
            </a:extLst>
          </p:cNvPr>
          <p:cNvPicPr>
            <a:picLocks noGrp="1" noChangeAspect="1"/>
          </p:cNvPicPr>
          <p:nvPr>
            <p:ph idx="1"/>
          </p:nvPr>
        </p:nvPicPr>
        <p:blipFill>
          <a:blip r:embed="rId3"/>
          <a:stretch>
            <a:fillRect/>
          </a:stretch>
        </p:blipFill>
        <p:spPr>
          <a:xfrm>
            <a:off x="1341120" y="1700784"/>
            <a:ext cx="9509760" cy="1841527"/>
          </a:xfrm>
          <a:prstGeom prst="rect">
            <a:avLst/>
          </a:prstGeom>
        </p:spPr>
      </p:pic>
    </p:spTree>
    <p:extLst>
      <p:ext uri="{BB962C8B-B14F-4D97-AF65-F5344CB8AC3E}">
        <p14:creationId xmlns:p14="http://schemas.microsoft.com/office/powerpoint/2010/main" val="246971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95A129-0697-40C1-9523-1B571D8FF7F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 xmlns:a16="http://schemas.microsoft.com/office/drawing/2014/main" id="{A4C3C84C-A351-4E61-900B-BBA74A873C38}"/>
              </a:ext>
            </a:extLst>
          </p:cNvPr>
          <p:cNvPicPr>
            <a:picLocks noGrp="1" noChangeAspect="1"/>
          </p:cNvPicPr>
          <p:nvPr>
            <p:ph idx="1"/>
          </p:nvPr>
        </p:nvPicPr>
        <p:blipFill>
          <a:blip r:embed="rId3"/>
          <a:stretch>
            <a:fillRect/>
          </a:stretch>
        </p:blipFill>
        <p:spPr>
          <a:xfrm>
            <a:off x="3314501" y="2048978"/>
            <a:ext cx="5562997" cy="415925"/>
          </a:xfrm>
          <a:prstGeom prst="rect">
            <a:avLst/>
          </a:prstGeom>
        </p:spPr>
      </p:pic>
      <p:pic>
        <p:nvPicPr>
          <p:cNvPr id="5" name="Picture 4">
            <a:extLst>
              <a:ext uri="{FF2B5EF4-FFF2-40B4-BE49-F238E27FC236}">
                <a16:creationId xmlns="" xmlns:a16="http://schemas.microsoft.com/office/drawing/2014/main" id="{D710B6BC-B8FE-4188-8CE5-1A99C29AA9E6}"/>
              </a:ext>
            </a:extLst>
          </p:cNvPr>
          <p:cNvPicPr>
            <a:picLocks noChangeAspect="1"/>
          </p:cNvPicPr>
          <p:nvPr/>
        </p:nvPicPr>
        <p:blipFill>
          <a:blip r:embed="rId4"/>
          <a:stretch>
            <a:fillRect/>
          </a:stretch>
        </p:blipFill>
        <p:spPr>
          <a:xfrm>
            <a:off x="4055958" y="2994992"/>
            <a:ext cx="4080084" cy="2580240"/>
          </a:xfrm>
          <a:prstGeom prst="rect">
            <a:avLst/>
          </a:prstGeom>
        </p:spPr>
      </p:pic>
    </p:spTree>
    <p:extLst>
      <p:ext uri="{BB962C8B-B14F-4D97-AF65-F5344CB8AC3E}">
        <p14:creationId xmlns:p14="http://schemas.microsoft.com/office/powerpoint/2010/main" val="922203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E9CB40-D1F2-421A-B86A-BB96036EDBD7}"/>
              </a:ext>
            </a:extLst>
          </p:cNvPr>
          <p:cNvSpPr>
            <a:spLocks noGrp="1"/>
          </p:cNvSpPr>
          <p:nvPr>
            <p:ph type="title"/>
          </p:nvPr>
        </p:nvSpPr>
        <p:spPr/>
        <p:txBody>
          <a:bodyPr/>
          <a:lstStyle/>
          <a:p>
            <a:r>
              <a:rPr lang="en-US" dirty="0"/>
              <a:t>Important Quantities and Their Units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68CEAE83-D963-435A-AD5F-27BFBDE9E094}"/>
                  </a:ext>
                </a:extLst>
              </p:cNvPr>
              <p:cNvSpPr>
                <a:spLocks noGrp="1"/>
              </p:cNvSpPr>
              <p:nvPr>
                <p:ph idx="1"/>
              </p:nvPr>
            </p:nvSpPr>
            <p:spPr/>
            <p:txBody>
              <a:bodyPr/>
              <a:lstStyle/>
              <a:p>
                <a:r>
                  <a:rPr lang="en-US" dirty="0"/>
                  <a:t>Charge (Q): Intrinsic property of matter, the driving property behind electrical energy and forces</a:t>
                </a:r>
              </a:p>
              <a:p>
                <a:pPr lvl="1"/>
                <a:r>
                  <a:rPr lang="en-US" dirty="0"/>
                  <a:t>Units: Coulombs [C]</a:t>
                </a:r>
              </a:p>
              <a:p>
                <a:r>
                  <a:rPr lang="en-US" dirty="0"/>
                  <a:t>Current (I): The amount of charge that flows in a given time</a:t>
                </a:r>
              </a:p>
              <a:p>
                <a:pPr lvl="1"/>
                <a:r>
                  <a:rPr lang="en-US" dirty="0"/>
                  <a:t>Units: </a:t>
                </a:r>
                <a14:m>
                  <m:oMath xmlns:m="http://schemas.openxmlformats.org/officeDocument/2006/math">
                    <m:f>
                      <m:fPr>
                        <m:ctrlPr>
                          <a:rPr lang="en-US" b="0" i="1" smtClean="0">
                            <a:latin typeface="Cambria Math" charset="0"/>
                          </a:rPr>
                        </m:ctrlPr>
                      </m:fPr>
                      <m:num>
                        <m:r>
                          <a:rPr lang="en-US" b="0" i="1" smtClean="0">
                            <a:latin typeface="Cambria Math" panose="02040503050406030204" pitchFamily="18" charset="0"/>
                          </a:rPr>
                          <m:t>𝐶𝑜𝑢𝑙𝑚𝑏𝑠</m:t>
                        </m:r>
                      </m:num>
                      <m:den>
                        <m:r>
                          <a:rPr lang="en-US" b="0" i="1" smtClean="0">
                            <a:latin typeface="Cambria Math" panose="02040503050406030204" pitchFamily="18" charset="0"/>
                          </a:rPr>
                          <m:t>𝑠𝑒𝑐𝑜𝑛𝑑</m:t>
                        </m:r>
                      </m:den>
                    </m:f>
                    <m:r>
                      <a:rPr lang="en-US" b="0" i="1" smtClean="0">
                        <a:latin typeface="Cambria Math" panose="02040503050406030204" pitchFamily="18" charset="0"/>
                      </a:rPr>
                      <m:t>=</m:t>
                    </m:r>
                    <m:r>
                      <a:rPr lang="en-US" b="0" i="1" smtClean="0">
                        <a:latin typeface="Cambria Math" panose="02040503050406030204" pitchFamily="18" charset="0"/>
                      </a:rPr>
                      <m:t>𝐴𝑚𝑝𝑠</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oMath>
                </a14:m>
                <a:endParaRPr lang="en-US" dirty="0"/>
              </a:p>
              <a:p>
                <a:r>
                  <a:rPr lang="en-US" dirty="0"/>
                  <a:t>Voltage </a:t>
                </a:r>
                <a14:m>
                  <m:oMath xmlns:m="http://schemas.openxmlformats.org/officeDocument/2006/math">
                    <m:d>
                      <m:dPr>
                        <m:ctrlPr>
                          <a:rPr lang="en-US" b="0" i="1" smtClean="0">
                            <a:latin typeface="Cambria Math" charset="0"/>
                          </a:rPr>
                        </m:ctrlPr>
                      </m:dPr>
                      <m:e>
                        <m:r>
                          <a:rPr lang="en-US" b="0" i="1" smtClean="0">
                            <a:latin typeface="Cambria Math" panose="02040503050406030204" pitchFamily="18" charset="0"/>
                          </a:rPr>
                          <m:t>𝑉</m:t>
                        </m:r>
                      </m:e>
                    </m:d>
                  </m:oMath>
                </a14:m>
                <a:r>
                  <a:rPr lang="en-US" dirty="0"/>
                  <a:t>: Think of this as the pressure pushing electrons</a:t>
                </a:r>
              </a:p>
              <a:p>
                <a:pPr lvl="1"/>
                <a:r>
                  <a:rPr lang="en-US" dirty="0"/>
                  <a:t>Units: </a:t>
                </a:r>
                <a14:m>
                  <m:oMath xmlns:m="http://schemas.openxmlformats.org/officeDocument/2006/math">
                    <m:f>
                      <m:fPr>
                        <m:ctrlPr>
                          <a:rPr lang="en-US" b="0" i="1" smtClean="0">
                            <a:latin typeface="Cambria Math" charset="0"/>
                          </a:rPr>
                        </m:ctrlPr>
                      </m:fPr>
                      <m:num>
                        <m:r>
                          <a:rPr lang="en-US" b="0" i="1" smtClean="0">
                            <a:latin typeface="Cambria Math" panose="02040503050406030204" pitchFamily="18" charset="0"/>
                          </a:rPr>
                          <m:t>𝐽𝑜𝑢𝑙𝑒𝑠</m:t>
                        </m:r>
                      </m:num>
                      <m:den>
                        <m:r>
                          <m:rPr>
                            <m:sty m:val="p"/>
                          </m:rPr>
                          <a:rPr lang="en-US" b="0" i="1" smtClean="0">
                            <a:latin typeface="Cambria Math" panose="02040503050406030204" pitchFamily="18" charset="0"/>
                          </a:rPr>
                          <m:t>Coulomb</m:t>
                        </m:r>
                      </m:den>
                    </m:f>
                    <m:r>
                      <a:rPr lang="en-US" b="0" i="1" smtClean="0">
                        <a:latin typeface="Cambria Math" panose="02040503050406030204" pitchFamily="18" charset="0"/>
                      </a:rPr>
                      <m:t>=</m:t>
                    </m:r>
                    <m:r>
                      <a:rPr lang="en-US" b="0" i="1" smtClean="0">
                        <a:latin typeface="Cambria Math" panose="02040503050406030204" pitchFamily="18" charset="0"/>
                      </a:rPr>
                      <m:t>𝑉𝑜𝑙𝑡𝑠</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smtClean="0">
                        <a:latin typeface="Cambria Math" panose="02040503050406030204" pitchFamily="18" charset="0"/>
                      </a:rPr>
                      <m:t>] </m:t>
                    </m:r>
                  </m:oMath>
                </a14:m>
                <a:endParaRPr lang="en-US" dirty="0"/>
              </a:p>
              <a:p>
                <a:r>
                  <a:rPr lang="en-US" dirty="0"/>
                  <a:t>Resistance: A </a:t>
                </a:r>
                <a:r>
                  <a:rPr lang="en-US" dirty="0" smtClean="0"/>
                  <a:t>material’s </a:t>
                </a:r>
                <a:r>
                  <a:rPr lang="en-US" dirty="0"/>
                  <a:t>opposition to charge flow</a:t>
                </a:r>
              </a:p>
              <a:p>
                <a:pPr lvl="1"/>
                <a:r>
                  <a:rPr lang="en-US" dirty="0"/>
                  <a:t>Units: Ohms </a:t>
                </a:r>
                <a14:m>
                  <m:oMath xmlns:m="http://schemas.openxmlformats.org/officeDocument/2006/math">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8CEAE83-D963-435A-AD5F-27BFBDE9E094}"/>
                  </a:ext>
                </a:extLst>
              </p:cNvPr>
              <p:cNvSpPr>
                <a:spLocks noGrp="1" noRot="1" noChangeAspect="1" noMove="1" noResize="1" noEditPoints="1" noAdjustHandles="1" noChangeArrowheads="1" noChangeShapeType="1" noTextEdit="1"/>
              </p:cNvSpPr>
              <p:nvPr>
                <p:ph idx="1"/>
              </p:nvPr>
            </p:nvSpPr>
            <p:spPr>
              <a:blipFill>
                <a:blip r:embed="rId4"/>
                <a:stretch>
                  <a:fillRect t="-1477"/>
                </a:stretch>
              </a:blipFill>
            </p:spPr>
            <p:txBody>
              <a:bodyPr/>
              <a:lstStyle/>
              <a:p>
                <a:r>
                  <a:rPr lang="en-US">
                    <a:noFill/>
                  </a:rPr>
                  <a:t> </a:t>
                </a:r>
              </a:p>
            </p:txBody>
          </p:sp>
        </mc:Fallback>
      </mc:AlternateContent>
      <p:graphicFrame>
        <p:nvGraphicFramePr>
          <p:cNvPr id="4" name="Object 3">
            <a:extLst>
              <a:ext uri="{FF2B5EF4-FFF2-40B4-BE49-F238E27FC236}">
                <a16:creationId xmlns="" xmlns:a16="http://schemas.microsoft.com/office/drawing/2014/main" id="{4D2716AD-C461-4FC7-8D49-A57E553B7422}"/>
              </a:ext>
            </a:extLst>
          </p:cNvPr>
          <p:cNvGraphicFramePr>
            <a:graphicFrameLocks noChangeAspect="1"/>
          </p:cNvGraphicFramePr>
          <p:nvPr>
            <p:extLst>
              <p:ext uri="{D42A27DB-BD31-4B8C-83A1-F6EECF244321}">
                <p14:modId xmlns:p14="http://schemas.microsoft.com/office/powerpoint/2010/main" val="4293139973"/>
              </p:ext>
            </p:extLst>
          </p:nvPr>
        </p:nvGraphicFramePr>
        <p:xfrm>
          <a:off x="2171700" y="2311400"/>
          <a:ext cx="914400" cy="198438"/>
        </p:xfrm>
        <a:graphic>
          <a:graphicData uri="http://schemas.openxmlformats.org/presentationml/2006/ole">
            <mc:AlternateContent xmlns:mc="http://schemas.openxmlformats.org/markup-compatibility/2006">
              <mc:Choice xmlns:v="urn:schemas-microsoft-com:vml" Requires="v">
                <p:oleObj spid="_x0000_s1063" name="Equation" r:id="rId5" imgW="914400" imgH="198720" progId="Equation.DSMT4">
                  <p:embed/>
                </p:oleObj>
              </mc:Choice>
              <mc:Fallback>
                <p:oleObj name="Equation" r:id="rId5" imgW="914400" imgH="198720" progId="Equation.DSMT4">
                  <p:embed/>
                  <p:pic>
                    <p:nvPicPr>
                      <p:cNvPr id="0" name=""/>
                      <p:cNvPicPr/>
                      <p:nvPr/>
                    </p:nvPicPr>
                    <p:blipFill>
                      <a:blip r:embed="rId6"/>
                      <a:stretch>
                        <a:fillRect/>
                      </a:stretch>
                    </p:blipFill>
                    <p:spPr>
                      <a:xfrm>
                        <a:off x="2171700" y="2311400"/>
                        <a:ext cx="914400" cy="19843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graphicFrame>
            <p:nvGraphicFramePr>
              <p:cNvPr id="5" name="Table 5">
                <a:extLst>
                  <a:ext uri="{FF2B5EF4-FFF2-40B4-BE49-F238E27FC236}">
                    <a16:creationId xmlns="" xmlns:a16="http://schemas.microsoft.com/office/drawing/2014/main" id="{A52B9236-90CE-4E37-9CB5-1CE20B8C2205}"/>
                  </a:ext>
                </a:extLst>
              </p:cNvPr>
              <p:cNvGraphicFramePr>
                <a:graphicFrameLocks noGrp="1"/>
              </p:cNvGraphicFramePr>
              <p:nvPr>
                <p:extLst>
                  <p:ext uri="{D42A27DB-BD31-4B8C-83A1-F6EECF244321}">
                    <p14:modId xmlns:p14="http://schemas.microsoft.com/office/powerpoint/2010/main" val="2543433072"/>
                  </p:ext>
                </p:extLst>
              </p:nvPr>
            </p:nvGraphicFramePr>
            <p:xfrm>
              <a:off x="8577893" y="2730213"/>
              <a:ext cx="2871177" cy="2926080"/>
            </p:xfrm>
            <a:graphic>
              <a:graphicData uri="http://schemas.openxmlformats.org/drawingml/2006/table">
                <a:tbl>
                  <a:tblPr firstRow="1" bandRow="1">
                    <a:tableStyleId>{BC89EF96-8CEA-46FF-86C4-4CE0E7609802}</a:tableStyleId>
                  </a:tblPr>
                  <a:tblGrid>
                    <a:gridCol w="957059">
                      <a:extLst>
                        <a:ext uri="{9D8B030D-6E8A-4147-A177-3AD203B41FA5}">
                          <a16:colId xmlns="" xmlns:a16="http://schemas.microsoft.com/office/drawing/2014/main" val="2663465820"/>
                        </a:ext>
                      </a:extLst>
                    </a:gridCol>
                    <a:gridCol w="957059">
                      <a:extLst>
                        <a:ext uri="{9D8B030D-6E8A-4147-A177-3AD203B41FA5}">
                          <a16:colId xmlns="" xmlns:a16="http://schemas.microsoft.com/office/drawing/2014/main" val="2807173164"/>
                        </a:ext>
                      </a:extLst>
                    </a:gridCol>
                    <a:gridCol w="957059">
                      <a:extLst>
                        <a:ext uri="{9D8B030D-6E8A-4147-A177-3AD203B41FA5}">
                          <a16:colId xmlns="" xmlns:a16="http://schemas.microsoft.com/office/drawing/2014/main" val="781918291"/>
                        </a:ext>
                      </a:extLst>
                    </a:gridCol>
                  </a:tblGrid>
                  <a:tr h="271426">
                    <a:tc>
                      <a:txBody>
                        <a:bodyPr/>
                        <a:lstStyle/>
                        <a:p>
                          <a:pPr algn="ctr"/>
                          <a:r>
                            <a:rPr lang="en-US" dirty="0"/>
                            <a:t>Power</a:t>
                          </a:r>
                        </a:p>
                      </a:txBody>
                      <a:tcPr anchor="ctr"/>
                    </a:tc>
                    <a:tc>
                      <a:txBody>
                        <a:bodyPr/>
                        <a:lstStyle/>
                        <a:p>
                          <a:pPr algn="ctr"/>
                          <a:r>
                            <a:rPr lang="en-US" dirty="0"/>
                            <a:t>Prefix</a:t>
                          </a:r>
                        </a:p>
                      </a:txBody>
                      <a:tcPr anchor="ctr"/>
                    </a:tc>
                    <a:tc>
                      <a:txBody>
                        <a:bodyPr/>
                        <a:lstStyle/>
                        <a:p>
                          <a:pPr algn="ctr"/>
                          <a:r>
                            <a:rPr lang="en-US" dirty="0"/>
                            <a:t>Symbol</a:t>
                          </a:r>
                        </a:p>
                      </a:txBody>
                      <a:tcPr anchor="ctr"/>
                    </a:tc>
                    <a:extLst>
                      <a:ext uri="{0D108BD9-81ED-4DB2-BD59-A6C34878D82A}">
                        <a16:rowId xmlns="" xmlns:a16="http://schemas.microsoft.com/office/drawing/2014/main" val="2234147836"/>
                      </a:ext>
                    </a:extLst>
                  </a:tr>
                  <a:tr h="271426">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charset="0"/>
                                      </a:rPr>
                                    </m:ctrlPr>
                                  </m:sSupPr>
                                  <m:e>
                                    <m:r>
                                      <a:rPr lang="en-US" smtClean="0">
                                        <a:latin typeface="Cambria Math" panose="02040503050406030204" pitchFamily="18" charset="0"/>
                                      </a:rPr>
                                      <m:t>10</m:t>
                                    </m:r>
                                  </m:e>
                                  <m:sup>
                                    <m:r>
                                      <a:rPr lang="en-US" smtClean="0">
                                        <a:latin typeface="Cambria Math" panose="02040503050406030204" pitchFamily="18" charset="0"/>
                                      </a:rPr>
                                      <m:t>9</m:t>
                                    </m:r>
                                  </m:sup>
                                </m:sSup>
                              </m:oMath>
                            </m:oMathPara>
                          </a14:m>
                          <a:endParaRPr lang="en-US" dirty="0"/>
                        </a:p>
                      </a:txBody>
                      <a:tcPr anchor="ctr"/>
                    </a:tc>
                    <a:tc>
                      <a:txBody>
                        <a:bodyPr/>
                        <a:lstStyle/>
                        <a:p>
                          <a:pPr algn="ctr"/>
                          <a:r>
                            <a:rPr lang="en-US" dirty="0"/>
                            <a:t>Giga</a:t>
                          </a:r>
                        </a:p>
                      </a:txBody>
                      <a:tcPr anchor="ctr"/>
                    </a:tc>
                    <a:tc>
                      <a:txBody>
                        <a:bodyPr/>
                        <a:lstStyle/>
                        <a:p>
                          <a:pPr algn="ctr"/>
                          <a:r>
                            <a:rPr lang="en-US" dirty="0"/>
                            <a:t>G</a:t>
                          </a:r>
                        </a:p>
                      </a:txBody>
                      <a:tcPr anchor="ctr"/>
                    </a:tc>
                    <a:extLst>
                      <a:ext uri="{0D108BD9-81ED-4DB2-BD59-A6C34878D82A}">
                        <a16:rowId xmlns="" xmlns:a16="http://schemas.microsoft.com/office/drawing/2014/main" val="2622520578"/>
                      </a:ext>
                    </a:extLst>
                  </a:tr>
                  <a:tr h="2714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i="1" smtClean="0">
                                        <a:latin typeface="Cambria Math" charset="0"/>
                                      </a:rPr>
                                    </m:ctrlPr>
                                  </m:sSupPr>
                                  <m:e>
                                    <m:r>
                                      <a:rPr lang="en-US" smtClean="0">
                                        <a:latin typeface="Cambria Math" panose="02040503050406030204" pitchFamily="18" charset="0"/>
                                      </a:rPr>
                                      <m:t>10</m:t>
                                    </m:r>
                                  </m:e>
                                  <m:sup>
                                    <m:r>
                                      <a:rPr lang="en-US" smtClean="0">
                                        <a:latin typeface="Cambria Math" panose="02040503050406030204" pitchFamily="18" charset="0"/>
                                      </a:rPr>
                                      <m:t>6</m:t>
                                    </m:r>
                                  </m:sup>
                                </m:sSup>
                              </m:oMath>
                            </m:oMathPara>
                          </a14:m>
                          <a:endParaRPr lang="en-US" b="0" dirty="0"/>
                        </a:p>
                      </a:txBody>
                      <a:tcPr anchor="ctr"/>
                    </a:tc>
                    <a:tc>
                      <a:txBody>
                        <a:bodyPr/>
                        <a:lstStyle/>
                        <a:p>
                          <a:pPr algn="ctr"/>
                          <a:r>
                            <a:rPr lang="en-US" dirty="0"/>
                            <a:t>Mega</a:t>
                          </a:r>
                        </a:p>
                      </a:txBody>
                      <a:tcPr anchor="ctr"/>
                    </a:tc>
                    <a:tc>
                      <a:txBody>
                        <a:bodyPr/>
                        <a:lstStyle/>
                        <a:p>
                          <a:pPr algn="ctr"/>
                          <a:r>
                            <a:rPr lang="en-US" dirty="0"/>
                            <a:t>M</a:t>
                          </a:r>
                        </a:p>
                      </a:txBody>
                      <a:tcPr anchor="ctr"/>
                    </a:tc>
                    <a:extLst>
                      <a:ext uri="{0D108BD9-81ED-4DB2-BD59-A6C34878D82A}">
                        <a16:rowId xmlns="" xmlns:a16="http://schemas.microsoft.com/office/drawing/2014/main" val="1003828143"/>
                      </a:ext>
                    </a:extLst>
                  </a:tr>
                  <a:tr h="271426">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charset="0"/>
                                      </a:rPr>
                                    </m:ctrlPr>
                                  </m:sSupPr>
                                  <m:e>
                                    <m:r>
                                      <a:rPr lang="en-US" smtClean="0">
                                        <a:latin typeface="Cambria Math" panose="02040503050406030204" pitchFamily="18" charset="0"/>
                                      </a:rPr>
                                      <m:t>10</m:t>
                                    </m:r>
                                  </m:e>
                                  <m:sup>
                                    <m:r>
                                      <a:rPr lang="en-US" smtClean="0">
                                        <a:latin typeface="Cambria Math" panose="02040503050406030204" pitchFamily="18" charset="0"/>
                                      </a:rPr>
                                      <m:t>3</m:t>
                                    </m:r>
                                  </m:sup>
                                </m:sSup>
                              </m:oMath>
                            </m:oMathPara>
                          </a14:m>
                          <a:endParaRPr lang="en-US" dirty="0"/>
                        </a:p>
                      </a:txBody>
                      <a:tcPr anchor="ctr"/>
                    </a:tc>
                    <a:tc>
                      <a:txBody>
                        <a:bodyPr/>
                        <a:lstStyle/>
                        <a:p>
                          <a:pPr algn="ctr"/>
                          <a:r>
                            <a:rPr lang="en-US" dirty="0"/>
                            <a:t>Kilo</a:t>
                          </a:r>
                        </a:p>
                      </a:txBody>
                      <a:tcPr anchor="ctr"/>
                    </a:tc>
                    <a:tc>
                      <a:txBody>
                        <a:bodyPr/>
                        <a:lstStyle/>
                        <a:p>
                          <a:pPr algn="ctr"/>
                          <a:r>
                            <a:rPr lang="en-US" dirty="0"/>
                            <a:t>k</a:t>
                          </a:r>
                        </a:p>
                      </a:txBody>
                      <a:tcPr anchor="ctr"/>
                    </a:tc>
                    <a:extLst>
                      <a:ext uri="{0D108BD9-81ED-4DB2-BD59-A6C34878D82A}">
                        <a16:rowId xmlns="" xmlns:a16="http://schemas.microsoft.com/office/drawing/2014/main" val="4264880519"/>
                      </a:ext>
                    </a:extLst>
                  </a:tr>
                  <a:tr h="271426">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charset="0"/>
                                      </a:rPr>
                                    </m:ctrlPr>
                                  </m:sSupPr>
                                  <m:e>
                                    <m:r>
                                      <a:rPr lang="en-US" smtClean="0">
                                        <a:latin typeface="Cambria Math" panose="02040503050406030204" pitchFamily="18" charset="0"/>
                                      </a:rPr>
                                      <m:t>10</m:t>
                                    </m:r>
                                  </m:e>
                                  <m:sup>
                                    <m:r>
                                      <a:rPr lang="en-US" smtClean="0">
                                        <a:latin typeface="Cambria Math" panose="02040503050406030204" pitchFamily="18" charset="0"/>
                                      </a:rPr>
                                      <m:t>−3</m:t>
                                    </m:r>
                                  </m:sup>
                                </m:sSup>
                              </m:oMath>
                            </m:oMathPara>
                          </a14:m>
                          <a:endParaRPr lang="en-US" dirty="0"/>
                        </a:p>
                      </a:txBody>
                      <a:tcPr anchor="ctr"/>
                    </a:tc>
                    <a:tc>
                      <a:txBody>
                        <a:bodyPr/>
                        <a:lstStyle/>
                        <a:p>
                          <a:pPr algn="ctr"/>
                          <a:r>
                            <a:rPr lang="en-US" dirty="0"/>
                            <a:t>Milli</a:t>
                          </a:r>
                        </a:p>
                      </a:txBody>
                      <a:tcPr anchor="ctr"/>
                    </a:tc>
                    <a:tc>
                      <a:txBody>
                        <a:bodyPr/>
                        <a:lstStyle/>
                        <a:p>
                          <a:pPr algn="ctr"/>
                          <a:r>
                            <a:rPr lang="en-US" dirty="0"/>
                            <a:t>m</a:t>
                          </a:r>
                        </a:p>
                      </a:txBody>
                      <a:tcPr anchor="ctr"/>
                    </a:tc>
                    <a:extLst>
                      <a:ext uri="{0D108BD9-81ED-4DB2-BD59-A6C34878D82A}">
                        <a16:rowId xmlns="" xmlns:a16="http://schemas.microsoft.com/office/drawing/2014/main" val="1068226587"/>
                      </a:ext>
                    </a:extLst>
                  </a:tr>
                  <a:tr h="271426">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charset="0"/>
                                      </a:rPr>
                                    </m:ctrlPr>
                                  </m:sSupPr>
                                  <m:e>
                                    <m:r>
                                      <a:rPr lang="en-US" smtClean="0">
                                        <a:latin typeface="Cambria Math" panose="02040503050406030204" pitchFamily="18" charset="0"/>
                                      </a:rPr>
                                      <m:t>10</m:t>
                                    </m:r>
                                  </m:e>
                                  <m:sup>
                                    <m:r>
                                      <a:rPr lang="en-US" smtClean="0">
                                        <a:latin typeface="Cambria Math" panose="02040503050406030204" pitchFamily="18" charset="0"/>
                                      </a:rPr>
                                      <m:t>−6</m:t>
                                    </m:r>
                                  </m:sup>
                                </m:sSup>
                              </m:oMath>
                            </m:oMathPara>
                          </a14:m>
                          <a:endParaRPr lang="en-US" dirty="0"/>
                        </a:p>
                      </a:txBody>
                      <a:tcPr anchor="ctr"/>
                    </a:tc>
                    <a:tc>
                      <a:txBody>
                        <a:bodyPr/>
                        <a:lstStyle/>
                        <a:p>
                          <a:pPr algn="ctr"/>
                          <a:r>
                            <a:rPr lang="en-US" dirty="0"/>
                            <a:t>Micro</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𝜇</m:t>
                                </m:r>
                              </m:oMath>
                            </m:oMathPara>
                          </a14:m>
                          <a:endParaRPr lang="en-US" dirty="0"/>
                        </a:p>
                      </a:txBody>
                      <a:tcPr anchor="ctr"/>
                    </a:tc>
                    <a:extLst>
                      <a:ext uri="{0D108BD9-81ED-4DB2-BD59-A6C34878D82A}">
                        <a16:rowId xmlns="" xmlns:a16="http://schemas.microsoft.com/office/drawing/2014/main" val="496683237"/>
                      </a:ext>
                    </a:extLst>
                  </a:tr>
                  <a:tr h="271426">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charset="0"/>
                                      </a:rPr>
                                    </m:ctrlPr>
                                  </m:sSupPr>
                                  <m:e>
                                    <m:r>
                                      <a:rPr lang="en-US" smtClean="0">
                                        <a:latin typeface="Cambria Math" panose="02040503050406030204" pitchFamily="18" charset="0"/>
                                      </a:rPr>
                                      <m:t>10</m:t>
                                    </m:r>
                                  </m:e>
                                  <m:sup>
                                    <m:r>
                                      <a:rPr lang="en-US" smtClean="0">
                                        <a:latin typeface="Cambria Math" panose="02040503050406030204" pitchFamily="18" charset="0"/>
                                      </a:rPr>
                                      <m:t>−9</m:t>
                                    </m:r>
                                  </m:sup>
                                </m:sSup>
                              </m:oMath>
                            </m:oMathPara>
                          </a14:m>
                          <a:endParaRPr lang="en-US" dirty="0"/>
                        </a:p>
                      </a:txBody>
                      <a:tcPr anchor="ctr"/>
                    </a:tc>
                    <a:tc>
                      <a:txBody>
                        <a:bodyPr/>
                        <a:lstStyle/>
                        <a:p>
                          <a:pPr algn="ctr"/>
                          <a:r>
                            <a:rPr lang="en-US" dirty="0"/>
                            <a:t>Nano</a:t>
                          </a:r>
                        </a:p>
                      </a:txBody>
                      <a:tcPr anchor="ctr"/>
                    </a:tc>
                    <a:tc>
                      <a:txBody>
                        <a:bodyPr/>
                        <a:lstStyle/>
                        <a:p>
                          <a:pPr algn="ctr"/>
                          <a:r>
                            <a:rPr lang="en-US" dirty="0" smtClean="0"/>
                            <a:t>n</a:t>
                          </a:r>
                          <a:endParaRPr lang="en-US" dirty="0"/>
                        </a:p>
                      </a:txBody>
                      <a:tcPr anchor="ctr"/>
                    </a:tc>
                    <a:extLst>
                      <a:ext uri="{0D108BD9-81ED-4DB2-BD59-A6C34878D82A}">
                        <a16:rowId xmlns="" xmlns:a16="http://schemas.microsoft.com/office/drawing/2014/main" val="4253448069"/>
                      </a:ext>
                    </a:extLst>
                  </a:tr>
                  <a:tr h="271426">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charset="0"/>
                                      </a:rPr>
                                    </m:ctrlPr>
                                  </m:sSupPr>
                                  <m:e>
                                    <m:r>
                                      <a:rPr lang="en-US" smtClean="0">
                                        <a:latin typeface="Cambria Math" panose="02040503050406030204" pitchFamily="18" charset="0"/>
                                      </a:rPr>
                                      <m:t>10</m:t>
                                    </m:r>
                                  </m:e>
                                  <m:sup>
                                    <m:r>
                                      <a:rPr lang="en-US" smtClean="0">
                                        <a:latin typeface="Cambria Math" panose="02040503050406030204" pitchFamily="18" charset="0"/>
                                      </a:rPr>
                                      <m:t>−</m:t>
                                    </m:r>
                                    <m:r>
                                      <a:rPr lang="en-US" b="0" i="0" smtClean="0">
                                        <a:latin typeface="Cambria Math" panose="02040503050406030204" pitchFamily="18" charset="0"/>
                                      </a:rPr>
                                      <m:t>12</m:t>
                                    </m:r>
                                  </m:sup>
                                </m:sSup>
                              </m:oMath>
                            </m:oMathPara>
                          </a14:m>
                          <a:endParaRPr lang="en-US" dirty="0"/>
                        </a:p>
                      </a:txBody>
                      <a:tcPr anchor="ctr"/>
                    </a:tc>
                    <a:tc>
                      <a:txBody>
                        <a:bodyPr/>
                        <a:lstStyle/>
                        <a:p>
                          <a:pPr algn="ctr"/>
                          <a:r>
                            <a:rPr lang="en-US" dirty="0" smtClean="0"/>
                            <a:t>pico</a:t>
                          </a:r>
                          <a:endParaRPr lang="en-US" dirty="0"/>
                        </a:p>
                      </a:txBody>
                      <a:tcPr anchor="ctr"/>
                    </a:tc>
                    <a:tc>
                      <a:txBody>
                        <a:bodyPr/>
                        <a:lstStyle/>
                        <a:p>
                          <a:pPr algn="ctr"/>
                          <a:r>
                            <a:rPr lang="en-US" dirty="0" smtClean="0"/>
                            <a:t>p</a:t>
                          </a:r>
                          <a:endParaRPr lang="en-US" dirty="0"/>
                        </a:p>
                      </a:txBody>
                      <a:tcPr anchor="ctr"/>
                    </a:tc>
                    <a:extLst>
                      <a:ext uri="{0D108BD9-81ED-4DB2-BD59-A6C34878D82A}">
                        <a16:rowId xmlns="" xmlns:a16="http://schemas.microsoft.com/office/drawing/2014/main" val="2652142782"/>
                      </a:ext>
                    </a:extLst>
                  </a:tr>
                </a:tbl>
              </a:graphicData>
            </a:graphic>
          </p:graphicFrame>
        </mc:Choice>
        <mc:Fallback xmlns="">
          <p:graphicFrame>
            <p:nvGraphicFramePr>
              <p:cNvPr id="5" name="Table 5">
                <a:extLst>
                  <a:ext uri="{FF2B5EF4-FFF2-40B4-BE49-F238E27FC236}">
                    <a16:creationId xmlns:a16="http://schemas.microsoft.com/office/drawing/2014/main" id="{A52B9236-90CE-4E37-9CB5-1CE20B8C2205}"/>
                  </a:ext>
                </a:extLst>
              </p:cNvPr>
              <p:cNvGraphicFramePr>
                <a:graphicFrameLocks noGrp="1"/>
              </p:cNvGraphicFramePr>
              <p:nvPr>
                <p:extLst>
                  <p:ext uri="{D42A27DB-BD31-4B8C-83A1-F6EECF244321}">
                    <p14:modId xmlns:p14="http://schemas.microsoft.com/office/powerpoint/2010/main" val="2543433072"/>
                  </p:ext>
                </p:extLst>
              </p:nvPr>
            </p:nvGraphicFramePr>
            <p:xfrm>
              <a:off x="8577893" y="2730213"/>
              <a:ext cx="2871177" cy="2926080"/>
            </p:xfrm>
            <a:graphic>
              <a:graphicData uri="http://schemas.openxmlformats.org/drawingml/2006/table">
                <a:tbl>
                  <a:tblPr firstRow="1" bandRow="1">
                    <a:tableStyleId>{BC89EF96-8CEA-46FF-86C4-4CE0E7609802}</a:tableStyleId>
                  </a:tblPr>
                  <a:tblGrid>
                    <a:gridCol w="957059">
                      <a:extLst>
                        <a:ext uri="{9D8B030D-6E8A-4147-A177-3AD203B41FA5}">
                          <a16:colId xmlns:a16="http://schemas.microsoft.com/office/drawing/2014/main" val="2663465820"/>
                        </a:ext>
                      </a:extLst>
                    </a:gridCol>
                    <a:gridCol w="957059">
                      <a:extLst>
                        <a:ext uri="{9D8B030D-6E8A-4147-A177-3AD203B41FA5}">
                          <a16:colId xmlns:a16="http://schemas.microsoft.com/office/drawing/2014/main" val="2807173164"/>
                        </a:ext>
                      </a:extLst>
                    </a:gridCol>
                    <a:gridCol w="957059">
                      <a:extLst>
                        <a:ext uri="{9D8B030D-6E8A-4147-A177-3AD203B41FA5}">
                          <a16:colId xmlns:a16="http://schemas.microsoft.com/office/drawing/2014/main" val="781918291"/>
                        </a:ext>
                      </a:extLst>
                    </a:gridCol>
                  </a:tblGrid>
                  <a:tr h="365760">
                    <a:tc>
                      <a:txBody>
                        <a:bodyPr/>
                        <a:lstStyle/>
                        <a:p>
                          <a:pPr algn="ctr"/>
                          <a:r>
                            <a:rPr lang="en-US" dirty="0"/>
                            <a:t>Power</a:t>
                          </a:r>
                        </a:p>
                      </a:txBody>
                      <a:tcPr anchor="ctr"/>
                    </a:tc>
                    <a:tc>
                      <a:txBody>
                        <a:bodyPr/>
                        <a:lstStyle/>
                        <a:p>
                          <a:pPr algn="ctr"/>
                          <a:r>
                            <a:rPr lang="en-US" dirty="0"/>
                            <a:t>Prefix</a:t>
                          </a:r>
                        </a:p>
                      </a:txBody>
                      <a:tcPr anchor="ctr"/>
                    </a:tc>
                    <a:tc>
                      <a:txBody>
                        <a:bodyPr/>
                        <a:lstStyle/>
                        <a:p>
                          <a:pPr algn="ctr"/>
                          <a:r>
                            <a:rPr lang="en-US" dirty="0"/>
                            <a:t>Symbol</a:t>
                          </a:r>
                        </a:p>
                      </a:txBody>
                      <a:tcPr anchor="ctr"/>
                    </a:tc>
                    <a:extLst>
                      <a:ext uri="{0D108BD9-81ED-4DB2-BD59-A6C34878D82A}">
                        <a16:rowId xmlns:a16="http://schemas.microsoft.com/office/drawing/2014/main" val="2234147836"/>
                      </a:ext>
                    </a:extLst>
                  </a:tr>
                  <a:tr h="365760">
                    <a:tc>
                      <a:txBody>
                        <a:bodyPr/>
                        <a:lstStyle/>
                        <a:p>
                          <a:endParaRPr lang="en-US"/>
                        </a:p>
                      </a:txBody>
                      <a:tcPr anchor="ctr">
                        <a:blipFill>
                          <a:blip r:embed="rId7"/>
                          <a:stretch>
                            <a:fillRect l="-637" t="-108333" r="-202548" b="-628333"/>
                          </a:stretch>
                        </a:blipFill>
                      </a:tcPr>
                    </a:tc>
                    <a:tc>
                      <a:txBody>
                        <a:bodyPr/>
                        <a:lstStyle/>
                        <a:p>
                          <a:pPr algn="ctr"/>
                          <a:r>
                            <a:rPr lang="en-US" dirty="0"/>
                            <a:t>Giga</a:t>
                          </a:r>
                        </a:p>
                      </a:txBody>
                      <a:tcPr anchor="ctr"/>
                    </a:tc>
                    <a:tc>
                      <a:txBody>
                        <a:bodyPr/>
                        <a:lstStyle/>
                        <a:p>
                          <a:pPr algn="ctr"/>
                          <a:r>
                            <a:rPr lang="en-US" dirty="0"/>
                            <a:t>G</a:t>
                          </a:r>
                        </a:p>
                      </a:txBody>
                      <a:tcPr anchor="ctr"/>
                    </a:tc>
                    <a:extLst>
                      <a:ext uri="{0D108BD9-81ED-4DB2-BD59-A6C34878D82A}">
                        <a16:rowId xmlns:a16="http://schemas.microsoft.com/office/drawing/2014/main" val="2622520578"/>
                      </a:ext>
                    </a:extLst>
                  </a:tr>
                  <a:tr h="365760">
                    <a:tc>
                      <a:txBody>
                        <a:bodyPr/>
                        <a:lstStyle/>
                        <a:p>
                          <a:endParaRPr lang="en-US"/>
                        </a:p>
                      </a:txBody>
                      <a:tcPr anchor="ctr">
                        <a:blipFill>
                          <a:blip r:embed="rId7"/>
                          <a:stretch>
                            <a:fillRect l="-637" t="-208333" r="-202548" b="-528333"/>
                          </a:stretch>
                        </a:blipFill>
                      </a:tcPr>
                    </a:tc>
                    <a:tc>
                      <a:txBody>
                        <a:bodyPr/>
                        <a:lstStyle/>
                        <a:p>
                          <a:pPr algn="ctr"/>
                          <a:r>
                            <a:rPr lang="en-US" dirty="0"/>
                            <a:t>Mega</a:t>
                          </a:r>
                        </a:p>
                      </a:txBody>
                      <a:tcPr anchor="ctr"/>
                    </a:tc>
                    <a:tc>
                      <a:txBody>
                        <a:bodyPr/>
                        <a:lstStyle/>
                        <a:p>
                          <a:pPr algn="ctr"/>
                          <a:r>
                            <a:rPr lang="en-US" dirty="0"/>
                            <a:t>M</a:t>
                          </a:r>
                        </a:p>
                      </a:txBody>
                      <a:tcPr anchor="ctr"/>
                    </a:tc>
                    <a:extLst>
                      <a:ext uri="{0D108BD9-81ED-4DB2-BD59-A6C34878D82A}">
                        <a16:rowId xmlns:a16="http://schemas.microsoft.com/office/drawing/2014/main" val="1003828143"/>
                      </a:ext>
                    </a:extLst>
                  </a:tr>
                  <a:tr h="365760">
                    <a:tc>
                      <a:txBody>
                        <a:bodyPr/>
                        <a:lstStyle/>
                        <a:p>
                          <a:endParaRPr lang="en-US"/>
                        </a:p>
                      </a:txBody>
                      <a:tcPr anchor="ctr">
                        <a:blipFill>
                          <a:blip r:embed="rId7"/>
                          <a:stretch>
                            <a:fillRect l="-637" t="-303279" r="-202548" b="-419672"/>
                          </a:stretch>
                        </a:blipFill>
                      </a:tcPr>
                    </a:tc>
                    <a:tc>
                      <a:txBody>
                        <a:bodyPr/>
                        <a:lstStyle/>
                        <a:p>
                          <a:pPr algn="ctr"/>
                          <a:r>
                            <a:rPr lang="en-US" dirty="0"/>
                            <a:t>Kilo</a:t>
                          </a:r>
                        </a:p>
                      </a:txBody>
                      <a:tcPr anchor="ctr"/>
                    </a:tc>
                    <a:tc>
                      <a:txBody>
                        <a:bodyPr/>
                        <a:lstStyle/>
                        <a:p>
                          <a:pPr algn="ctr"/>
                          <a:r>
                            <a:rPr lang="en-US" dirty="0"/>
                            <a:t>k</a:t>
                          </a:r>
                        </a:p>
                      </a:txBody>
                      <a:tcPr anchor="ctr"/>
                    </a:tc>
                    <a:extLst>
                      <a:ext uri="{0D108BD9-81ED-4DB2-BD59-A6C34878D82A}">
                        <a16:rowId xmlns:a16="http://schemas.microsoft.com/office/drawing/2014/main" val="4264880519"/>
                      </a:ext>
                    </a:extLst>
                  </a:tr>
                  <a:tr h="365760">
                    <a:tc>
                      <a:txBody>
                        <a:bodyPr/>
                        <a:lstStyle/>
                        <a:p>
                          <a:endParaRPr lang="en-US"/>
                        </a:p>
                      </a:txBody>
                      <a:tcPr anchor="ctr">
                        <a:blipFill>
                          <a:blip r:embed="rId7"/>
                          <a:stretch>
                            <a:fillRect l="-637" t="-410000" r="-202548" b="-326667"/>
                          </a:stretch>
                        </a:blipFill>
                      </a:tcPr>
                    </a:tc>
                    <a:tc>
                      <a:txBody>
                        <a:bodyPr/>
                        <a:lstStyle/>
                        <a:p>
                          <a:pPr algn="ctr"/>
                          <a:r>
                            <a:rPr lang="en-US" dirty="0"/>
                            <a:t>Milli</a:t>
                          </a:r>
                        </a:p>
                      </a:txBody>
                      <a:tcPr anchor="ctr"/>
                    </a:tc>
                    <a:tc>
                      <a:txBody>
                        <a:bodyPr/>
                        <a:lstStyle/>
                        <a:p>
                          <a:pPr algn="ctr"/>
                          <a:r>
                            <a:rPr lang="en-US" dirty="0"/>
                            <a:t>m</a:t>
                          </a:r>
                        </a:p>
                      </a:txBody>
                      <a:tcPr anchor="ctr"/>
                    </a:tc>
                    <a:extLst>
                      <a:ext uri="{0D108BD9-81ED-4DB2-BD59-A6C34878D82A}">
                        <a16:rowId xmlns:a16="http://schemas.microsoft.com/office/drawing/2014/main" val="1068226587"/>
                      </a:ext>
                    </a:extLst>
                  </a:tr>
                  <a:tr h="365760">
                    <a:tc>
                      <a:txBody>
                        <a:bodyPr/>
                        <a:lstStyle/>
                        <a:p>
                          <a:endParaRPr lang="en-US"/>
                        </a:p>
                      </a:txBody>
                      <a:tcPr anchor="ctr">
                        <a:blipFill>
                          <a:blip r:embed="rId7"/>
                          <a:stretch>
                            <a:fillRect l="-637" t="-510000" r="-202548" b="-226667"/>
                          </a:stretch>
                        </a:blipFill>
                      </a:tcPr>
                    </a:tc>
                    <a:tc>
                      <a:txBody>
                        <a:bodyPr/>
                        <a:lstStyle/>
                        <a:p>
                          <a:pPr algn="ctr"/>
                          <a:r>
                            <a:rPr lang="en-US" dirty="0"/>
                            <a:t>Micro</a:t>
                          </a:r>
                        </a:p>
                      </a:txBody>
                      <a:tcPr anchor="ctr"/>
                    </a:tc>
                    <a:tc>
                      <a:txBody>
                        <a:bodyPr/>
                        <a:lstStyle/>
                        <a:p>
                          <a:endParaRPr lang="en-US"/>
                        </a:p>
                      </a:txBody>
                      <a:tcPr anchor="ctr">
                        <a:blipFill>
                          <a:blip r:embed="rId7"/>
                          <a:stretch>
                            <a:fillRect l="-201274" t="-510000" r="-1911" b="-226667"/>
                          </a:stretch>
                        </a:blipFill>
                      </a:tcPr>
                    </a:tc>
                    <a:extLst>
                      <a:ext uri="{0D108BD9-81ED-4DB2-BD59-A6C34878D82A}">
                        <a16:rowId xmlns:a16="http://schemas.microsoft.com/office/drawing/2014/main" val="496683237"/>
                      </a:ext>
                    </a:extLst>
                  </a:tr>
                  <a:tr h="365760">
                    <a:tc>
                      <a:txBody>
                        <a:bodyPr/>
                        <a:lstStyle/>
                        <a:p>
                          <a:endParaRPr lang="en-US"/>
                        </a:p>
                      </a:txBody>
                      <a:tcPr anchor="ctr">
                        <a:blipFill>
                          <a:blip r:embed="rId7"/>
                          <a:stretch>
                            <a:fillRect l="-637" t="-610000" r="-202548" b="-126667"/>
                          </a:stretch>
                        </a:blipFill>
                      </a:tcPr>
                    </a:tc>
                    <a:tc>
                      <a:txBody>
                        <a:bodyPr/>
                        <a:lstStyle/>
                        <a:p>
                          <a:pPr algn="ctr"/>
                          <a:r>
                            <a:rPr lang="en-US" dirty="0"/>
                            <a:t>Nano</a:t>
                          </a:r>
                        </a:p>
                      </a:txBody>
                      <a:tcPr anchor="ctr"/>
                    </a:tc>
                    <a:tc>
                      <a:txBody>
                        <a:bodyPr/>
                        <a:lstStyle/>
                        <a:p>
                          <a:pPr algn="ctr"/>
                          <a:r>
                            <a:rPr lang="en-US" dirty="0" smtClean="0"/>
                            <a:t>n</a:t>
                          </a:r>
                          <a:endParaRPr lang="en-US" dirty="0"/>
                        </a:p>
                      </a:txBody>
                      <a:tcPr anchor="ctr"/>
                    </a:tc>
                    <a:extLst>
                      <a:ext uri="{0D108BD9-81ED-4DB2-BD59-A6C34878D82A}">
                        <a16:rowId xmlns:a16="http://schemas.microsoft.com/office/drawing/2014/main" val="4253448069"/>
                      </a:ext>
                    </a:extLst>
                  </a:tr>
                  <a:tr h="365760">
                    <a:tc>
                      <a:txBody>
                        <a:bodyPr/>
                        <a:lstStyle/>
                        <a:p>
                          <a:endParaRPr lang="en-US"/>
                        </a:p>
                      </a:txBody>
                      <a:tcPr anchor="ctr">
                        <a:blipFill>
                          <a:blip r:embed="rId7"/>
                          <a:stretch>
                            <a:fillRect l="-637" t="-710000" r="-202548" b="-26667"/>
                          </a:stretch>
                        </a:blipFill>
                      </a:tcPr>
                    </a:tc>
                    <a:tc>
                      <a:txBody>
                        <a:bodyPr/>
                        <a:lstStyle/>
                        <a:p>
                          <a:pPr algn="ctr"/>
                          <a:r>
                            <a:rPr lang="en-US" dirty="0" smtClean="0"/>
                            <a:t>pico</a:t>
                          </a:r>
                          <a:endParaRPr lang="en-US" dirty="0"/>
                        </a:p>
                      </a:txBody>
                      <a:tcPr anchor="ctr"/>
                    </a:tc>
                    <a:tc>
                      <a:txBody>
                        <a:bodyPr/>
                        <a:lstStyle/>
                        <a:p>
                          <a:pPr algn="ctr"/>
                          <a:r>
                            <a:rPr lang="en-US" dirty="0" smtClean="0"/>
                            <a:t>p</a:t>
                          </a:r>
                          <a:endParaRPr lang="en-US" dirty="0"/>
                        </a:p>
                      </a:txBody>
                      <a:tcPr anchor="ctr"/>
                    </a:tc>
                    <a:extLst>
                      <a:ext uri="{0D108BD9-81ED-4DB2-BD59-A6C34878D82A}">
                        <a16:rowId xmlns:a16="http://schemas.microsoft.com/office/drawing/2014/main" val="2652142782"/>
                      </a:ext>
                    </a:extLst>
                  </a:tr>
                </a:tbl>
              </a:graphicData>
            </a:graphic>
          </p:graphicFrame>
        </mc:Fallback>
      </mc:AlternateContent>
    </p:spTree>
    <p:extLst>
      <p:ext uri="{BB962C8B-B14F-4D97-AF65-F5344CB8AC3E}">
        <p14:creationId xmlns:p14="http://schemas.microsoft.com/office/powerpoint/2010/main" val="133729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F0326492-F1B0-4682-8839-35C901156CDC}"/>
              </a:ext>
            </a:extLst>
          </p:cNvPr>
          <p:cNvSpPr>
            <a:spLocks noGrp="1"/>
          </p:cNvSpPr>
          <p:nvPr>
            <p:ph type="title"/>
          </p:nvPr>
        </p:nvSpPr>
        <p:spPr>
          <a:xfrm>
            <a:off x="1341120" y="467360"/>
            <a:ext cx="9509760" cy="1233424"/>
          </a:xfrm>
        </p:spPr>
        <p:txBody>
          <a:bodyPr/>
          <a:lstStyle/>
          <a:p>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xmlns="" id="{A6847614-9814-4A6C-8926-71A0B71875B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2326936" y="337705"/>
            <a:ext cx="7538127" cy="4862092"/>
          </a:xfrm>
          <a:prstGeom prst="rect">
            <a:avLst/>
          </a:prstGeom>
          <a:noFill/>
        </p:spPr>
      </p:pic>
      <p:sp>
        <p:nvSpPr>
          <p:cNvPr id="6" name="TextBox 5">
            <a:extLst>
              <a:ext uri="{FF2B5EF4-FFF2-40B4-BE49-F238E27FC236}">
                <a16:creationId xmlns:a16="http://schemas.microsoft.com/office/drawing/2014/main" xmlns="" id="{47D2CE1D-5FD7-47BA-81BA-CC43A614DA68}"/>
              </a:ext>
            </a:extLst>
          </p:cNvPr>
          <p:cNvSpPr txBox="1"/>
          <p:nvPr/>
        </p:nvSpPr>
        <p:spPr>
          <a:xfrm>
            <a:off x="962167" y="5384042"/>
            <a:ext cx="10358651" cy="1200329"/>
          </a:xfrm>
          <a:prstGeom prst="rect">
            <a:avLst/>
          </a:prstGeom>
          <a:noFill/>
        </p:spPr>
        <p:txBody>
          <a:bodyPr wrap="square" rtlCol="0">
            <a:spAutoFit/>
          </a:bodyPr>
          <a:lstStyle/>
          <a:p>
            <a:r>
              <a:rPr lang="en-US" dirty="0"/>
              <a:t>In this question:</a:t>
            </a:r>
          </a:p>
          <a:p>
            <a:pPr marL="342900" indent="-342900">
              <a:buAutoNum type="alphaLcParenR"/>
            </a:pPr>
            <a:r>
              <a:rPr lang="en-US" dirty="0"/>
              <a:t>Find the slope</a:t>
            </a:r>
          </a:p>
          <a:p>
            <a:pPr marL="342900" indent="-342900">
              <a:buAutoNum type="alphaLcParenR"/>
            </a:pPr>
            <a:r>
              <a:rPr lang="en-US" dirty="0"/>
              <a:t>Find the y-intercept</a:t>
            </a:r>
          </a:p>
          <a:p>
            <a:pPr marL="342900" indent="-342900">
              <a:buAutoNum type="alphaLcParenR"/>
            </a:pPr>
            <a:r>
              <a:rPr lang="en-US" dirty="0"/>
              <a:t>Find the value of I, given V = 58V</a:t>
            </a:r>
          </a:p>
        </p:txBody>
      </p:sp>
    </p:spTree>
    <p:extLst>
      <p:ext uri="{BB962C8B-B14F-4D97-AF65-F5344CB8AC3E}">
        <p14:creationId xmlns:p14="http://schemas.microsoft.com/office/powerpoint/2010/main" val="59848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899B419-DCD9-490F-A748-79986E4EFD40}"/>
              </a:ext>
            </a:extLst>
          </p:cNvPr>
          <p:cNvSpPr>
            <a:spLocks noGrp="1"/>
          </p:cNvSpPr>
          <p:nvPr>
            <p:ph type="title"/>
          </p:nvPr>
        </p:nvSpPr>
        <p:spPr>
          <a:xfrm>
            <a:off x="1341120" y="467360"/>
            <a:ext cx="9509760" cy="1233424"/>
          </a:xfrm>
        </p:spPr>
        <p:txBody>
          <a:bodyPr/>
          <a:lstStyle/>
          <a:p>
            <a:endParaRPr lang="en-US"/>
          </a:p>
        </p:txBody>
      </p:sp>
      <p:pic>
        <p:nvPicPr>
          <p:cNvPr id="3" name="Content Placeholder 2" descr="A screenshot of a cell phone&#10;&#10;Description automatically generated">
            <a:extLst>
              <a:ext uri="{FF2B5EF4-FFF2-40B4-BE49-F238E27FC236}">
                <a16:creationId xmlns:a16="http://schemas.microsoft.com/office/drawing/2014/main" xmlns="" id="{76F75D30-EEAD-4273-BDDA-CCCB63AFD8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3187" y="1467135"/>
            <a:ext cx="8705625" cy="3563972"/>
          </a:xfrm>
        </p:spPr>
      </p:pic>
    </p:spTree>
    <p:extLst>
      <p:ext uri="{BB962C8B-B14F-4D97-AF65-F5344CB8AC3E}">
        <p14:creationId xmlns:p14="http://schemas.microsoft.com/office/powerpoint/2010/main" val="135938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3D79BA-C89C-496C-ADCF-8170A783AF2A}"/>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xmlns="" id="{E262BDCB-401D-4102-A870-71E1F3C290C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2197" y="1344304"/>
            <a:ext cx="8218835" cy="4562587"/>
          </a:xfrm>
        </p:spPr>
      </p:pic>
    </p:spTree>
    <p:extLst>
      <p:ext uri="{BB962C8B-B14F-4D97-AF65-F5344CB8AC3E}">
        <p14:creationId xmlns:p14="http://schemas.microsoft.com/office/powerpoint/2010/main" val="80931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3BF4F2-5587-45A1-B381-F1EF16FC08CD}"/>
              </a:ext>
            </a:extLst>
          </p:cNvPr>
          <p:cNvSpPr>
            <a:spLocks noGrp="1"/>
          </p:cNvSpPr>
          <p:nvPr>
            <p:ph type="title"/>
          </p:nvPr>
        </p:nvSpPr>
        <p:spPr/>
        <p:txBody>
          <a:bodyPr/>
          <a:lstStyle/>
          <a:p>
            <a:pPr algn="ctr"/>
            <a:r>
              <a:rPr lang="en-US" dirty="0"/>
              <a:t> Practice: Kirchhoff’s Circuit Laws</a:t>
            </a:r>
          </a:p>
        </p:txBody>
      </p:sp>
      <p:pic>
        <p:nvPicPr>
          <p:cNvPr id="5" name="Content Placeholder 4" descr="A close up of text on a white background&#10;&#10;Description automatically generated">
            <a:extLst>
              <a:ext uri="{FF2B5EF4-FFF2-40B4-BE49-F238E27FC236}">
                <a16:creationId xmlns="" xmlns:a16="http://schemas.microsoft.com/office/drawing/2014/main" id="{3D7F9AE5-62E6-4D95-A4D8-F8D081220C5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13945" y="1901825"/>
            <a:ext cx="6764111" cy="4127500"/>
          </a:xfrm>
        </p:spPr>
      </p:pic>
    </p:spTree>
    <p:extLst>
      <p:ext uri="{BB962C8B-B14F-4D97-AF65-F5344CB8AC3E}">
        <p14:creationId xmlns:p14="http://schemas.microsoft.com/office/powerpoint/2010/main" val="59028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3BF4F2-5587-45A1-B381-F1EF16FC08CD}"/>
              </a:ext>
            </a:extLst>
          </p:cNvPr>
          <p:cNvSpPr>
            <a:spLocks noGrp="1"/>
          </p:cNvSpPr>
          <p:nvPr>
            <p:ph type="title"/>
          </p:nvPr>
        </p:nvSpPr>
        <p:spPr>
          <a:xfrm>
            <a:off x="1341120" y="467360"/>
            <a:ext cx="9509760" cy="1233424"/>
          </a:xfrm>
          <a:prstGeom prst="rect">
            <a:avLst/>
          </a:prstGeom>
        </p:spPr>
        <p:txBody>
          <a:bodyPr anchor="b">
            <a:normAutofit/>
          </a:bodyPr>
          <a:lstStyle/>
          <a:p>
            <a:r>
              <a:rPr lang="en-US" dirty="0"/>
              <a:t> Practice: Kirchhoff’s Circuit Laws – Pointers</a:t>
            </a:r>
          </a:p>
        </p:txBody>
      </p:sp>
      <p:pic>
        <p:nvPicPr>
          <p:cNvPr id="5" name="Content Placeholder 4" descr="A close up of text on a white background&#10;&#10;Description automatically generated">
            <a:extLst>
              <a:ext uri="{FF2B5EF4-FFF2-40B4-BE49-F238E27FC236}">
                <a16:creationId xmlns="" xmlns:a16="http://schemas.microsoft.com/office/drawing/2014/main" id="{3D7F9AE5-62E6-4D95-A4D8-F8D081220C5B}"/>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341120" y="2569464"/>
            <a:ext cx="4572000" cy="2788920"/>
          </a:xfrm>
          <a:prstGeom prst="rect">
            <a:avLst/>
          </a:prstGeom>
          <a:noFill/>
        </p:spPr>
      </p:pic>
      <p:sp>
        <p:nvSpPr>
          <p:cNvPr id="12" name="Content Placeholder 3">
            <a:extLst>
              <a:ext uri="{FF2B5EF4-FFF2-40B4-BE49-F238E27FC236}">
                <a16:creationId xmlns="" xmlns:a16="http://schemas.microsoft.com/office/drawing/2014/main" id="{CCC69BDF-AA67-4AE3-B0B3-F5D2C7327222}"/>
              </a:ext>
            </a:extLst>
          </p:cNvPr>
          <p:cNvSpPr>
            <a:spLocks noGrp="1"/>
          </p:cNvSpPr>
          <p:nvPr>
            <p:ph sz="half" idx="2"/>
          </p:nvPr>
        </p:nvSpPr>
        <p:spPr>
          <a:xfrm>
            <a:off x="6278880" y="1901952"/>
            <a:ext cx="4572000" cy="4123944"/>
          </a:xfrm>
        </p:spPr>
        <p:txBody>
          <a:bodyPr/>
          <a:lstStyle/>
          <a:p>
            <a:pPr marL="45720" indent="0">
              <a:buNone/>
            </a:pPr>
            <a:endParaRPr lang="en-US" dirty="0"/>
          </a:p>
          <a:p>
            <a:r>
              <a:rPr lang="en-US" dirty="0"/>
              <a:t>Label Currents and voltages</a:t>
            </a:r>
          </a:p>
          <a:p>
            <a:r>
              <a:rPr lang="en-US" dirty="0"/>
              <a:t>Remove Redundant Variables (KCL)</a:t>
            </a:r>
          </a:p>
          <a:p>
            <a:r>
              <a:rPr lang="en-US" dirty="0"/>
              <a:t>Construct Loop Equations (KVL)</a:t>
            </a:r>
          </a:p>
          <a:p>
            <a:r>
              <a:rPr lang="en-US" dirty="0"/>
              <a:t>Solve Equations, check direction</a:t>
            </a:r>
          </a:p>
          <a:p>
            <a:r>
              <a:rPr lang="en-US" dirty="0"/>
              <a:t>Bonus: Predicting number of loops</a:t>
            </a:r>
          </a:p>
        </p:txBody>
      </p:sp>
    </p:spTree>
    <p:extLst>
      <p:ext uri="{BB962C8B-B14F-4D97-AF65-F5344CB8AC3E}">
        <p14:creationId xmlns:p14="http://schemas.microsoft.com/office/powerpoint/2010/main" val="174214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5E75C895-9808-49E4-BBD8-5D6EDE76DAF6}"/>
              </a:ext>
            </a:extLst>
          </p:cNvPr>
          <p:cNvSpPr>
            <a:spLocks noGrp="1"/>
          </p:cNvSpPr>
          <p:nvPr>
            <p:ph type="title"/>
          </p:nvPr>
        </p:nvSpPr>
        <p:spPr>
          <a:xfrm>
            <a:off x="1341120" y="467360"/>
            <a:ext cx="9509760" cy="1233424"/>
          </a:xfrm>
          <a:prstGeom prst="rect">
            <a:avLst/>
          </a:prstGeom>
        </p:spPr>
        <p:txBody>
          <a:bodyPr anchor="b">
            <a:normAutofit/>
          </a:bodyPr>
          <a:lstStyle/>
          <a:p>
            <a:r>
              <a:rPr lang="en-US" dirty="0"/>
              <a:t>Practice: “Double Trouble” Voltage Divider</a:t>
            </a:r>
            <a:endParaRPr lang="en-US"/>
          </a:p>
        </p:txBody>
      </p:sp>
      <p:sp>
        <p:nvSpPr>
          <p:cNvPr id="14" name="Content Placeholder 2">
            <a:extLst>
              <a:ext uri="{FF2B5EF4-FFF2-40B4-BE49-F238E27FC236}">
                <a16:creationId xmlns="" xmlns:a16="http://schemas.microsoft.com/office/drawing/2014/main" id="{037F105F-99D0-4507-A417-5D6833142C21}"/>
              </a:ext>
            </a:extLst>
          </p:cNvPr>
          <p:cNvSpPr>
            <a:spLocks noGrp="1"/>
          </p:cNvSpPr>
          <p:nvPr>
            <p:ph sz="half" idx="1"/>
          </p:nvPr>
        </p:nvSpPr>
        <p:spPr>
          <a:xfrm>
            <a:off x="325225" y="1901952"/>
            <a:ext cx="2559377" cy="4123944"/>
          </a:xfrm>
        </p:spPr>
        <p:txBody>
          <a:bodyPr/>
          <a:lstStyle/>
          <a:p>
            <a:r>
              <a:rPr lang="en-US" dirty="0"/>
              <a:t>Find Vr2 &amp; Vr4</a:t>
            </a:r>
          </a:p>
          <a:p>
            <a:r>
              <a:rPr lang="en-US" dirty="0"/>
              <a:t>V1 = 20 volts</a:t>
            </a:r>
          </a:p>
          <a:p>
            <a:r>
              <a:rPr lang="en-US" dirty="0"/>
              <a:t>R1 = 10 ohms</a:t>
            </a:r>
          </a:p>
          <a:p>
            <a:r>
              <a:rPr lang="en-US" dirty="0"/>
              <a:t>R2 = 5 ohms</a:t>
            </a:r>
          </a:p>
          <a:p>
            <a:r>
              <a:rPr lang="en-US" dirty="0"/>
              <a:t>R3 = 30 ohms</a:t>
            </a:r>
          </a:p>
          <a:p>
            <a:r>
              <a:rPr lang="en-US" dirty="0"/>
              <a:t>R4 = 10 ohms</a:t>
            </a:r>
          </a:p>
          <a:p>
            <a:pPr marL="45720" indent="0">
              <a:buNone/>
            </a:pPr>
            <a:endParaRPr lang="en-US" dirty="0"/>
          </a:p>
        </p:txBody>
      </p:sp>
      <p:pic>
        <p:nvPicPr>
          <p:cNvPr id="6" name="Content Placeholder 5" descr="A close up of a logo&#10;&#10;Description automatically generated">
            <a:extLst>
              <a:ext uri="{FF2B5EF4-FFF2-40B4-BE49-F238E27FC236}">
                <a16:creationId xmlns="" xmlns:a16="http://schemas.microsoft.com/office/drawing/2014/main" id="{A27A1BA6-3F93-4510-8AC7-631A88A973C8}"/>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3790832" y="1860759"/>
            <a:ext cx="7280950" cy="4423175"/>
          </a:xfrm>
          <a:prstGeom prst="rect">
            <a:avLst/>
          </a:prstGeom>
          <a:noFill/>
        </p:spPr>
      </p:pic>
    </p:spTree>
    <p:extLst>
      <p:ext uri="{BB962C8B-B14F-4D97-AF65-F5344CB8AC3E}">
        <p14:creationId xmlns:p14="http://schemas.microsoft.com/office/powerpoint/2010/main" val="140285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5E75C895-9808-49E4-BBD8-5D6EDE76DAF6}"/>
              </a:ext>
            </a:extLst>
          </p:cNvPr>
          <p:cNvSpPr>
            <a:spLocks noGrp="1"/>
          </p:cNvSpPr>
          <p:nvPr>
            <p:ph type="title"/>
          </p:nvPr>
        </p:nvSpPr>
        <p:spPr>
          <a:xfrm>
            <a:off x="1341120" y="467360"/>
            <a:ext cx="9509760" cy="1233424"/>
          </a:xfrm>
          <a:prstGeom prst="rect">
            <a:avLst/>
          </a:prstGeom>
        </p:spPr>
        <p:txBody>
          <a:bodyPr anchor="b">
            <a:normAutofit/>
          </a:bodyPr>
          <a:lstStyle/>
          <a:p>
            <a:r>
              <a:rPr lang="en-US" dirty="0"/>
              <a:t>Practice: “Double Trouble” Voltage Divider - Pointers</a:t>
            </a:r>
          </a:p>
        </p:txBody>
      </p:sp>
      <p:pic>
        <p:nvPicPr>
          <p:cNvPr id="6" name="Content Placeholder 5" descr="A close up of a logo&#10;&#10;Description automatically generated">
            <a:extLst>
              <a:ext uri="{FF2B5EF4-FFF2-40B4-BE49-F238E27FC236}">
                <a16:creationId xmlns="" xmlns:a16="http://schemas.microsoft.com/office/drawing/2014/main" id="{A27A1BA6-3F93-4510-8AC7-631A88A973C8}"/>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341120" y="2575179"/>
            <a:ext cx="4572000" cy="2777489"/>
          </a:xfrm>
          <a:prstGeom prst="rect">
            <a:avLst/>
          </a:prstGeom>
          <a:noFill/>
        </p:spPr>
      </p:pic>
      <p:sp>
        <p:nvSpPr>
          <p:cNvPr id="14" name="Content Placeholder 2">
            <a:extLst>
              <a:ext uri="{FF2B5EF4-FFF2-40B4-BE49-F238E27FC236}">
                <a16:creationId xmlns="" xmlns:a16="http://schemas.microsoft.com/office/drawing/2014/main" id="{037F105F-99D0-4507-A417-5D6833142C21}"/>
              </a:ext>
            </a:extLst>
          </p:cNvPr>
          <p:cNvSpPr>
            <a:spLocks noGrp="1"/>
          </p:cNvSpPr>
          <p:nvPr>
            <p:ph sz="half" idx="2"/>
          </p:nvPr>
        </p:nvSpPr>
        <p:spPr>
          <a:xfrm>
            <a:off x="6278880" y="1901952"/>
            <a:ext cx="4572000" cy="4123944"/>
          </a:xfrm>
          <a:prstGeom prst="rect">
            <a:avLst/>
          </a:prstGeom>
        </p:spPr>
        <p:txBody>
          <a:bodyPr>
            <a:normAutofit/>
          </a:bodyPr>
          <a:lstStyle/>
          <a:p>
            <a:r>
              <a:rPr lang="en-US" dirty="0"/>
              <a:t>Mark down required nodes</a:t>
            </a:r>
          </a:p>
          <a:p>
            <a:r>
              <a:rPr lang="en-US" dirty="0"/>
              <a:t>Begin Solving…….?</a:t>
            </a:r>
          </a:p>
          <a:p>
            <a:r>
              <a:rPr lang="en-US" dirty="0"/>
              <a:t>Stop Solving, can I simplify?</a:t>
            </a:r>
          </a:p>
          <a:p>
            <a:r>
              <a:rPr lang="en-US" dirty="0"/>
              <a:t>Manipulate circuit to suit your needs</a:t>
            </a:r>
          </a:p>
          <a:p>
            <a:r>
              <a:rPr lang="en-US" dirty="0"/>
              <a:t>Combine resistors to match your “type”</a:t>
            </a:r>
          </a:p>
          <a:p>
            <a:endParaRPr lang="en-US" dirty="0"/>
          </a:p>
        </p:txBody>
      </p:sp>
    </p:spTree>
    <p:extLst>
      <p:ext uri="{BB962C8B-B14F-4D97-AF65-F5344CB8AC3E}">
        <p14:creationId xmlns:p14="http://schemas.microsoft.com/office/powerpoint/2010/main" val="1855731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5E56E880-5D67-489E-8953-18AA58BAD0A3}"/>
              </a:ext>
            </a:extLst>
          </p:cNvPr>
          <p:cNvSpPr>
            <a:spLocks noGrp="1"/>
          </p:cNvSpPr>
          <p:nvPr>
            <p:ph type="title"/>
          </p:nvPr>
        </p:nvSpPr>
        <p:spPr>
          <a:xfrm>
            <a:off x="1296956" y="235317"/>
            <a:ext cx="7645814" cy="567115"/>
          </a:xfrm>
        </p:spPr>
        <p:txBody>
          <a:bodyPr>
            <a:normAutofit fontScale="90000"/>
          </a:bodyPr>
          <a:lstStyle/>
          <a:p>
            <a:pPr algn="ctr"/>
            <a:r>
              <a:rPr lang="en-US" dirty="0"/>
              <a:t>Practice: The Curious Case of Current Dividers</a:t>
            </a:r>
          </a:p>
        </p:txBody>
      </p:sp>
      <p:pic>
        <p:nvPicPr>
          <p:cNvPr id="6" name="Content Placeholder 5" descr="A close up of a whiteboard&#10;&#10;Description automatically generated">
            <a:extLst>
              <a:ext uri="{FF2B5EF4-FFF2-40B4-BE49-F238E27FC236}">
                <a16:creationId xmlns="" xmlns:a16="http://schemas.microsoft.com/office/drawing/2014/main" id="{F9F41F43-92DF-4899-BE16-AEFBC4772E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659" y="1049694"/>
            <a:ext cx="8679150" cy="4898571"/>
          </a:xfrm>
        </p:spPr>
      </p:pic>
    </p:spTree>
    <p:extLst>
      <p:ext uri="{BB962C8B-B14F-4D97-AF65-F5344CB8AC3E}">
        <p14:creationId xmlns:p14="http://schemas.microsoft.com/office/powerpoint/2010/main" val="993018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5E56E880-5D67-489E-8953-18AA58BAD0A3}"/>
              </a:ext>
            </a:extLst>
          </p:cNvPr>
          <p:cNvSpPr>
            <a:spLocks noGrp="1"/>
          </p:cNvSpPr>
          <p:nvPr>
            <p:ph type="title"/>
          </p:nvPr>
        </p:nvSpPr>
        <p:spPr>
          <a:xfrm>
            <a:off x="597159" y="0"/>
            <a:ext cx="10305039" cy="1233424"/>
          </a:xfrm>
          <a:prstGeom prst="rect">
            <a:avLst/>
          </a:prstGeom>
        </p:spPr>
        <p:txBody>
          <a:bodyPr anchor="b">
            <a:normAutofit/>
          </a:bodyPr>
          <a:lstStyle/>
          <a:p>
            <a:r>
              <a:rPr lang="en-US" dirty="0"/>
              <a:t>Practice: The Curious Case of Current Dividers - Pointers</a:t>
            </a:r>
          </a:p>
        </p:txBody>
      </p:sp>
      <p:pic>
        <p:nvPicPr>
          <p:cNvPr id="6" name="Content Placeholder 5" descr="A close up of a whiteboard&#10;&#10;Description automatically generated">
            <a:extLst>
              <a:ext uri="{FF2B5EF4-FFF2-40B4-BE49-F238E27FC236}">
                <a16:creationId xmlns="" xmlns:a16="http://schemas.microsoft.com/office/drawing/2014/main" id="{F9F41F43-92DF-4899-BE16-AEFBC4772E5D}"/>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874444" y="1901952"/>
            <a:ext cx="3505352" cy="4123944"/>
          </a:xfrm>
          <a:prstGeom prst="rect">
            <a:avLst/>
          </a:prstGeom>
          <a:noFill/>
        </p:spPr>
      </p:pic>
      <p:sp>
        <p:nvSpPr>
          <p:cNvPr id="14" name="Content Placeholder 3">
            <a:extLst>
              <a:ext uri="{FF2B5EF4-FFF2-40B4-BE49-F238E27FC236}">
                <a16:creationId xmlns="" xmlns:a16="http://schemas.microsoft.com/office/drawing/2014/main" id="{E1DAAB19-2E3E-4CF5-8C25-5A222C1885E1}"/>
              </a:ext>
            </a:extLst>
          </p:cNvPr>
          <p:cNvSpPr>
            <a:spLocks noGrp="1"/>
          </p:cNvSpPr>
          <p:nvPr>
            <p:ph sz="half" idx="2"/>
          </p:nvPr>
        </p:nvSpPr>
        <p:spPr>
          <a:xfrm>
            <a:off x="6278879" y="1901952"/>
            <a:ext cx="5724954" cy="4123944"/>
          </a:xfrm>
        </p:spPr>
        <p:txBody>
          <a:bodyPr/>
          <a:lstStyle/>
          <a:p>
            <a:r>
              <a:rPr lang="en-US" dirty="0"/>
              <a:t>KISS – Keep it Simple, Stupid</a:t>
            </a:r>
          </a:p>
          <a:p>
            <a:r>
              <a:rPr lang="en-US" dirty="0"/>
              <a:t>Too tedious for KVL and KCL</a:t>
            </a:r>
          </a:p>
          <a:p>
            <a:r>
              <a:rPr lang="en-US" dirty="0"/>
              <a:t>Just like before, manipulate to suit your case</a:t>
            </a:r>
          </a:p>
          <a:p>
            <a:r>
              <a:rPr lang="en-US" dirty="0"/>
              <a:t>Big Hint – A current source and resistors in parallel</a:t>
            </a:r>
          </a:p>
        </p:txBody>
      </p:sp>
    </p:spTree>
    <p:extLst>
      <p:ext uri="{BB962C8B-B14F-4D97-AF65-F5344CB8AC3E}">
        <p14:creationId xmlns:p14="http://schemas.microsoft.com/office/powerpoint/2010/main" val="81772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F8CEE8-2136-4520-98FB-9DA253D91A66}"/>
              </a:ext>
            </a:extLst>
          </p:cNvPr>
          <p:cNvSpPr>
            <a:spLocks noGrp="1"/>
          </p:cNvSpPr>
          <p:nvPr>
            <p:ph type="title"/>
          </p:nvPr>
        </p:nvSpPr>
        <p:spPr/>
        <p:txBody>
          <a:bodyPr/>
          <a:lstStyle/>
          <a:p>
            <a:r>
              <a:rPr lang="en-US" dirty="0"/>
              <a:t>Energy, Power, and Their Many Forms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A4F35233-5226-43A2-BB06-B425C8F8753D}"/>
                  </a:ext>
                </a:extLst>
              </p:cNvPr>
              <p:cNvSpPr>
                <a:spLocks noGrp="1"/>
              </p:cNvSpPr>
              <p:nvPr>
                <p:ph idx="1"/>
              </p:nvPr>
            </p:nvSpPr>
            <p:spPr/>
            <p:txBody>
              <a:bodyPr/>
              <a:lstStyle/>
              <a:p>
                <a:r>
                  <a:rPr lang="en-US" dirty="0"/>
                  <a:t>Energy: The ability of a substance to do work</a:t>
                </a:r>
              </a:p>
              <a:p>
                <a:pPr lvl="1"/>
                <a:r>
                  <a:rPr lang="en-US" dirty="0"/>
                  <a:t>Units: Joules [J]</a:t>
                </a:r>
              </a:p>
              <a:p>
                <a:pPr lvl="1"/>
                <a:r>
                  <a:rPr lang="en-US" dirty="0"/>
                  <a:t>Total Energy is always conserved</a:t>
                </a:r>
              </a:p>
              <a:p>
                <a:r>
                  <a:rPr lang="en-US" dirty="0"/>
                  <a:t>Power: The Rate at which Energy is absorbed or supplied</a:t>
                </a:r>
              </a:p>
              <a:p>
                <a:pPr lvl="1"/>
                <a:r>
                  <a:rPr lang="en-US" dirty="0"/>
                  <a:t>Units: </a:t>
                </a:r>
                <a14:m>
                  <m:oMath xmlns:m="http://schemas.openxmlformats.org/officeDocument/2006/math">
                    <m:f>
                      <m:fPr>
                        <m:ctrlPr>
                          <a:rPr lang="en-US" b="0" i="1" smtClean="0">
                            <a:latin typeface="Cambria Math" charset="0"/>
                          </a:rPr>
                        </m:ctrlPr>
                      </m:fPr>
                      <m:num>
                        <m:r>
                          <a:rPr lang="en-US" b="0" i="1" smtClean="0">
                            <a:latin typeface="Cambria Math" panose="02040503050406030204" pitchFamily="18" charset="0"/>
                          </a:rPr>
                          <m:t>𝐽𝑜𝑢𝑙𝑒𝑠</m:t>
                        </m:r>
                      </m:num>
                      <m:den>
                        <m:r>
                          <a:rPr lang="en-US" b="0" i="1" smtClean="0">
                            <a:latin typeface="Cambria Math" panose="02040503050406030204" pitchFamily="18" charset="0"/>
                          </a:rPr>
                          <m:t>𝑠𝑒𝑐𝑜𝑛𝑑</m:t>
                        </m:r>
                      </m:den>
                    </m:f>
                    <m:r>
                      <a:rPr lang="en-US" b="0" i="1" smtClean="0">
                        <a:latin typeface="Cambria Math" panose="02040503050406030204" pitchFamily="18" charset="0"/>
                      </a:rPr>
                      <m:t>=</m:t>
                    </m:r>
                    <m:r>
                      <a:rPr lang="en-US" b="0" i="1" smtClean="0">
                        <a:latin typeface="Cambria Math" panose="02040503050406030204" pitchFamily="18" charset="0"/>
                      </a:rPr>
                      <m:t>𝑊𝑎𝑡𝑡𝑠</m:t>
                    </m:r>
                    <m:r>
                      <a:rPr lang="en-US" b="0" i="1" smtClean="0">
                        <a:latin typeface="Cambria Math" panose="02040503050406030204" pitchFamily="18" charset="0"/>
                      </a:rPr>
                      <m:t> </m:t>
                    </m:r>
                    <m:d>
                      <m:dPr>
                        <m:begChr m:val="["/>
                        <m:endChr m:val="]"/>
                        <m:ctrlPr>
                          <a:rPr lang="en-US" b="0" i="1" smtClean="0">
                            <a:latin typeface="Cambria Math" charset="0"/>
                          </a:rPr>
                        </m:ctrlPr>
                      </m:dPr>
                      <m:e>
                        <m:r>
                          <a:rPr lang="en-US" b="0" i="1" smtClean="0">
                            <a:latin typeface="Cambria Math" panose="02040503050406030204" pitchFamily="18" charset="0"/>
                          </a:rPr>
                          <m:t>𝑊</m:t>
                        </m:r>
                      </m:e>
                    </m:d>
                  </m:oMath>
                </a14:m>
                <a:endParaRPr lang="en-US" b="0" i="1" dirty="0">
                  <a:latin typeface="Cambria Math" panose="02040503050406030204" pitchFamily="18" charset="0"/>
                </a:endParaRPr>
              </a:p>
              <a:p>
                <a:pPr marL="365760" lvl="1" indent="0">
                  <a:buNone/>
                </a:pPr>
                <a:endParaRPr lang="en-US" b="0" i="1" dirty="0">
                  <a:latin typeface="Cambria Math" panose="02040503050406030204" pitchFamily="18" charset="0"/>
                </a:endParaRPr>
              </a:p>
              <a:p>
                <a:pPr marL="365760" lvl="1"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f>
                        <m:fPr>
                          <m:ctrlPr>
                            <a:rPr lang="en-US" b="0" i="1" smtClean="0">
                              <a:latin typeface="Cambria Math" charset="0"/>
                            </a:rPr>
                          </m:ctrlPr>
                        </m:fPr>
                        <m:num>
                          <m:r>
                            <m:rPr>
                              <m:sty m:val="p"/>
                            </m:rPr>
                            <a:rPr lang="en-US" b="0" i="0" smtClean="0">
                              <a:latin typeface="Cambria Math" panose="02040503050406030204" pitchFamily="18" charset="0"/>
                            </a:rPr>
                            <m:t>Δ</m:t>
                          </m:r>
                          <m:r>
                            <a:rPr lang="en-US" b="0" i="1" smtClean="0">
                              <a:latin typeface="Cambria Math" panose="02040503050406030204" pitchFamily="18" charset="0"/>
                            </a:rPr>
                            <m:t>𝐸</m:t>
                          </m:r>
                        </m:num>
                        <m:den>
                          <m:r>
                            <m:rPr>
                              <m:sty m:val="p"/>
                            </m:rPr>
                            <a:rPr lang="en-US" b="0" i="0" smtClean="0">
                              <a:latin typeface="Cambria Math" panose="02040503050406030204" pitchFamily="18" charset="0"/>
                            </a:rPr>
                            <m:t>Δ</m:t>
                          </m:r>
                          <m:r>
                            <a:rPr lang="en-US" b="0" i="1" smtClean="0">
                              <a:latin typeface="Cambria Math" panose="02040503050406030204" pitchFamily="18" charset="0"/>
                            </a:rPr>
                            <m:t>𝑡</m:t>
                          </m:r>
                        </m:den>
                      </m:f>
                      <m:r>
                        <a:rPr lang="en-US" b="0" i="1" smtClean="0">
                          <a:latin typeface="Cambria Math" panose="02040503050406030204" pitchFamily="18" charset="0"/>
                        </a:rPr>
                        <m:t>=</m:t>
                      </m:r>
                      <m:r>
                        <a:rPr lang="en-US" b="0" i="1" smtClean="0">
                          <a:latin typeface="Cambria Math" panose="02040503050406030204" pitchFamily="18" charset="0"/>
                        </a:rPr>
                        <m:t>𝐼𝑉</m:t>
                      </m:r>
                    </m:oMath>
                  </m:oMathPara>
                </a14:m>
                <a:endParaRPr lang="en-US" dirty="0"/>
              </a:p>
              <a:p>
                <a:pPr marL="365760" lvl="1" indent="0">
                  <a:buNone/>
                </a:pPr>
                <a:endParaRPr lang="en-US" dirty="0"/>
              </a:p>
              <a:p>
                <a:pPr marL="365760" lvl="1"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𝑃𝑡</m:t>
                      </m:r>
                      <m:r>
                        <a:rPr lang="en-US" b="0" i="1" smtClean="0">
                          <a:latin typeface="Cambria Math" panose="02040503050406030204" pitchFamily="18" charset="0"/>
                        </a:rPr>
                        <m:t>=</m:t>
                      </m:r>
                      <m:r>
                        <a:rPr lang="en-US" b="0" i="1" smtClean="0">
                          <a:latin typeface="Cambria Math" panose="02040503050406030204" pitchFamily="18" charset="0"/>
                        </a:rPr>
                        <m:t>𝑄𝑉</m:t>
                      </m:r>
                      <m:r>
                        <a:rPr lang="en-US" b="0" i="1" smtClean="0">
                          <a:latin typeface="Cambria Math" panose="02040503050406030204" pitchFamily="18" charset="0"/>
                        </a:rPr>
                        <m:t>=</m:t>
                      </m:r>
                      <m:r>
                        <a:rPr lang="en-US" b="0" i="1" smtClean="0">
                          <a:latin typeface="Cambria Math" panose="02040503050406030204" pitchFamily="18" charset="0"/>
                        </a:rPr>
                        <m:t>𝐼𝑉𝑡</m:t>
                      </m:r>
                    </m:oMath>
                  </m:oMathPara>
                </a14:m>
                <a:endParaRPr lang="en-US" dirty="0"/>
              </a:p>
              <a:p>
                <a:pPr marL="45720" indent="0" algn="ctr">
                  <a:buNone/>
                </a:pPr>
                <a:endParaRPr lang="en-US" dirty="0"/>
              </a:p>
            </p:txBody>
          </p:sp>
        </mc:Choice>
        <mc:Fallback xmlns="">
          <p:sp>
            <p:nvSpPr>
              <p:cNvPr id="3" name="Content Placeholder 2">
                <a:extLst>
                  <a:ext uri="{FF2B5EF4-FFF2-40B4-BE49-F238E27FC236}">
                    <a16:creationId xmlns:a16="http://schemas.microsoft.com/office/drawing/2014/main" id="{A4F35233-5226-43A2-BB06-B425C8F8753D}"/>
                  </a:ext>
                </a:extLst>
              </p:cNvPr>
              <p:cNvSpPr>
                <a:spLocks noGrp="1" noRot="1" noChangeAspect="1" noMove="1" noResize="1" noEditPoints="1" noAdjustHandles="1" noChangeArrowheads="1" noChangeShapeType="1" noTextEdit="1"/>
              </p:cNvSpPr>
              <p:nvPr>
                <p:ph idx="1"/>
              </p:nvPr>
            </p:nvSpPr>
            <p:spPr>
              <a:blipFill>
                <a:blip r:embed="rId2"/>
                <a:stretch>
                  <a:fillRect t="-1477"/>
                </a:stretch>
              </a:blipFill>
            </p:spPr>
            <p:txBody>
              <a:bodyPr/>
              <a:lstStyle/>
              <a:p>
                <a:r>
                  <a:rPr lang="en-US">
                    <a:noFill/>
                  </a:rPr>
                  <a:t> </a:t>
                </a:r>
              </a:p>
            </p:txBody>
          </p:sp>
        </mc:Fallback>
      </mc:AlternateContent>
    </p:spTree>
    <p:extLst>
      <p:ext uri="{BB962C8B-B14F-4D97-AF65-F5344CB8AC3E}">
        <p14:creationId xmlns:p14="http://schemas.microsoft.com/office/powerpoint/2010/main" val="119098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11B9CC-BDC7-4B95-8DDB-8BC132960426}"/>
              </a:ext>
            </a:extLst>
          </p:cNvPr>
          <p:cNvSpPr>
            <a:spLocks noGrp="1"/>
          </p:cNvSpPr>
          <p:nvPr>
            <p:ph type="title"/>
          </p:nvPr>
        </p:nvSpPr>
        <p:spPr/>
        <p:txBody>
          <a:bodyPr/>
          <a:lstStyle/>
          <a:p>
            <a:r>
              <a:rPr lang="en-US" dirty="0"/>
              <a:t>Capacitors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C3244D2B-0EE3-47F2-984C-6CE023690A98}"/>
                  </a:ext>
                </a:extLst>
              </p:cNvPr>
              <p:cNvSpPr>
                <a:spLocks noGrp="1"/>
              </p:cNvSpPr>
              <p:nvPr>
                <p:ph idx="1"/>
              </p:nvPr>
            </p:nvSpPr>
            <p:spPr/>
            <p:txBody>
              <a:bodyPr/>
              <a:lstStyle/>
              <a:p>
                <a:r>
                  <a:rPr lang="en-US" dirty="0"/>
                  <a:t>Capacitance (C): The ability of a device to store charge</a:t>
                </a:r>
              </a:p>
              <a:p>
                <a:pPr lvl="1"/>
                <a:r>
                  <a:rPr lang="en-US" dirty="0"/>
                  <a:t>Units: </a:t>
                </a:r>
                <a14:m>
                  <m:oMath xmlns:m="http://schemas.openxmlformats.org/officeDocument/2006/math">
                    <m:f>
                      <m:fPr>
                        <m:ctrlPr>
                          <a:rPr lang="en-US" b="0" i="1" smtClean="0">
                            <a:latin typeface="Cambria Math" charset="0"/>
                          </a:rPr>
                        </m:ctrlPr>
                      </m:fPr>
                      <m:num>
                        <m:r>
                          <a:rPr lang="en-US" b="0" i="1" smtClean="0">
                            <a:latin typeface="Cambria Math" panose="02040503050406030204" pitchFamily="18" charset="0"/>
                          </a:rPr>
                          <m:t>𝐶𝑜𝑢𝑙𝑜𝑚𝑏𝑠</m:t>
                        </m:r>
                      </m:num>
                      <m:den>
                        <m:r>
                          <a:rPr lang="en-US" b="0" i="1" smtClean="0">
                            <a:latin typeface="Cambria Math" panose="02040503050406030204" pitchFamily="18" charset="0"/>
                          </a:rPr>
                          <m:t>𝑉𝑜𝑙𝑡</m:t>
                        </m:r>
                      </m:den>
                    </m:f>
                    <m:r>
                      <a:rPr lang="en-US" b="0" i="1" smtClean="0">
                        <a:latin typeface="Cambria Math" panose="02040503050406030204" pitchFamily="18" charset="0"/>
                      </a:rPr>
                      <m:t>=</m:t>
                    </m:r>
                    <m:r>
                      <a:rPr lang="en-US" b="0" i="1" smtClean="0">
                        <a:latin typeface="Cambria Math" panose="02040503050406030204" pitchFamily="18" charset="0"/>
                      </a:rPr>
                      <m:t>𝐹𝑎𝑟𝑎𝑑𝑠</m:t>
                    </m:r>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f>
                      <m:fPr>
                        <m:ctrlPr>
                          <a:rPr lang="en-US" b="0" i="1" smtClean="0">
                            <a:latin typeface="Cambria Math" charset="0"/>
                          </a:rPr>
                        </m:ctrlPr>
                      </m:fPr>
                      <m:num>
                        <m:r>
                          <a:rPr lang="en-US" b="0" i="1" smtClean="0">
                            <a:latin typeface="Cambria Math" panose="02040503050406030204" pitchFamily="18" charset="0"/>
                          </a:rPr>
                          <m:t>𝑄</m:t>
                        </m:r>
                      </m:num>
                      <m:den>
                        <m:r>
                          <a:rPr lang="en-US" b="0" i="1" smtClean="0">
                            <a:latin typeface="Cambria Math" panose="02040503050406030204" pitchFamily="18" charset="0"/>
                          </a:rPr>
                          <m:t>𝑉</m:t>
                        </m:r>
                      </m:den>
                    </m:f>
                  </m:oMath>
                </a14:m>
                <a:endParaRPr lang="en-US" dirty="0"/>
              </a:p>
              <a:p>
                <a14:m>
                  <m:oMath xmlns:m="http://schemas.openxmlformats.org/officeDocument/2006/math">
                    <m:sSub>
                      <m:sSubPr>
                        <m:ctrlPr>
                          <a:rPr lang="en-US" b="0" i="1" smtClean="0">
                            <a:latin typeface="Cambria Math"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𝐶𝑎𝑝𝑎𝑐𝑖𝑡𝑜𝑟</m:t>
                        </m:r>
                      </m:sub>
                    </m:sSub>
                    <m:r>
                      <a:rPr lang="en-US" b="0" i="1" smtClean="0">
                        <a:latin typeface="Cambria Math" panose="02040503050406030204" pitchFamily="18" charset="0"/>
                      </a:rPr>
                      <m:t>=</m:t>
                    </m:r>
                    <m:f>
                      <m:fPr>
                        <m:ctrlPr>
                          <a:rPr lang="en-US" b="0" i="1" smtClean="0">
                            <a:latin typeface="Cambria Math"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𝐶</m:t>
                    </m:r>
                    <m:sSup>
                      <m:sSupPr>
                        <m:ctrlPr>
                          <a:rPr lang="en-US" b="0" i="1" smtClean="0">
                            <a:latin typeface="Cambria Math"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2</m:t>
                        </m:r>
                      </m:sup>
                    </m:sSup>
                  </m:oMath>
                </a14:m>
                <a:endParaRPr lang="en-US" dirty="0"/>
              </a:p>
              <a:p>
                <a:pPr lvl="1"/>
                <a:r>
                  <a:rPr lang="en-US" dirty="0"/>
                  <a:t>The factor of one half comes from the </a:t>
                </a:r>
                <a:r>
                  <a:rPr lang="en-US" dirty="0" smtClean="0"/>
                  <a:t>fact that the voltage changes from 0 to V in a capacitor instead of holding a constant V (as assumed in a battery).</a:t>
                </a:r>
                <a:endParaRPr lang="en-US" dirty="0"/>
              </a:p>
              <a:p>
                <a:pPr marL="45720" indent="0">
                  <a:buNone/>
                </a:pPr>
                <a:endParaRPr lang="en-US" dirty="0"/>
              </a:p>
            </p:txBody>
          </p:sp>
        </mc:Choice>
        <mc:Fallback xmlns="">
          <p:sp>
            <p:nvSpPr>
              <p:cNvPr id="3" name="Content Placeholder 2">
                <a:extLst>
                  <a:ext uri="{FF2B5EF4-FFF2-40B4-BE49-F238E27FC236}">
                    <a16:creationId xmlns:a16="http://schemas.microsoft.com/office/drawing/2014/main" id="{C3244D2B-0EE3-47F2-984C-6CE023690A98}"/>
                  </a:ext>
                </a:extLst>
              </p:cNvPr>
              <p:cNvSpPr>
                <a:spLocks noGrp="1" noRot="1" noChangeAspect="1" noMove="1" noResize="1" noEditPoints="1" noAdjustHandles="1" noChangeArrowheads="1" noChangeShapeType="1" noTextEdit="1"/>
              </p:cNvSpPr>
              <p:nvPr>
                <p:ph idx="1"/>
              </p:nvPr>
            </p:nvSpPr>
            <p:spPr>
              <a:blipFill>
                <a:blip r:embed="rId3"/>
                <a:stretch>
                  <a:fillRect t="-1477" r="-256"/>
                </a:stretch>
              </a:blipFill>
            </p:spPr>
            <p:txBody>
              <a:bodyPr/>
              <a:lstStyle/>
              <a:p>
                <a:r>
                  <a:rPr lang="en-US">
                    <a:noFill/>
                  </a:rPr>
                  <a:t> </a:t>
                </a:r>
              </a:p>
            </p:txBody>
          </p:sp>
        </mc:Fallback>
      </mc:AlternateContent>
    </p:spTree>
    <p:extLst>
      <p:ext uri="{BB962C8B-B14F-4D97-AF65-F5344CB8AC3E}">
        <p14:creationId xmlns:p14="http://schemas.microsoft.com/office/powerpoint/2010/main" val="79210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A6A514-0A6D-4F63-B5AB-A51AC4A3A9B0}"/>
              </a:ext>
            </a:extLst>
          </p:cNvPr>
          <p:cNvSpPr>
            <a:spLocks noGrp="1"/>
          </p:cNvSpPr>
          <p:nvPr>
            <p:ph type="title"/>
          </p:nvPr>
        </p:nvSpPr>
        <p:spPr/>
        <p:txBody>
          <a:bodyPr/>
          <a:lstStyle/>
          <a:p>
            <a:r>
              <a:rPr lang="en-US" dirty="0"/>
              <a:t>Ohm’s Law and Resistive Elements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0EEC3AE6-72A7-4589-AB1B-4744ABA875C5}"/>
                  </a:ext>
                </a:extLst>
              </p:cNvPr>
              <p:cNvSpPr>
                <a:spLocks noGrp="1"/>
              </p:cNvSpPr>
              <p:nvPr>
                <p:ph idx="1"/>
              </p:nvPr>
            </p:nvSpPr>
            <p:spPr/>
            <p:txBody>
              <a:bodyPr/>
              <a:lstStyle/>
              <a:p>
                <a:r>
                  <a:rPr lang="en-US" dirty="0"/>
                  <a:t>Ohm’s Law is a way of relating the voltage </a:t>
                </a:r>
                <a:r>
                  <a:rPr lang="en-US" i="1" dirty="0"/>
                  <a:t>across</a:t>
                </a:r>
                <a:r>
                  <a:rPr lang="en-US" dirty="0"/>
                  <a:t> and the current </a:t>
                </a:r>
                <a:r>
                  <a:rPr lang="en-US" i="1" dirty="0"/>
                  <a:t>through</a:t>
                </a:r>
                <a:r>
                  <a:rPr lang="en-US" dirty="0"/>
                  <a:t> a </a:t>
                </a:r>
                <a:r>
                  <a:rPr lang="en-US" b="1" i="1" u="sng" dirty="0"/>
                  <a:t>resistive</a:t>
                </a:r>
                <a:r>
                  <a:rPr lang="en-US" dirty="0"/>
                  <a:t> element.</a:t>
                </a:r>
              </a:p>
              <a:p>
                <a:pPr lvl="1"/>
                <a:r>
                  <a:rPr lang="en-US" dirty="0"/>
                  <a:t>Ohm’s law does NOT work for voltage sources or current sources</a:t>
                </a:r>
              </a:p>
              <a:p>
                <a:pPr lvl="1"/>
                <a:r>
                  <a:rPr lang="en-US" dirty="0"/>
                  <a:t>Ohm’s law does work for </a:t>
                </a:r>
                <a:r>
                  <a:rPr lang="en-US" dirty="0" smtClean="0"/>
                  <a:t>resistors, although it is still just an approximation/model.  </a:t>
                </a:r>
                <a:endParaRPr lang="en-US" dirty="0"/>
              </a:p>
              <a:p>
                <a:pPr lvl="2"/>
                <a:r>
                  <a:rPr lang="en-US" dirty="0"/>
                  <a:t>If you want to learn about other linear components, take ECE 210</a:t>
                </a:r>
              </a:p>
              <a:p>
                <a:pPr lvl="1"/>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𝐼𝑅</m:t>
                    </m:r>
                  </m:oMath>
                </a14:m>
                <a:endParaRPr lang="en-US" dirty="0"/>
              </a:p>
              <a:p>
                <a:r>
                  <a:rPr lang="en-US" dirty="0"/>
                  <a:t>Resistance of </a:t>
                </a:r>
                <a:r>
                  <a:rPr lang="en-US" dirty="0" smtClean="0"/>
                  <a:t>a cylindrical conductor of some homogeneous conductive material can </a:t>
                </a:r>
                <a:r>
                  <a:rPr lang="en-US" dirty="0"/>
                  <a:t>by found by: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f>
                      <m:fPr>
                        <m:ctrlPr>
                          <a:rPr lang="en-US" b="0" i="1" smtClean="0">
                            <a:latin typeface="Cambria Math" charset="0"/>
                          </a:rPr>
                        </m:ctrlPr>
                      </m:fPr>
                      <m:num>
                        <m:r>
                          <a:rPr lang="en-US" b="0" i="1" smtClean="0">
                            <a:latin typeface="Cambria Math" panose="02040503050406030204" pitchFamily="18" charset="0"/>
                          </a:rPr>
                          <m:t>𝜌</m:t>
                        </m:r>
                        <m:r>
                          <a:rPr lang="en-US" b="0" i="1" smtClean="0">
                            <a:latin typeface="Cambria Math" panose="02040503050406030204" pitchFamily="18" charset="0"/>
                          </a:rPr>
                          <m:t>𝐿</m:t>
                        </m:r>
                      </m:num>
                      <m:den>
                        <m:r>
                          <a:rPr lang="en-US" b="0" i="1" smtClean="0">
                            <a:latin typeface="Cambria Math" panose="02040503050406030204" pitchFamily="18" charset="0"/>
                          </a:rPr>
                          <m:t>𝐴</m:t>
                        </m:r>
                      </m:den>
                    </m:f>
                  </m:oMath>
                </a14:m>
                <a:endParaRPr lang="en-US" dirty="0"/>
              </a:p>
              <a:p>
                <a:r>
                  <a:rPr lang="en-US" dirty="0"/>
                  <a:t>Power Dissipated by an element can be found by: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𝐼𝑉</m:t>
                    </m:r>
                    <m:r>
                      <a:rPr lang="en-US" b="0" i="1" smtClean="0">
                        <a:latin typeface="Cambria Math" panose="02040503050406030204" pitchFamily="18" charset="0"/>
                      </a:rPr>
                      <m:t>=</m:t>
                    </m:r>
                    <m:sSup>
                      <m:sSupPr>
                        <m:ctrlPr>
                          <a:rPr lang="en-US" b="0" i="1" smtClean="0">
                            <a:latin typeface="Cambria Math"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2</m:t>
                        </m:r>
                      </m:sup>
                    </m:sSup>
                    <m:r>
                      <a:rPr lang="en-US" b="0" i="1" smtClean="0">
                        <a:latin typeface="Cambria Math" panose="02040503050406030204" pitchFamily="18" charset="0"/>
                      </a:rPr>
                      <m:t>𝑅</m:t>
                    </m:r>
                    <m:r>
                      <a:rPr lang="en-US" b="0" i="1" smtClean="0">
                        <a:latin typeface="Cambria Math" panose="02040503050406030204" pitchFamily="18" charset="0"/>
                      </a:rPr>
                      <m:t>=</m:t>
                    </m:r>
                    <m:f>
                      <m:fPr>
                        <m:ctrlPr>
                          <a:rPr lang="en-US" b="0" i="1" smtClean="0">
                            <a:latin typeface="Cambria Math" charset="0"/>
                          </a:rPr>
                        </m:ctrlPr>
                      </m:fPr>
                      <m:num>
                        <m:sSup>
                          <m:sSupPr>
                            <m:ctrlPr>
                              <a:rPr lang="en-US" b="0" i="1" smtClean="0">
                                <a:latin typeface="Cambria Math"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𝑅</m:t>
                        </m:r>
                      </m:den>
                    </m:f>
                  </m:oMath>
                </a14:m>
                <a:endParaRPr lang="en-US" dirty="0"/>
              </a:p>
            </p:txBody>
          </p:sp>
        </mc:Choice>
        <mc:Fallback xmlns="">
          <p:sp>
            <p:nvSpPr>
              <p:cNvPr id="3" name="Content Placeholder 2">
                <a:extLst>
                  <a:ext uri="{FF2B5EF4-FFF2-40B4-BE49-F238E27FC236}">
                    <a16:creationId xmlns:a16="http://schemas.microsoft.com/office/drawing/2014/main" id="{0EEC3AE6-72A7-4589-AB1B-4744ABA875C5}"/>
                  </a:ext>
                </a:extLst>
              </p:cNvPr>
              <p:cNvSpPr>
                <a:spLocks noGrp="1" noRot="1" noChangeAspect="1" noMove="1" noResize="1" noEditPoints="1" noAdjustHandles="1" noChangeArrowheads="1" noChangeShapeType="1" noTextEdit="1"/>
              </p:cNvSpPr>
              <p:nvPr>
                <p:ph idx="1"/>
              </p:nvPr>
            </p:nvSpPr>
            <p:spPr>
              <a:blipFill>
                <a:blip r:embed="rId3"/>
                <a:stretch>
                  <a:fillRect t="-1477" r="-641"/>
                </a:stretch>
              </a:blipFill>
            </p:spPr>
            <p:txBody>
              <a:bodyPr/>
              <a:lstStyle/>
              <a:p>
                <a:r>
                  <a:rPr lang="en-US">
                    <a:noFill/>
                  </a:rPr>
                  <a:t> </a:t>
                </a:r>
              </a:p>
            </p:txBody>
          </p:sp>
        </mc:Fallback>
      </mc:AlternateContent>
    </p:spTree>
    <p:extLst>
      <p:ext uri="{BB962C8B-B14F-4D97-AF65-F5344CB8AC3E}">
        <p14:creationId xmlns:p14="http://schemas.microsoft.com/office/powerpoint/2010/main" val="17447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5324B0-2175-48E3-822C-EE1C1F3E7CEB}"/>
              </a:ext>
            </a:extLst>
          </p:cNvPr>
          <p:cNvSpPr>
            <a:spLocks noGrp="1"/>
          </p:cNvSpPr>
          <p:nvPr>
            <p:ph type="title"/>
          </p:nvPr>
        </p:nvSpPr>
        <p:spPr/>
        <p:txBody>
          <a:bodyPr/>
          <a:lstStyle/>
          <a:p>
            <a:r>
              <a:rPr lang="en-US" dirty="0"/>
              <a:t>Series and Parallel Combinations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4488153E-1DCA-4059-BE13-4183CE38BB98}"/>
                  </a:ext>
                </a:extLst>
              </p:cNvPr>
              <p:cNvSpPr>
                <a:spLocks noGrp="1"/>
              </p:cNvSpPr>
              <p:nvPr>
                <p:ph idx="1"/>
              </p:nvPr>
            </p:nvSpPr>
            <p:spPr/>
            <p:txBody>
              <a:bodyPr/>
              <a:lstStyle/>
              <a:p>
                <a:r>
                  <a:rPr lang="en-US" dirty="0"/>
                  <a:t>Series: It is impossible for current to flow through one element and not the other</a:t>
                </a:r>
              </a:p>
              <a:p>
                <a:pPr lvl="1"/>
                <a:r>
                  <a:rPr lang="en-US" dirty="0"/>
                  <a:t>Components in series always have the same </a:t>
                </a:r>
                <a:r>
                  <a:rPr lang="en-US" b="1" u="sng" dirty="0"/>
                  <a:t>Current</a:t>
                </a:r>
              </a:p>
              <a:p>
                <a:pPr lvl="1"/>
                <a14:m>
                  <m:oMath xmlns:m="http://schemas.openxmlformats.org/officeDocument/2006/math">
                    <m:sSub>
                      <m:sSubPr>
                        <m:ctrlPr>
                          <a:rPr lang="en-US" b="0" i="1" smtClean="0">
                            <a:latin typeface="Cambria Math"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𝑒𝑞</m:t>
                        </m:r>
                      </m:sub>
                    </m:sSub>
                    <m:r>
                      <a:rPr lang="en-US" b="0" i="1" smtClean="0">
                        <a:latin typeface="Cambria Math" panose="02040503050406030204" pitchFamily="18" charset="0"/>
                      </a:rPr>
                      <m:t>=</m:t>
                    </m:r>
                    <m:sSub>
                      <m:sSubPr>
                        <m:ctrlPr>
                          <a:rPr lang="en-US" b="0" i="1" smtClean="0">
                            <a:latin typeface="Cambria Math"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i="1" dirty="0"/>
              </a:p>
              <a:p>
                <a:pPr lvl="1"/>
                <a:endParaRPr lang="en-US" i="1" dirty="0"/>
              </a:p>
              <a:p>
                <a:r>
                  <a:rPr lang="en-US" dirty="0"/>
                  <a:t>Parallel: Two components share </a:t>
                </a:r>
                <a:r>
                  <a:rPr lang="en-US" b="1" u="sng" dirty="0"/>
                  <a:t>BOTH</a:t>
                </a:r>
                <a:r>
                  <a:rPr lang="en-US" dirty="0"/>
                  <a:t> of their nodes</a:t>
                </a:r>
              </a:p>
              <a:p>
                <a:pPr lvl="1"/>
                <a:r>
                  <a:rPr lang="en-US" dirty="0"/>
                  <a:t>Components in parallel have the same </a:t>
                </a:r>
                <a:r>
                  <a:rPr lang="en-US" b="1" u="sng" dirty="0"/>
                  <a:t>Voltage</a:t>
                </a:r>
              </a:p>
              <a:p>
                <a:pPr lvl="1"/>
                <a14:m>
                  <m:oMath xmlns:m="http://schemas.openxmlformats.org/officeDocument/2006/math">
                    <m:sSub>
                      <m:sSubPr>
                        <m:ctrlPr>
                          <a:rPr lang="en-US" b="0" i="1" smtClean="0">
                            <a:latin typeface="Cambria Math"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𝑒𝑞</m:t>
                        </m:r>
                      </m:sub>
                    </m:sSub>
                    <m:r>
                      <a:rPr lang="en-US" b="0" i="1" smtClean="0">
                        <a:latin typeface="Cambria Math" panose="02040503050406030204" pitchFamily="18" charset="0"/>
                      </a:rPr>
                      <m:t>=</m:t>
                    </m:r>
                    <m:f>
                      <m:fPr>
                        <m:ctrlPr>
                          <a:rPr lang="en-US" b="0" i="1" smtClean="0">
                            <a:latin typeface="Cambria Math" charset="0"/>
                          </a:rPr>
                        </m:ctrlPr>
                      </m:fPr>
                      <m:num>
                        <m:r>
                          <a:rPr lang="en-US" b="0" i="1" smtClean="0">
                            <a:latin typeface="Cambria Math" panose="02040503050406030204" pitchFamily="18" charset="0"/>
                          </a:rPr>
                          <m:t>1</m:t>
                        </m:r>
                      </m:num>
                      <m:den>
                        <m:d>
                          <m:dPr>
                            <m:ctrlPr>
                              <a:rPr lang="en-US" b="0" i="1" smtClean="0">
                                <a:latin typeface="Cambria Math" charset="0"/>
                              </a:rPr>
                            </m:ctrlPr>
                          </m:dPr>
                          <m:e>
                            <m:f>
                              <m:fPr>
                                <m:ctrlPr>
                                  <a:rPr lang="en-US" b="0" i="1" smtClean="0">
                                    <a:latin typeface="Cambria Math" charset="0"/>
                                  </a:rPr>
                                </m:ctrlPr>
                              </m:fPr>
                              <m:num>
                                <m:r>
                                  <a:rPr lang="en-US" b="0" i="1" smtClean="0">
                                    <a:latin typeface="Cambria Math" panose="02040503050406030204" pitchFamily="18" charset="0"/>
                                  </a:rPr>
                                  <m:t>1</m:t>
                                </m:r>
                              </m:num>
                              <m:den>
                                <m:sSub>
                                  <m:sSubPr>
                                    <m:ctrlPr>
                                      <a:rPr lang="en-US" b="0" i="1" smtClean="0">
                                        <a:latin typeface="Cambria Math"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charset="0"/>
                                  </a:rPr>
                                </m:ctrlPr>
                              </m:fPr>
                              <m:num>
                                <m:r>
                                  <a:rPr lang="en-US" b="0" i="1" smtClean="0">
                                    <a:latin typeface="Cambria Math" panose="02040503050406030204" pitchFamily="18" charset="0"/>
                                  </a:rPr>
                                  <m:t>1</m:t>
                                </m:r>
                              </m:num>
                              <m:den>
                                <m:sSub>
                                  <m:sSubPr>
                                    <m:ctrlPr>
                                      <a:rPr lang="en-US" b="0" i="1" smtClean="0">
                                        <a:latin typeface="Cambria Math"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e>
                        </m:d>
                      </m:den>
                    </m:f>
                  </m:oMath>
                </a14:m>
                <a:endParaRPr lang="en-US" dirty="0"/>
              </a:p>
              <a:p>
                <a:pPr lvl="1"/>
                <a:r>
                  <a:rPr lang="en-US" dirty="0"/>
                  <a:t>If we have two resistors: </a:t>
                </a:r>
                <a14:m>
                  <m:oMath xmlns:m="http://schemas.openxmlformats.org/officeDocument/2006/math">
                    <m:sSub>
                      <m:sSubPr>
                        <m:ctrlPr>
                          <a:rPr lang="en-US" b="0" i="1" smtClean="0">
                            <a:latin typeface="Cambria Math"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𝑒𝑞</m:t>
                        </m:r>
                      </m:sub>
                    </m:sSub>
                    <m:r>
                      <a:rPr lang="en-US" b="0" i="1" smtClean="0">
                        <a:latin typeface="Cambria Math" panose="02040503050406030204" pitchFamily="18" charset="0"/>
                      </a:rPr>
                      <m:t>=</m:t>
                    </m:r>
                    <m:f>
                      <m:fPr>
                        <m:ctrlPr>
                          <a:rPr lang="en-US" b="0" i="1" smtClean="0">
                            <a:latin typeface="Cambria Math" charset="0"/>
                          </a:rPr>
                        </m:ctrlPr>
                      </m:fPr>
                      <m:num>
                        <m:sSub>
                          <m:sSubPr>
                            <m:ctrlPr>
                              <a:rPr lang="en-US" b="0" i="1" smtClean="0">
                                <a:latin typeface="Cambria Math"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sSub>
                          <m:sSubPr>
                            <m:ctrlPr>
                              <a:rPr lang="en-US" b="0" i="1" smtClean="0">
                                <a:latin typeface="Cambria Math"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num>
                      <m:den>
                        <m:sSub>
                          <m:sSubPr>
                            <m:ctrlPr>
                              <a:rPr lang="en-US" b="0" i="1" smtClean="0">
                                <a:latin typeface="Cambria Math"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den>
                    </m:f>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4488153E-1DCA-4059-BE13-4183CE38BB98}"/>
                  </a:ext>
                </a:extLst>
              </p:cNvPr>
              <p:cNvSpPr>
                <a:spLocks noGrp="1" noRot="1" noChangeAspect="1" noMove="1" noResize="1" noEditPoints="1" noAdjustHandles="1" noChangeArrowheads="1" noChangeShapeType="1" noTextEdit="1"/>
              </p:cNvSpPr>
              <p:nvPr>
                <p:ph idx="1"/>
              </p:nvPr>
            </p:nvSpPr>
            <p:spPr>
              <a:blipFill>
                <a:blip r:embed="rId3"/>
                <a:stretch>
                  <a:fillRect t="-1477"/>
                </a:stretch>
              </a:blipFill>
            </p:spPr>
            <p:txBody>
              <a:bodyPr/>
              <a:lstStyle/>
              <a:p>
                <a:r>
                  <a:rPr lang="en-US">
                    <a:noFill/>
                  </a:rPr>
                  <a:t> </a:t>
                </a:r>
              </a:p>
            </p:txBody>
          </p:sp>
        </mc:Fallback>
      </mc:AlternateContent>
      <p:pic>
        <p:nvPicPr>
          <p:cNvPr id="4" name="Picture 3">
            <a:extLst>
              <a:ext uri="{FF2B5EF4-FFF2-40B4-BE49-F238E27FC236}">
                <a16:creationId xmlns="" xmlns:a16="http://schemas.microsoft.com/office/drawing/2014/main" id="{8B33BB0E-3892-44E1-B369-DFC6D69D6151}"/>
              </a:ext>
            </a:extLst>
          </p:cNvPr>
          <p:cNvPicPr>
            <a:picLocks noChangeAspect="1"/>
          </p:cNvPicPr>
          <p:nvPr/>
        </p:nvPicPr>
        <p:blipFill rotWithShape="1">
          <a:blip r:embed="rId4"/>
          <a:srcRect l="4137" t="-1835"/>
          <a:stretch/>
        </p:blipFill>
        <p:spPr>
          <a:xfrm>
            <a:off x="7543800" y="2331720"/>
            <a:ext cx="2438400" cy="845820"/>
          </a:xfrm>
          <a:prstGeom prst="rect">
            <a:avLst/>
          </a:prstGeom>
        </p:spPr>
      </p:pic>
      <p:pic>
        <p:nvPicPr>
          <p:cNvPr id="5" name="Picture 4">
            <a:extLst>
              <a:ext uri="{FF2B5EF4-FFF2-40B4-BE49-F238E27FC236}">
                <a16:creationId xmlns="" xmlns:a16="http://schemas.microsoft.com/office/drawing/2014/main" id="{28135DF1-9830-432D-89C9-522EF4451327}"/>
              </a:ext>
            </a:extLst>
          </p:cNvPr>
          <p:cNvPicPr>
            <a:picLocks noChangeAspect="1"/>
          </p:cNvPicPr>
          <p:nvPr/>
        </p:nvPicPr>
        <p:blipFill>
          <a:blip r:embed="rId5"/>
          <a:stretch>
            <a:fillRect/>
          </a:stretch>
        </p:blipFill>
        <p:spPr>
          <a:xfrm>
            <a:off x="8343900" y="3732981"/>
            <a:ext cx="1638300" cy="1741990"/>
          </a:xfrm>
          <a:prstGeom prst="rect">
            <a:avLst/>
          </a:prstGeom>
        </p:spPr>
      </p:pic>
    </p:spTree>
    <p:extLst>
      <p:ext uri="{BB962C8B-B14F-4D97-AF65-F5344CB8AC3E}">
        <p14:creationId xmlns:p14="http://schemas.microsoft.com/office/powerpoint/2010/main" val="22762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E67D76-0544-4B84-B2DD-65BF71878C5B}"/>
              </a:ext>
            </a:extLst>
          </p:cNvPr>
          <p:cNvSpPr>
            <a:spLocks noGrp="1"/>
          </p:cNvSpPr>
          <p:nvPr>
            <p:ph type="title"/>
          </p:nvPr>
        </p:nvSpPr>
        <p:spPr/>
        <p:txBody>
          <a:bodyPr/>
          <a:lstStyle/>
          <a:p>
            <a:r>
              <a:rPr lang="en-US" dirty="0"/>
              <a:t>Nodes and Kirchhoff's Circuit Laws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D5D33CB0-C948-432E-AAA3-5B53106B4B76}"/>
                  </a:ext>
                </a:extLst>
              </p:cNvPr>
              <p:cNvSpPr>
                <a:spLocks noGrp="1"/>
              </p:cNvSpPr>
              <p:nvPr>
                <p:ph idx="1"/>
              </p:nvPr>
            </p:nvSpPr>
            <p:spPr>
              <a:xfrm>
                <a:off x="1341120" y="1901952"/>
                <a:ext cx="9509760" cy="4704588"/>
              </a:xfrm>
            </p:spPr>
            <p:txBody>
              <a:bodyPr>
                <a:normAutofit lnSpcReduction="10000"/>
              </a:bodyPr>
              <a:lstStyle/>
              <a:p>
                <a:r>
                  <a:rPr lang="en-US" dirty="0"/>
                  <a:t>Node: Any part of a circuit that is an </a:t>
                </a:r>
                <a:r>
                  <a:rPr lang="en-US" i="1" dirty="0" smtClean="0"/>
                  <a:t>equipotential </a:t>
                </a:r>
                <a:r>
                  <a:rPr lang="en-US" dirty="0" smtClean="0"/>
                  <a:t>(zero voltage difference)</a:t>
                </a:r>
                <a:endParaRPr lang="en-US" dirty="0"/>
              </a:p>
              <a:p>
                <a:pPr lvl="1"/>
                <a:r>
                  <a:rPr lang="en-US" dirty="0"/>
                  <a:t>Any connected </a:t>
                </a:r>
                <a:r>
                  <a:rPr lang="en-US" dirty="0" smtClean="0"/>
                  <a:t>“wires” </a:t>
                </a:r>
                <a:r>
                  <a:rPr lang="en-US" dirty="0"/>
                  <a:t>with no element</a:t>
                </a:r>
              </a:p>
              <a:p>
                <a:pPr marL="365760" lvl="1" indent="0">
                  <a:buNone/>
                </a:pPr>
                <a:r>
                  <a:rPr lang="en-US" dirty="0"/>
                  <a:t>     in between</a:t>
                </a:r>
              </a:p>
              <a:p>
                <a:r>
                  <a:rPr lang="en-US" dirty="0"/>
                  <a:t>Kirchhoff’s Voltage Law</a:t>
                </a:r>
              </a:p>
              <a:p>
                <a:pPr lvl="1"/>
                <a:r>
                  <a:rPr lang="en-US" dirty="0"/>
                  <a:t>Conservation of Energy</a:t>
                </a:r>
              </a:p>
              <a:p>
                <a:pPr lvl="1"/>
                <a:r>
                  <a:rPr lang="en-US" dirty="0"/>
                  <a:t>Performed in a loop</a:t>
                </a:r>
              </a:p>
              <a:p>
                <a:pPr lvl="1"/>
                <a14:m>
                  <m:oMath xmlns:m="http://schemas.openxmlformats.org/officeDocument/2006/math">
                    <m:r>
                      <m:rPr>
                        <m:sty m:val="p"/>
                      </m:rPr>
                      <a:rPr lang="en-US" b="0" i="0" smtClean="0">
                        <a:latin typeface="Cambria Math" panose="02040503050406030204" pitchFamily="18" charset="0"/>
                      </a:rPr>
                      <m:t>Σ</m:t>
                    </m:r>
                    <m:r>
                      <a:rPr lang="en-US" b="0" i="0" smtClean="0">
                        <a:latin typeface="Cambria Math" panose="02040503050406030204" pitchFamily="18" charset="0"/>
                      </a:rPr>
                      <m:t> </m:t>
                    </m:r>
                    <m:sSub>
                      <m:sSubPr>
                        <m:ctrlPr>
                          <a:rPr lang="en-US" b="0" i="1" smtClean="0">
                            <a:latin typeface="Cambria Math"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rises</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Σ</m:t>
                    </m:r>
                    <m:r>
                      <a:rPr lang="en-US" b="0" i="1" smtClean="0">
                        <a:latin typeface="Cambria Math" panose="02040503050406030204" pitchFamily="18" charset="0"/>
                      </a:rPr>
                      <m:t> </m:t>
                    </m:r>
                    <m:sSub>
                      <m:sSubPr>
                        <m:ctrlPr>
                          <a:rPr lang="en-US" b="0" i="1" smtClean="0">
                            <a:latin typeface="Cambria Math"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𝑑𝑟𝑜𝑝𝑠</m:t>
                        </m:r>
                      </m:sub>
                    </m:sSub>
                  </m:oMath>
                </a14:m>
                <a:endParaRPr lang="en-US" dirty="0"/>
              </a:p>
              <a:p>
                <a:r>
                  <a:rPr lang="en-US" dirty="0"/>
                  <a:t>Kirchhoff’s Current Law</a:t>
                </a:r>
              </a:p>
              <a:p>
                <a:pPr lvl="1"/>
                <a:r>
                  <a:rPr lang="en-US" dirty="0"/>
                  <a:t>Conservation of </a:t>
                </a:r>
                <a:r>
                  <a:rPr lang="en-US" dirty="0" smtClean="0"/>
                  <a:t>Charge</a:t>
                </a:r>
                <a:endParaRPr lang="en-US" dirty="0"/>
              </a:p>
              <a:p>
                <a:pPr lvl="1"/>
                <a:r>
                  <a:rPr lang="en-US" dirty="0"/>
                  <a:t>Performed on a </a:t>
                </a:r>
                <a:r>
                  <a:rPr lang="en-US" dirty="0" smtClean="0"/>
                  <a:t>node/</a:t>
                </a:r>
                <a:r>
                  <a:rPr lang="en-US" dirty="0" err="1" smtClean="0"/>
                  <a:t>supernode</a:t>
                </a:r>
                <a:endParaRPr lang="en-US" dirty="0"/>
              </a:p>
              <a:p>
                <a:pPr lvl="1"/>
                <a:r>
                  <a:rPr lang="en-US" dirty="0"/>
                  <a:t>Bubble Method</a:t>
                </a:r>
              </a:p>
              <a:p>
                <a:pPr lvl="1"/>
                <a14:m>
                  <m:oMath xmlns:m="http://schemas.openxmlformats.org/officeDocument/2006/math">
                    <m:r>
                      <m:rPr>
                        <m:sty m:val="p"/>
                      </m:rPr>
                      <a:rPr lang="en-US" b="0" i="0" smtClean="0">
                        <a:latin typeface="Cambria Math" panose="02040503050406030204" pitchFamily="18" charset="0"/>
                      </a:rPr>
                      <m:t>Σ</m:t>
                    </m:r>
                    <m:r>
                      <a:rPr lang="en-US" b="0" i="1" smtClean="0">
                        <a:latin typeface="Cambria Math" panose="02040503050406030204" pitchFamily="18" charset="0"/>
                      </a:rPr>
                      <m:t> </m:t>
                    </m:r>
                    <m:sSub>
                      <m:sSubPr>
                        <m:ctrlPr>
                          <a:rPr lang="en-US" b="0" i="1" smtClean="0">
                            <a:latin typeface="Cambria Math"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𝑖𝑛</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Σ</m:t>
                    </m:r>
                    <m:r>
                      <a:rPr lang="en-US" b="0" i="1" smtClean="0">
                        <a:latin typeface="Cambria Math" panose="02040503050406030204" pitchFamily="18" charset="0"/>
                      </a:rPr>
                      <m:t> </m:t>
                    </m:r>
                    <m:sSub>
                      <m:sSubPr>
                        <m:ctrlPr>
                          <a:rPr lang="en-US" b="0" i="1" smtClean="0">
                            <a:latin typeface="Cambria Math"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𝑜𝑢𝑡</m:t>
                        </m:r>
                      </m:sub>
                    </m:sSub>
                  </m:oMath>
                </a14:m>
                <a:endParaRPr lang="en-US" dirty="0"/>
              </a:p>
            </p:txBody>
          </p:sp>
        </mc:Choice>
        <mc:Fallback xmlns="">
          <p:sp>
            <p:nvSpPr>
              <p:cNvPr id="3" name="Content Placeholder 2">
                <a:extLst>
                  <a:ext uri="{FF2B5EF4-FFF2-40B4-BE49-F238E27FC236}">
                    <a16:creationId xmlns:a16="http://schemas.microsoft.com/office/drawing/2014/main" id="{D5D33CB0-C948-432E-AAA3-5B53106B4B76}"/>
                  </a:ext>
                </a:extLst>
              </p:cNvPr>
              <p:cNvSpPr>
                <a:spLocks noGrp="1" noRot="1" noChangeAspect="1" noMove="1" noResize="1" noEditPoints="1" noAdjustHandles="1" noChangeArrowheads="1" noChangeShapeType="1" noTextEdit="1"/>
              </p:cNvSpPr>
              <p:nvPr>
                <p:ph idx="1"/>
              </p:nvPr>
            </p:nvSpPr>
            <p:spPr>
              <a:xfrm>
                <a:off x="1341120" y="1901952"/>
                <a:ext cx="9509760" cy="4704588"/>
              </a:xfrm>
              <a:blipFill>
                <a:blip r:embed="rId3"/>
                <a:stretch>
                  <a:fillRect t="-1813"/>
                </a:stretch>
              </a:blipFill>
            </p:spPr>
            <p:txBody>
              <a:bodyPr/>
              <a:lstStyle/>
              <a:p>
                <a:r>
                  <a:rPr lang="en-US">
                    <a:noFill/>
                  </a:rPr>
                  <a:t> </a:t>
                </a:r>
              </a:p>
            </p:txBody>
          </p:sp>
        </mc:Fallback>
      </mc:AlternateContent>
      <p:pic>
        <p:nvPicPr>
          <p:cNvPr id="4" name="Picture 3" descr="Circuit nodes">
            <a:extLst>
              <a:ext uri="{FF2B5EF4-FFF2-40B4-BE49-F238E27FC236}">
                <a16:creationId xmlns="" xmlns:a16="http://schemas.microsoft.com/office/drawing/2014/main" id="{6694068F-F137-4ED7-B99B-04668CCF16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968" y="2834640"/>
            <a:ext cx="5915828" cy="346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33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40FFE7-35A5-4340-A83F-05B3F1CD6F2E}"/>
              </a:ext>
            </a:extLst>
          </p:cNvPr>
          <p:cNvSpPr>
            <a:spLocks noGrp="1"/>
          </p:cNvSpPr>
          <p:nvPr>
            <p:ph type="title"/>
          </p:nvPr>
        </p:nvSpPr>
        <p:spPr/>
        <p:txBody>
          <a:bodyPr/>
          <a:lstStyle/>
          <a:p>
            <a:r>
              <a:rPr lang="en-US" dirty="0"/>
              <a:t>Voltage Divider and Current Divider</a:t>
            </a:r>
          </a:p>
        </p:txBody>
      </p:sp>
      <p:sp>
        <p:nvSpPr>
          <p:cNvPr id="3" name="Content Placeholder 2">
            <a:extLst>
              <a:ext uri="{FF2B5EF4-FFF2-40B4-BE49-F238E27FC236}">
                <a16:creationId xmlns="" xmlns:a16="http://schemas.microsoft.com/office/drawing/2014/main" id="{0D91464B-5278-48C4-B289-3EBEF27533AC}"/>
              </a:ext>
            </a:extLst>
          </p:cNvPr>
          <p:cNvSpPr>
            <a:spLocks noGrp="1"/>
          </p:cNvSpPr>
          <p:nvPr>
            <p:ph idx="1"/>
          </p:nvPr>
        </p:nvSpPr>
        <p:spPr/>
        <p:txBody>
          <a:bodyPr/>
          <a:lstStyle/>
          <a:p>
            <a:r>
              <a:rPr lang="en-US" dirty="0"/>
              <a:t>We use Voltage Divider Rule (VDR) in order to find the voltage across series resistors</a:t>
            </a:r>
          </a:p>
          <a:p>
            <a:endParaRPr lang="en-US" dirty="0"/>
          </a:p>
          <a:p>
            <a:endParaRPr lang="en-US" dirty="0"/>
          </a:p>
          <a:p>
            <a:endParaRPr lang="en-US" dirty="0"/>
          </a:p>
          <a:p>
            <a:endParaRPr lang="en-US" dirty="0"/>
          </a:p>
          <a:p>
            <a:r>
              <a:rPr lang="en-US" dirty="0"/>
              <a:t>We use Current Divider Rule (CDR) in order to find the current through parallel resistors</a:t>
            </a:r>
          </a:p>
        </p:txBody>
      </p:sp>
      <p:pic>
        <p:nvPicPr>
          <p:cNvPr id="4" name="Picture 3">
            <a:extLst>
              <a:ext uri="{FF2B5EF4-FFF2-40B4-BE49-F238E27FC236}">
                <a16:creationId xmlns="" xmlns:a16="http://schemas.microsoft.com/office/drawing/2014/main" id="{118D201C-2FE0-4CBD-A49E-EDF7550908D5}"/>
              </a:ext>
            </a:extLst>
          </p:cNvPr>
          <p:cNvPicPr>
            <a:picLocks noChangeAspect="1"/>
          </p:cNvPicPr>
          <p:nvPr/>
        </p:nvPicPr>
        <p:blipFill rotWithShape="1">
          <a:blip r:embed="rId3"/>
          <a:srcRect l="40430" t="33342" r="13716" b="51048"/>
          <a:stretch/>
        </p:blipFill>
        <p:spPr>
          <a:xfrm>
            <a:off x="2351810" y="2531820"/>
            <a:ext cx="7488380" cy="1433945"/>
          </a:xfrm>
          <a:prstGeom prst="rect">
            <a:avLst/>
          </a:prstGeom>
        </p:spPr>
      </p:pic>
      <p:pic>
        <p:nvPicPr>
          <p:cNvPr id="5" name="Picture 4">
            <a:extLst>
              <a:ext uri="{FF2B5EF4-FFF2-40B4-BE49-F238E27FC236}">
                <a16:creationId xmlns="" xmlns:a16="http://schemas.microsoft.com/office/drawing/2014/main" id="{CA6C69FC-C3DB-4A2B-B3C1-EDE10F5B9607}"/>
              </a:ext>
            </a:extLst>
          </p:cNvPr>
          <p:cNvPicPr>
            <a:picLocks noChangeAspect="1"/>
          </p:cNvPicPr>
          <p:nvPr/>
        </p:nvPicPr>
        <p:blipFill rotWithShape="1">
          <a:blip r:embed="rId4"/>
          <a:srcRect l="40616" t="70704" r="14918" b="18189"/>
          <a:stretch/>
        </p:blipFill>
        <p:spPr>
          <a:xfrm>
            <a:off x="1905016" y="4851949"/>
            <a:ext cx="8381967" cy="1177630"/>
          </a:xfrm>
          <a:prstGeom prst="rect">
            <a:avLst/>
          </a:prstGeom>
        </p:spPr>
      </p:pic>
    </p:spTree>
    <p:extLst>
      <p:ext uri="{BB962C8B-B14F-4D97-AF65-F5344CB8AC3E}">
        <p14:creationId xmlns:p14="http://schemas.microsoft.com/office/powerpoint/2010/main" val="302747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3932B9-65E3-48A7-B397-0407AE56100C}"/>
              </a:ext>
            </a:extLst>
          </p:cNvPr>
          <p:cNvSpPr>
            <a:spLocks noGrp="1"/>
          </p:cNvSpPr>
          <p:nvPr>
            <p:ph type="title"/>
          </p:nvPr>
        </p:nvSpPr>
        <p:spPr/>
        <p:txBody>
          <a:bodyPr/>
          <a:lstStyle/>
          <a:p>
            <a:pPr algn="ctr"/>
            <a:r>
              <a:rPr lang="en-US" dirty="0"/>
              <a:t>Ammeter and Voltmeters</a:t>
            </a:r>
          </a:p>
        </p:txBody>
      </p:sp>
      <p:pic>
        <p:nvPicPr>
          <p:cNvPr id="5" name="Content Placeholder 4" descr="A screenshot of a cell phone&#10;&#10;Description automatically generated">
            <a:extLst>
              <a:ext uri="{FF2B5EF4-FFF2-40B4-BE49-F238E27FC236}">
                <a16:creationId xmlns="" xmlns:a16="http://schemas.microsoft.com/office/drawing/2014/main" id="{50744865-8D4D-4FA1-BD39-588722ECD1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0416" y="1700784"/>
            <a:ext cx="6211167" cy="2467319"/>
          </a:xfrm>
        </p:spPr>
      </p:pic>
      <p:pic>
        <p:nvPicPr>
          <p:cNvPr id="7" name="Picture 6" descr="A screenshot of a cell phone&#10;&#10;Description automatically generated">
            <a:extLst>
              <a:ext uri="{FF2B5EF4-FFF2-40B4-BE49-F238E27FC236}">
                <a16:creationId xmlns="" xmlns:a16="http://schemas.microsoft.com/office/drawing/2014/main" id="{E334DB25-9172-4143-9E00-349D3A3EC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7101" y="4285321"/>
            <a:ext cx="6077798" cy="2105319"/>
          </a:xfrm>
          <a:prstGeom prst="rect">
            <a:avLst/>
          </a:prstGeom>
        </p:spPr>
      </p:pic>
    </p:spTree>
    <p:extLst>
      <p:ext uri="{BB962C8B-B14F-4D97-AF65-F5344CB8AC3E}">
        <p14:creationId xmlns:p14="http://schemas.microsoft.com/office/powerpoint/2010/main" val="171736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banded presentation (widescreen).potx" id="{B406ACAC-00B1-42BF-BB2F-E3D15ABECF6C}" vid="{0B02E048-6427-466F-87B7-97BF0689D5BD}"/>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AC2023F-644C-4F7E-8E8C-CDBE4A63C7D1}">
  <ds:schemaRefs>
    <ds:schemaRef ds:uri="http://schemas.microsoft.com/sharepoint/v3/contenttype/forms"/>
  </ds:schemaRefs>
</ds:datastoreItem>
</file>

<file path=customXml/itemProps2.xml><?xml version="1.0" encoding="utf-8"?>
<ds:datastoreItem xmlns:ds="http://schemas.openxmlformats.org/officeDocument/2006/customXml" ds:itemID="{ED65A2C9-CB67-4F36-A412-EEC1AD297F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B0D886-CB8D-4564-A797-C05BC7D513A8}">
  <ds:schemaRefs>
    <ds:schemaRef ds:uri="http://www.w3.org/XML/1998/namespace"/>
    <ds:schemaRef ds:uri="http://schemas.openxmlformats.org/package/2006/metadata/core-properties"/>
    <ds:schemaRef ds:uri="http://purl.org/dc/terms/"/>
    <ds:schemaRef ds:uri="http://schemas.microsoft.com/office/2006/documentManagement/types"/>
    <ds:schemaRef ds:uri="40262f94-9f35-4ac3-9a90-690165a166b7"/>
    <ds:schemaRef ds:uri="http://schemas.microsoft.com/office/2006/metadata/properties"/>
    <ds:schemaRef ds:uri="http://purl.org/dc/elements/1.1/"/>
    <ds:schemaRef ds:uri="http://purl.org/dc/dcmitype/"/>
    <ds:schemaRef ds:uri="http://schemas.microsoft.com/office/infopath/2007/PartnerControls"/>
    <ds:schemaRef ds:uri="a4f35948-e619-41b3-aa29-22878b09cfd2"/>
  </ds:schemaRefs>
</ds:datastoreItem>
</file>

<file path=docProps/app.xml><?xml version="1.0" encoding="utf-8"?>
<Properties xmlns="http://schemas.openxmlformats.org/officeDocument/2006/extended-properties" xmlns:vt="http://schemas.openxmlformats.org/officeDocument/2006/docPropsVTypes">
  <Template>Teal banded presentation (widescreen)</Template>
  <TotalTime>3108</TotalTime>
  <Words>1735</Words>
  <Application>Microsoft Macintosh PowerPoint</Application>
  <PresentationFormat>Widescreen</PresentationFormat>
  <Paragraphs>201</Paragraphs>
  <Slides>28</Slides>
  <Notes>16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3" baseType="lpstr">
      <vt:lpstr>Calibri</vt:lpstr>
      <vt:lpstr>Cambria Math</vt:lpstr>
      <vt:lpstr>Arial</vt:lpstr>
      <vt:lpstr>Banded Design Teal 16x9</vt:lpstr>
      <vt:lpstr>Equation</vt:lpstr>
      <vt:lpstr>HKN ECE 110 Exam 1 Review Session</vt:lpstr>
      <vt:lpstr>Important Quantities and Their Units</vt:lpstr>
      <vt:lpstr>Energy, Power, and Their Many Forms</vt:lpstr>
      <vt:lpstr>Capacitors</vt:lpstr>
      <vt:lpstr>Ohm’s Law and Resistive Elements</vt:lpstr>
      <vt:lpstr>Series and Parallel Combinations</vt:lpstr>
      <vt:lpstr>Nodes and Kirchhoff's Circuit Laws</vt:lpstr>
      <vt:lpstr>Voltage Divider and Current Divider</vt:lpstr>
      <vt:lpstr>Ammeter and Voltmeters</vt:lpstr>
      <vt:lpstr>Power and Labeling (Not covered, look at the first slide)</vt:lpstr>
      <vt:lpstr>Root-mean-square Voltage (V_rms) (Not covered)</vt:lpstr>
      <vt:lpstr>Exam Advice</vt:lpstr>
      <vt:lpstr>Example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Practice: Kirchhoff’s Circuit Laws</vt:lpstr>
      <vt:lpstr> Practice: Kirchhoff’s Circuit Laws – Pointers</vt:lpstr>
      <vt:lpstr>Practice: “Double Trouble” Voltage Divider</vt:lpstr>
      <vt:lpstr>Practice: “Double Trouble” Voltage Divider - Pointers</vt:lpstr>
      <vt:lpstr>Practice: The Curious Case of Current Dividers</vt:lpstr>
      <vt:lpstr>Practice: The Curious Case of Current Dividers - Pointers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HKN ECE 110 Exam 1 Review Session</dc:title>
  <dc:creator>Steven Kolaczkowski</dc:creator>
  <cp:lastModifiedBy>KANAD SARKAR</cp:lastModifiedBy>
  <cp:revision>39</cp:revision>
  <dcterms:created xsi:type="dcterms:W3CDTF">2018-09-22T00:38:02Z</dcterms:created>
  <dcterms:modified xsi:type="dcterms:W3CDTF">2020-02-16T18:54:07Z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