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83" r:id="rId6"/>
    <p:sldId id="282" r:id="rId7"/>
    <p:sldId id="257" r:id="rId8"/>
    <p:sldId id="258" r:id="rId9"/>
    <p:sldId id="260" r:id="rId10"/>
    <p:sldId id="261" r:id="rId11"/>
    <p:sldId id="262" r:id="rId12"/>
    <p:sldId id="263" r:id="rId13"/>
    <p:sldId id="264" r:id="rId14"/>
    <p:sldId id="266" r:id="rId15"/>
    <p:sldId id="267" r:id="rId16"/>
    <p:sldId id="268" r:id="rId17"/>
    <p:sldId id="269" r:id="rId18"/>
    <p:sldId id="276" r:id="rId19"/>
    <p:sldId id="285" r:id="rId20"/>
    <p:sldId id="270" r:id="rId21"/>
    <p:sldId id="284" r:id="rId22"/>
    <p:sldId id="277" r:id="rId23"/>
    <p:sldId id="278" r:id="rId24"/>
    <p:sldId id="286" r:id="rId25"/>
    <p:sldId id="288" r:id="rId26"/>
    <p:sldId id="279" r:id="rId27"/>
    <p:sldId id="271" r:id="rId28"/>
    <p:sldId id="274" r:id="rId29"/>
    <p:sldId id="272" r:id="rId30"/>
    <p:sldId id="287" r:id="rId31"/>
    <p:sldId id="281" r:id="rId32"/>
    <p:sldId id="275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5294" autoAdjust="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2019-03-02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2019-03-02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2019-03-02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2019-03-02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2019-03-02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2019-03-02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2019-03-02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2019-03-02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2019-03-02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2019-03-02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2019-03-02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2019-03-02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2019-03-02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Physics 214 </a:t>
            </a:r>
            <a:br>
              <a:rPr lang="en-US" dirty="0"/>
            </a:br>
            <a:r>
              <a:rPr lang="en-US" dirty="0"/>
              <a:t>HKN Final Exam 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Kolaczkowski</a:t>
            </a:r>
          </a:p>
          <a:p>
            <a:r>
              <a:rPr lang="en-US" dirty="0"/>
              <a:t>Alex </a:t>
            </a:r>
            <a:r>
              <a:rPr lang="en-US" dirty="0" err="1"/>
              <a:t>littlefield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20D9-BE37-4A9C-BCB2-18F598D8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Particles and Beyond Hydrogen (</a:t>
            </a:r>
            <a:r>
              <a:rPr lang="en-US" dirty="0" err="1"/>
              <a:t>kinda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E19E2F-EBF8-4DDC-86FE-EC81C9B3D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Fermions: half integer spins</a:t>
                </a:r>
              </a:p>
              <a:p>
                <a:pPr lvl="1"/>
                <a:r>
                  <a:rPr lang="en-US" dirty="0"/>
                  <a:t>Can NEVER share all the same quantum numbers (Pauli Exclusion Principle)</a:t>
                </a:r>
              </a:p>
              <a:p>
                <a:pPr lvl="1"/>
                <a:r>
                  <a:rPr lang="en-US" dirty="0"/>
                  <a:t>Ex: electrons, quarks, protons, neutrons</a:t>
                </a:r>
              </a:p>
              <a:p>
                <a:r>
                  <a:rPr lang="en-US" dirty="0"/>
                  <a:t>Bosons: integer spins</a:t>
                </a:r>
              </a:p>
              <a:p>
                <a:pPr lvl="1"/>
                <a:r>
                  <a:rPr lang="en-US" dirty="0"/>
                  <a:t>Prefer to share all quantum numbers (This is the reason lasers work!)</a:t>
                </a:r>
              </a:p>
              <a:p>
                <a:pPr lvl="1"/>
                <a:r>
                  <a:rPr lang="en-US" dirty="0"/>
                  <a:t>Ex: photons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gluons, </a:t>
                </a:r>
                <a:r>
                  <a:rPr lang="en-US" dirty="0" err="1"/>
                  <a:t>pions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-particles</a:t>
                </a:r>
              </a:p>
              <a:p>
                <a:pPr lvl="1"/>
                <a:r>
                  <a:rPr lang="en-US" dirty="0"/>
                  <a:t>Want to learn more? Take Physics 470!!!</a:t>
                </a:r>
              </a:p>
              <a:p>
                <a:r>
                  <a:rPr lang="en-US" dirty="0"/>
                  <a:t>For single electrons in atoms: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13.6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𝑒𝑉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 the number of protons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E19E2F-EBF8-4DDC-86FE-EC81C9B3D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05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2712-E7CC-4CE7-B70E-F32D95D3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30FF8-E3BB-4EE0-8EED-1D780F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when and how to use your equation sheet</a:t>
            </a:r>
          </a:p>
          <a:p>
            <a:r>
              <a:rPr lang="en-US" dirty="0"/>
              <a:t>Don’t panic, just keep on moving</a:t>
            </a:r>
          </a:p>
          <a:p>
            <a:r>
              <a:rPr lang="en-US" dirty="0"/>
              <a:t>Make sure you are in the right mindset going into the exam</a:t>
            </a:r>
          </a:p>
          <a:p>
            <a:r>
              <a:rPr lang="en-US" dirty="0"/>
              <a:t>Spend your time showing what you know</a:t>
            </a:r>
          </a:p>
          <a:p>
            <a:r>
              <a:rPr lang="en-US" dirty="0"/>
              <a:t>DON’T CHEAT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5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E6A8-F0E7-45B0-85A1-5C8A1963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Exam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F9805-CDE7-475D-9F66-4DBFE9D67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4F02-8F78-4019-839D-9323C89F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13E750-9F87-4732-B8EB-70C1910D8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1700784"/>
            <a:ext cx="7954027" cy="2389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01248E-4DC5-4D2F-924D-016D31B10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4090334"/>
            <a:ext cx="7913713" cy="984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211C91-F415-4552-9064-A68427BA9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2255" y="1700784"/>
            <a:ext cx="2523346" cy="1863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AE8D6-D33F-488B-8B0F-B65515F4E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348" y="3966731"/>
            <a:ext cx="1657159" cy="132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8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955F-A27D-4AC5-8760-66DF67BA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E7B617-8D0A-46F1-A512-D464F996C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66" y="1700784"/>
            <a:ext cx="11142622" cy="228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1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6BA6-AE87-4DE1-87F6-642DD29C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ADCD5-2473-4576-89EB-83E1B90A7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12" y="1700784"/>
            <a:ext cx="9561634" cy="782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352A7A-2CF2-4D4E-9B55-59D32EF15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12" y="3201734"/>
            <a:ext cx="9561634" cy="515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52EE41-59CE-4EA4-9DA0-F4987969B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12" y="5015027"/>
            <a:ext cx="9561634" cy="958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EBA93F-3D51-433E-B3C4-84E524D87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6955" y="2674422"/>
            <a:ext cx="2116490" cy="15481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12A8F4-2E16-4E4A-A6AB-6D32DEDE7B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6955" y="4463035"/>
            <a:ext cx="2116490" cy="1970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EAF8AC-1F9E-407C-B97F-9B9A553BF1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6955" y="645882"/>
            <a:ext cx="2049633" cy="183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5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9B22-0410-4491-9321-13419DF8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2018 Practice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11A0AC-6BA3-48D5-8D3A-A4ED1F10B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8949274" cy="644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86C4EA-B02F-4B23-ABBC-C860B127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2917692"/>
            <a:ext cx="8949274" cy="178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3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FC61-A66D-4F01-86DF-EECF99D0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0D4238-419E-492D-8E05-194F1805E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617"/>
          <a:stretch/>
        </p:blipFill>
        <p:spPr>
          <a:xfrm>
            <a:off x="1341119" y="1700783"/>
            <a:ext cx="7615311" cy="25475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2FF649-D92C-49A4-8635-A71C84BB2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4248372"/>
            <a:ext cx="7615314" cy="8259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4BC91F-057D-49D1-A558-ABC4DBE94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774" y="5549108"/>
            <a:ext cx="6294659" cy="84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7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261B-6A32-4125-B0E5-2AA2EBAD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2018 Practice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DDE417-1D77-4465-BB48-DF4CFD4F4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995" y="1700783"/>
            <a:ext cx="7074010" cy="291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3A7EAA-CD8E-4B55-89AF-E5BC97513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051" y="1992222"/>
            <a:ext cx="4207897" cy="6847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BDC923-E159-4FB8-B185-12F860353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365" y="3044358"/>
            <a:ext cx="7587270" cy="382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ECBC29-62BC-42F5-9B9A-1DE6E3900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002" y="3426552"/>
            <a:ext cx="3183994" cy="1222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1E86D-2FCC-4958-A016-6F532F096D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2364" y="4890529"/>
            <a:ext cx="7587270" cy="533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D4ED0C-2CB2-410D-A3E9-7E5E077AC8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9634" y="5157217"/>
            <a:ext cx="1285255" cy="134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9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1D3C-4FB5-4B0D-BA62-11497DCF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193FF5-1980-4789-B762-0D7733046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66" y="1700784"/>
            <a:ext cx="8154572" cy="425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8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E9F1-8268-4BFC-B306-038D480D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Independent Schrödinger Equation (TISE) and the Infinite Potential Well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F8A19-FDBE-4AEB-B3B8-A6AB3834C8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Free Particle solution: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then our original harmonic wave solutions works and we can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𝐵𝑠𝑖𝑛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You can verify that this will get us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Infinite Square Well: We need a function that is zero at x=0 and x=L</a:t>
                </a:r>
              </a:p>
              <a:p>
                <a:pPr lvl="1"/>
                <a:r>
                  <a:rPr lang="en-US" dirty="0"/>
                  <a:t>From our options above,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works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state of the system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3, 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F8A19-FDBE-4AEB-B3B8-A6AB3834C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F4AA401-C70B-4515-9BB9-B3DC29ACD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782" y="3429000"/>
            <a:ext cx="2252456" cy="26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3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BA4A-0495-4317-BD63-058FAC0F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FAECA6-D5DA-4E0A-9E19-70BC36598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464" y="1700783"/>
            <a:ext cx="8633202" cy="3363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310A97-41AB-4499-8EAF-597902500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64" y="5064368"/>
            <a:ext cx="3085655" cy="1793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0EB759-6757-4527-B86B-63F54FD92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119" y="5064368"/>
            <a:ext cx="3604678" cy="1793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5396B1-D01D-43DF-870E-0DA040BD3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8797" y="5064368"/>
            <a:ext cx="3450462" cy="1793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2D81FC-CE82-4B38-B6DE-A636457BD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1666" y="467359"/>
            <a:ext cx="3250334" cy="17464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1185AC-E009-4C94-902D-5D20AC92E2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1666" y="2496086"/>
            <a:ext cx="3217522" cy="177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2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FCAB-3246-4348-8832-E3F7DB14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2018 Practice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C1E3FB-9ADD-4E99-8545-9B8D7DA9A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8306463" cy="563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9653B6-6233-4C98-9EA8-64E9BFC30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028" y="2264179"/>
            <a:ext cx="3516988" cy="1950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D2678A-3787-4C5F-B69E-1CCF366CF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2271631"/>
            <a:ext cx="3959750" cy="4291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59B1C-15A4-440F-9931-874DBDCDB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424" y="4590509"/>
            <a:ext cx="5868228" cy="315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229BBF-FEDB-47B3-9E7A-060DF69CD8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7818" y="4905858"/>
            <a:ext cx="803314" cy="126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2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7D96-0D1B-422A-A3BF-4BFDD279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2018 Practice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918A24-EA3E-4FCD-89F0-DE813C5E9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9528" y="467360"/>
            <a:ext cx="2752076" cy="2222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CE8ECB-F156-4126-A665-D28DC72A9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8" y="1714085"/>
            <a:ext cx="7988410" cy="5831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4B20A9-168A-46B4-AF5B-495F957FB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18" y="2297279"/>
            <a:ext cx="7599591" cy="1470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847021-140C-4112-92B6-B180DE29A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8" y="3767698"/>
            <a:ext cx="7988410" cy="10587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2368E0-F0DA-4613-AF01-C95CE72A45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8301" y="5078667"/>
            <a:ext cx="298795" cy="82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5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3037-A716-45E8-A8E3-495CD58A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B39AA4-49B2-4CF7-B81C-59E32FBAF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2060011"/>
            <a:ext cx="10433538" cy="794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232F24-310D-4AE3-BCDC-FCE9F17B0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571" y="3798907"/>
            <a:ext cx="4426635" cy="167186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41AC61-5C05-4D76-8211-205BE11A4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5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6666-9443-4946-B27E-8D24E51A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BC92A5-10C5-49BB-92B2-E501391A9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3"/>
            <a:ext cx="9509760" cy="19390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7CDB32-7E6C-45B5-BC6F-F7F3FE24C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3639866"/>
            <a:ext cx="9509760" cy="24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1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14D3-D8A6-4498-9AD7-08D775C0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2010 26 &amp; 27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C25AE-3C4D-4E36-86B8-0BD12C1A4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368CB-202C-45C4-AB85-B79EBE7A4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8" y="1662912"/>
            <a:ext cx="9509760" cy="15477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E36F9D-ACC3-4846-AE9E-8D3F9E3E1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28" y="3433263"/>
            <a:ext cx="9509760" cy="3424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CA6F4D-5209-4908-B70D-CDD03D8FE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9588" y="2241168"/>
            <a:ext cx="2131480" cy="131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6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BCF1-8F95-479E-B51E-0260DE21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55C0CD-88CC-4D79-8A5B-82C3D9F11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208" y="1599027"/>
            <a:ext cx="8476881" cy="3425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E9D98B-070D-4AC6-B92D-EA3B0F861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07" y="5024029"/>
            <a:ext cx="8476882" cy="681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1BE0F6-9F7F-4B98-A7E1-969B8F548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07" y="5602041"/>
            <a:ext cx="8476883" cy="694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BD54E1-3949-43B2-8CB6-91FF47CFB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106" y="3676936"/>
            <a:ext cx="2354477" cy="910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02875D-A8F0-4BA9-9687-C37ED11C9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6089" y="241109"/>
            <a:ext cx="3082239" cy="27277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D5DA4B-5AA7-4DF3-BE8A-AE93D3004E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6089" y="2948738"/>
            <a:ext cx="3082239" cy="275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39286D-6886-4C61-A51C-1F00E139C2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6106" y="5024029"/>
            <a:ext cx="2354475" cy="85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3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10D4-7AF1-4D4A-A1A9-4287B73D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2018 Practice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CEBAEF-FA25-416C-ABF9-4B9FF9BCF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3"/>
            <a:ext cx="7568366" cy="525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D5DC7D-9EC8-42A0-8A76-CA81787EA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186" y="2226364"/>
            <a:ext cx="1729337" cy="1233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4CE452-3A32-49A4-B502-6797FB7D5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19" y="3707712"/>
            <a:ext cx="7375113" cy="1233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97A8FB-AF46-4F67-9F19-BA9772CE7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9" y="5157217"/>
            <a:ext cx="7375113" cy="510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B29117-A491-445F-90D9-BA054CC63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0457" y="4256463"/>
            <a:ext cx="479977" cy="136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5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2464-255C-4D00-A3A2-897988F1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2009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8D9139-FECD-4BE7-B027-21741E1A9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98" y="1804529"/>
            <a:ext cx="11474604" cy="216123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4DAF0-915B-41DF-B46B-74769B3FD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6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B159-3B93-4060-ADE9-083DA51D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2009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B096A0-7101-42F2-B160-27C182B87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9959926" cy="250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9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5801-67A6-45F8-ADE7-BBA24967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Potential Wells and Boundary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64FE3C-A8DA-44C5-89A7-44F1F713A9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Normalization: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a probability density, the sum of all probabilities must be one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With changing potentials we force two boundary conditions to be met: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ra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64FE3C-A8DA-44C5-89A7-44F1F713A9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39B1573-1AB4-4A66-BE4F-C9227BF97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799" y="4010025"/>
            <a:ext cx="5227081" cy="201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5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A4A6-6DED-47E1-AC95-236A08F6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43C1B5-7550-4B42-A726-AB6E0D2F8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8482102" cy="13604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9A4139-23E1-451F-A2D3-7AF4DC42A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3346174"/>
            <a:ext cx="1298718" cy="94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0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155B-DEBB-46E6-BF5D-8308C0E0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and Tunneling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D12DD-6203-4F65-A324-2CBB3311FE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does k change when we pass from a classically allowed region to a classically forbidden one? What happens when we go back?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ra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/>
                  <a:t>Transmission Probability: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=16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, and L is the thickness of the barrier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D12DD-6203-4F65-A324-2CBB3311FE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23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51E5C7C-5810-4923-BDE4-5F8E9337AB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Time Dependent Schrödinger Equation (TDSE): dotting your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’s and crossing your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’s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51E5C7C-5810-4923-BDE4-5F8E9337AB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5" b="-17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27D442-B0EA-43BD-B5E2-125B7C266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TISE: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Now we are going to look at time dependent wave functions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TDSE: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Superposition principle: TDSE can also be solved by:</a:t>
                </a:r>
              </a:p>
              <a:p>
                <a:pPr marL="365760" lvl="1" indent="0">
                  <a:buNone/>
                </a:pPr>
                <a:endParaRPr lang="en-US" sz="500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 </m:t>
                      </m:r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Notice that this is not a solution to TISE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27D442-B0EA-43BD-B5E2-125B7C266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36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6073-D871-4873-A0B7-AC710426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and Orthogonality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E92CEA-E7D4-4CC5-8D47-5AB146483F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Normalization: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Does this change with superposition? Will it change over time?</a:t>
                </a:r>
              </a:p>
              <a:p>
                <a:r>
                  <a:rPr lang="en-US" dirty="0"/>
                  <a:t>Orthogonality Principle: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∫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685800" lvl="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E92CEA-E7D4-4CC5-8D47-5AB146483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71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9D92-1618-4B8A-A317-8A6BA4AC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Quantum to Higher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334650-8799-4D53-B4CA-760181036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Wavefunctions still need to be normalized in all space.</a:t>
                </a:r>
              </a:p>
              <a:p>
                <a:pPr lvl="1"/>
                <a:r>
                  <a:rPr lang="en-US" dirty="0"/>
                  <a:t>In this class we will only deal with rectangular potentials or spherical potentials with 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dependence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Want to see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dependent potentials? Go to grad school!!!</a:t>
                </a:r>
              </a:p>
              <a:p>
                <a:r>
                  <a:rPr lang="en-US" dirty="0"/>
                  <a:t>Hydrogen Atom Energy: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13.6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𝑒𝑉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334650-8799-4D53-B4CA-760181036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05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0683F-9318-4123-ABE3-2A3B56C6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BAE01-B856-457D-BAF7-91B5B84A3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(Principal):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describes the size of the orbital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(Angular or Orbital):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describes the shape of the orbital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(Magnetic):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describes the orientation of the orbital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endParaRPr lang="en-US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BAE01-B856-457D-BAF7-91B5B84A3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57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A8AF-47E8-498E-BC16-07C0234C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and Moments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3A123-3EA2-4B61-B1A6-AE7788D7F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Stern-Gerlach: Electrons can only have two possible spin projections: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ℏ=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ℏ</m:t>
                    </m:r>
                  </m:oMath>
                </a14:m>
                <a:endParaRPr lang="en-US" dirty="0"/>
              </a:p>
              <a:p>
                <a:pPr marL="36576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3A123-3EA2-4B61-B1A6-AE7788D7F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52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http://schemas.openxmlformats.org/package/2006/metadata/core-properties"/>
    <ds:schemaRef ds:uri="a4f35948-e619-41b3-aa29-22878b09cfd2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40262f94-9f35-4ac3-9a90-690165a166b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2915</TotalTime>
  <Words>763</Words>
  <Application>Microsoft Office PowerPoint</Application>
  <PresentationFormat>Widescreen</PresentationFormat>
  <Paragraphs>91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Cambria Math</vt:lpstr>
      <vt:lpstr>Banded Design Teal 16x9</vt:lpstr>
      <vt:lpstr>Physics 214  HKN Final Exam Review Session</vt:lpstr>
      <vt:lpstr>Time Independent Schrödinger Equation (TISE) and the Infinite Potential Well</vt:lpstr>
      <vt:lpstr>Finite Potential Wells and Boundary Conditions</vt:lpstr>
      <vt:lpstr>Reflections and Tunneling</vt:lpstr>
      <vt:lpstr>Time Dependent Schrödinger Equation (TDSE): dotting your i’s and crossing your h’s</vt:lpstr>
      <vt:lpstr>Normalization and Orthogonality </vt:lpstr>
      <vt:lpstr>Taking Quantum to Higher Dimensions</vt:lpstr>
      <vt:lpstr>Quantum Numbers</vt:lpstr>
      <vt:lpstr>Spin and Moments</vt:lpstr>
      <vt:lpstr>Classes of Particles and Beyond Hydrogen (kinda)</vt:lpstr>
      <vt:lpstr>Exam Advice</vt:lpstr>
      <vt:lpstr>Past Exam Questions</vt:lpstr>
      <vt:lpstr>Fall 2001</vt:lpstr>
      <vt:lpstr>Fall 2001</vt:lpstr>
      <vt:lpstr>Fall 2001</vt:lpstr>
      <vt:lpstr>Spring 2018 Practice</vt:lpstr>
      <vt:lpstr>Fall 2001</vt:lpstr>
      <vt:lpstr>Spring 2018 Practice</vt:lpstr>
      <vt:lpstr>Fall 2001</vt:lpstr>
      <vt:lpstr>Fall 2001</vt:lpstr>
      <vt:lpstr>Spring 2018 Practice</vt:lpstr>
      <vt:lpstr>Spring 2018 Practice</vt:lpstr>
      <vt:lpstr>Spring 2010</vt:lpstr>
      <vt:lpstr>Spring 2010</vt:lpstr>
      <vt:lpstr>Spring 2010 26 &amp; 27</vt:lpstr>
      <vt:lpstr>Spring 2010</vt:lpstr>
      <vt:lpstr>Spring 2018 Practice</vt:lpstr>
      <vt:lpstr>Spring 2009</vt:lpstr>
      <vt:lpstr>Spring 2009</vt:lpstr>
      <vt:lpstr>Spring 2010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214  HKN Final Exam Review Session</dc:title>
  <dc:creator>Steven Kolaczkowski</dc:creator>
  <cp:lastModifiedBy>Steven Kolaczkowski</cp:lastModifiedBy>
  <cp:revision>59</cp:revision>
  <dcterms:created xsi:type="dcterms:W3CDTF">2018-03-01T19:40:37Z</dcterms:created>
  <dcterms:modified xsi:type="dcterms:W3CDTF">2019-03-02T21:27:02Z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