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5" r:id="rId19"/>
    <p:sldId id="284" r:id="rId20"/>
    <p:sldId id="282" r:id="rId21"/>
    <p:sldId id="283" r:id="rId22"/>
    <p:sldId id="275" r:id="rId23"/>
    <p:sldId id="276" r:id="rId24"/>
    <p:sldId id="277" r:id="rId25"/>
    <p:sldId id="278" r:id="rId26"/>
    <p:sldId id="279" r:id="rId27"/>
    <p:sldId id="287" r:id="rId28"/>
    <p:sldId id="289" r:id="rId29"/>
    <p:sldId id="288" r:id="rId30"/>
    <p:sldId id="280" r:id="rId31"/>
    <p:sldId id="281" r:id="rId3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846D8-F44D-495E-9151-E2938C52CC3A}" v="198" dt="2021-02-28T16:21:51.139"/>
    <p1510:client id="{99B9BE62-FCDC-49ED-9BDD-869FD51ED1BB}" v="34" dt="2021-02-27T22:50:39.9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440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nav" userId="77955c09-f12b-45f6-9e04-6ba935307eaa" providerId="ADAL" clId="{9FBCBBDE-EEF2-4270-BC39-25A3F4DD699A}"/>
    <pc:docChg chg="modSld">
      <pc:chgData name="Prannav" userId="77955c09-f12b-45f6-9e04-6ba935307eaa" providerId="ADAL" clId="{9FBCBBDE-EEF2-4270-BC39-25A3F4DD699A}" dt="2021-02-28T18:30:13.055" v="79" actId="14100"/>
      <pc:docMkLst>
        <pc:docMk/>
      </pc:docMkLst>
      <pc:sldChg chg="modSp mod">
        <pc:chgData name="Prannav" userId="77955c09-f12b-45f6-9e04-6ba935307eaa" providerId="ADAL" clId="{9FBCBBDE-EEF2-4270-BC39-25A3F4DD699A}" dt="2021-02-28T18:30:13.055" v="79" actId="14100"/>
        <pc:sldMkLst>
          <pc:docMk/>
          <pc:sldMk cId="0" sldId="256"/>
        </pc:sldMkLst>
        <pc:spChg chg="mod">
          <ac:chgData name="Prannav" userId="77955c09-f12b-45f6-9e04-6ba935307eaa" providerId="ADAL" clId="{9FBCBBDE-EEF2-4270-BC39-25A3F4DD699A}" dt="2021-02-28T18:30:13.055" v="79" actId="14100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Balan, Jerry" userId="S::agbalan2@illinois.edu::654d9671-d24f-472b-a747-bca35ef58316" providerId="AD" clId="Web-{99B9BE62-FCDC-49ED-9BDD-869FD51ED1BB}"/>
    <pc:docChg chg="modSld">
      <pc:chgData name="Balan, Jerry" userId="S::agbalan2@illinois.edu::654d9671-d24f-472b-a747-bca35ef58316" providerId="AD" clId="Web-{99B9BE62-FCDC-49ED-9BDD-869FD51ED1BB}" dt="2021-02-27T22:50:39.992" v="33"/>
      <pc:docMkLst>
        <pc:docMk/>
      </pc:docMkLst>
      <pc:sldChg chg="addAnim modAnim">
        <pc:chgData name="Balan, Jerry" userId="S::agbalan2@illinois.edu::654d9671-d24f-472b-a747-bca35ef58316" providerId="AD" clId="Web-{99B9BE62-FCDC-49ED-9BDD-869FD51ED1BB}" dt="2021-02-27T22:50:39.992" v="33"/>
        <pc:sldMkLst>
          <pc:docMk/>
          <pc:sldMk cId="2209132395" sldId="288"/>
        </pc:sldMkLst>
      </pc:sldChg>
    </pc:docChg>
  </pc:docChgLst>
  <pc:docChgLst>
    <pc:chgData name="Zhang, Michelle" userId="S::mz32@illinois.edu::ea7ccfe7-952c-4682-939a-56b7c921049e" providerId="AD" clId="Web-{244846D8-F44D-495E-9151-E2938C52CC3A}"/>
    <pc:docChg chg="modSld">
      <pc:chgData name="Zhang, Michelle" userId="S::mz32@illinois.edu::ea7ccfe7-952c-4682-939a-56b7c921049e" providerId="AD" clId="Web-{244846D8-F44D-495E-9151-E2938C52CC3A}" dt="2021-02-28T16:21:50.233" v="124" actId="20577"/>
      <pc:docMkLst>
        <pc:docMk/>
      </pc:docMkLst>
      <pc:sldChg chg="addSp delSp modSp">
        <pc:chgData name="Zhang, Michelle" userId="S::mz32@illinois.edu::ea7ccfe7-952c-4682-939a-56b7c921049e" providerId="AD" clId="Web-{244846D8-F44D-495E-9151-E2938C52CC3A}" dt="2021-02-28T16:21:50.233" v="124" actId="20577"/>
        <pc:sldMkLst>
          <pc:docMk/>
          <pc:sldMk cId="0" sldId="259"/>
        </pc:sldMkLst>
        <pc:spChg chg="mod">
          <ac:chgData name="Zhang, Michelle" userId="S::mz32@illinois.edu::ea7ccfe7-952c-4682-939a-56b7c921049e" providerId="AD" clId="Web-{244846D8-F44D-495E-9151-E2938C52CC3A}" dt="2021-02-28T16:19:55.779" v="54" actId="14100"/>
          <ac:spMkLst>
            <pc:docMk/>
            <pc:sldMk cId="0" sldId="259"/>
            <ac:spMk id="2" creationId="{00000000-0000-0000-0000-000000000000}"/>
          </ac:spMkLst>
        </pc:spChg>
        <pc:spChg chg="mod">
          <ac:chgData name="Zhang, Michelle" userId="S::mz32@illinois.edu::ea7ccfe7-952c-4682-939a-56b7c921049e" providerId="AD" clId="Web-{244846D8-F44D-495E-9151-E2938C52CC3A}" dt="2021-02-28T16:18:53.232" v="37" actId="20577"/>
          <ac:spMkLst>
            <pc:docMk/>
            <pc:sldMk cId="0" sldId="259"/>
            <ac:spMk id="3" creationId="{00000000-0000-0000-0000-000000000000}"/>
          </ac:spMkLst>
        </pc:spChg>
        <pc:spChg chg="mod">
          <ac:chgData name="Zhang, Michelle" userId="S::mz32@illinois.edu::ea7ccfe7-952c-4682-939a-56b7c921049e" providerId="AD" clId="Web-{244846D8-F44D-495E-9151-E2938C52CC3A}" dt="2021-02-28T16:21:50.233" v="124" actId="20577"/>
          <ac:spMkLst>
            <pc:docMk/>
            <pc:sldMk cId="0" sldId="259"/>
            <ac:spMk id="4" creationId="{00000000-0000-0000-0000-000000000000}"/>
          </ac:spMkLst>
        </pc:spChg>
        <pc:spChg chg="add del mod">
          <ac:chgData name="Zhang, Michelle" userId="S::mz32@illinois.edu::ea7ccfe7-952c-4682-939a-56b7c921049e" providerId="AD" clId="Web-{244846D8-F44D-495E-9151-E2938C52CC3A}" dt="2021-02-28T16:20:04.904" v="56"/>
          <ac:spMkLst>
            <pc:docMk/>
            <pc:sldMk cId="0" sldId="259"/>
            <ac:spMk id="5" creationId="{D3C4F25B-3D89-4C39-8C54-087BD0C78A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500" y="923925"/>
            <a:ext cx="95250" cy="981075"/>
          </a:xfrm>
          <a:custGeom>
            <a:avLst/>
            <a:gdLst/>
            <a:ahLst/>
            <a:cxnLst/>
            <a:rect l="l" t="t" r="r" b="b"/>
            <a:pathLst>
              <a:path w="95250" h="981075">
                <a:moveTo>
                  <a:pt x="0" y="980948"/>
                </a:moveTo>
                <a:lnTo>
                  <a:pt x="94832" y="980948"/>
                </a:lnTo>
                <a:lnTo>
                  <a:pt x="94832" y="0"/>
                </a:lnTo>
                <a:lnTo>
                  <a:pt x="0" y="0"/>
                </a:lnTo>
                <a:lnTo>
                  <a:pt x="0" y="980948"/>
                </a:lnTo>
                <a:close/>
              </a:path>
            </a:pathLst>
          </a:custGeom>
          <a:solidFill>
            <a:srgbClr val="5A9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0500" y="4400542"/>
            <a:ext cx="9667875" cy="105410"/>
          </a:xfrm>
          <a:custGeom>
            <a:avLst/>
            <a:gdLst/>
            <a:ahLst/>
            <a:cxnLst/>
            <a:rect l="l" t="t" r="r" b="b"/>
            <a:pathLst>
              <a:path w="9667875" h="105410">
                <a:moveTo>
                  <a:pt x="0" y="104833"/>
                </a:moveTo>
                <a:lnTo>
                  <a:pt x="9667875" y="104833"/>
                </a:lnTo>
                <a:lnTo>
                  <a:pt x="9667875" y="0"/>
                </a:lnTo>
                <a:lnTo>
                  <a:pt x="0" y="0"/>
                </a:lnTo>
                <a:lnTo>
                  <a:pt x="0" y="104833"/>
                </a:lnTo>
                <a:close/>
              </a:path>
            </a:pathLst>
          </a:custGeom>
          <a:solidFill>
            <a:srgbClr val="5A9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90500" y="4505375"/>
            <a:ext cx="9667875" cy="3114040"/>
          </a:xfrm>
          <a:custGeom>
            <a:avLst/>
            <a:gdLst/>
            <a:ahLst/>
            <a:cxnLst/>
            <a:rect l="l" t="t" r="r" b="b"/>
            <a:pathLst>
              <a:path w="9667875" h="3114040">
                <a:moveTo>
                  <a:pt x="0" y="3114040"/>
                </a:moveTo>
                <a:lnTo>
                  <a:pt x="9667875" y="3114040"/>
                </a:lnTo>
                <a:lnTo>
                  <a:pt x="9667875" y="0"/>
                </a:lnTo>
                <a:lnTo>
                  <a:pt x="0" y="0"/>
                </a:lnTo>
                <a:lnTo>
                  <a:pt x="0" y="3114040"/>
                </a:lnTo>
                <a:close/>
              </a:path>
            </a:pathLst>
          </a:custGeom>
          <a:solidFill>
            <a:srgbClr val="EF6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377176" y="7253287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169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377176" y="6996112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377176" y="6996112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169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577201" y="6996112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377176" y="6991345"/>
            <a:ext cx="209169" cy="257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639050" y="7115175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16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03"/>
                </a:lnTo>
                <a:lnTo>
                  <a:pt x="16255" y="114566"/>
                </a:lnTo>
                <a:lnTo>
                  <a:pt x="16001" y="117170"/>
                </a:lnTo>
                <a:lnTo>
                  <a:pt x="1016" y="119062"/>
                </a:lnTo>
                <a:lnTo>
                  <a:pt x="0" y="120154"/>
                </a:lnTo>
                <a:lnTo>
                  <a:pt x="380" y="123113"/>
                </a:lnTo>
                <a:lnTo>
                  <a:pt x="1397" y="123685"/>
                </a:lnTo>
                <a:lnTo>
                  <a:pt x="16255" y="123113"/>
                </a:lnTo>
                <a:lnTo>
                  <a:pt x="46863" y="123113"/>
                </a:lnTo>
                <a:lnTo>
                  <a:pt x="47117" y="119761"/>
                </a:lnTo>
                <a:lnTo>
                  <a:pt x="46100" y="119062"/>
                </a:lnTo>
                <a:lnTo>
                  <a:pt x="31242" y="117170"/>
                </a:lnTo>
                <a:lnTo>
                  <a:pt x="30860" y="114566"/>
                </a:lnTo>
                <a:lnTo>
                  <a:pt x="30860" y="28790"/>
                </a:lnTo>
                <a:lnTo>
                  <a:pt x="31115" y="16903"/>
                </a:lnTo>
                <a:lnTo>
                  <a:pt x="32384" y="9867"/>
                </a:lnTo>
                <a:lnTo>
                  <a:pt x="35559" y="6350"/>
                </a:lnTo>
                <a:lnTo>
                  <a:pt x="41655" y="5016"/>
                </a:lnTo>
                <a:lnTo>
                  <a:pt x="46100" y="4660"/>
                </a:lnTo>
                <a:lnTo>
                  <a:pt x="47117" y="3898"/>
                </a:lnTo>
                <a:lnTo>
                  <a:pt x="46863" y="571"/>
                </a:lnTo>
                <a:lnTo>
                  <a:pt x="16255" y="571"/>
                </a:lnTo>
                <a:lnTo>
                  <a:pt x="10286" y="393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669910" y="7238288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6002" y="0"/>
                </a:moveTo>
                <a:lnTo>
                  <a:pt x="0" y="0"/>
                </a:lnTo>
                <a:lnTo>
                  <a:pt x="14859" y="571"/>
                </a:lnTo>
                <a:lnTo>
                  <a:pt x="16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669910" y="7115175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4859" y="0"/>
                </a:moveTo>
                <a:lnTo>
                  <a:pt x="5969" y="393"/>
                </a:lnTo>
                <a:lnTo>
                  <a:pt x="0" y="571"/>
                </a:lnTo>
                <a:lnTo>
                  <a:pt x="16002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781925" y="7115175"/>
            <a:ext cx="94869" cy="123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962900" y="7115175"/>
            <a:ext cx="94869" cy="1236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153400" y="7115175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253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16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03"/>
                </a:lnTo>
                <a:lnTo>
                  <a:pt x="16255" y="114566"/>
                </a:lnTo>
                <a:lnTo>
                  <a:pt x="15875" y="117170"/>
                </a:lnTo>
                <a:lnTo>
                  <a:pt x="1016" y="119062"/>
                </a:lnTo>
                <a:lnTo>
                  <a:pt x="0" y="120154"/>
                </a:lnTo>
                <a:lnTo>
                  <a:pt x="253" y="123113"/>
                </a:lnTo>
                <a:lnTo>
                  <a:pt x="1397" y="123685"/>
                </a:lnTo>
                <a:lnTo>
                  <a:pt x="16255" y="123113"/>
                </a:lnTo>
                <a:lnTo>
                  <a:pt x="46735" y="123113"/>
                </a:lnTo>
                <a:lnTo>
                  <a:pt x="47117" y="119761"/>
                </a:lnTo>
                <a:lnTo>
                  <a:pt x="46100" y="119062"/>
                </a:lnTo>
                <a:lnTo>
                  <a:pt x="31242" y="117170"/>
                </a:lnTo>
                <a:lnTo>
                  <a:pt x="30860" y="114566"/>
                </a:lnTo>
                <a:lnTo>
                  <a:pt x="30860" y="28790"/>
                </a:lnTo>
                <a:lnTo>
                  <a:pt x="31115" y="16903"/>
                </a:lnTo>
                <a:lnTo>
                  <a:pt x="32384" y="9867"/>
                </a:lnTo>
                <a:lnTo>
                  <a:pt x="35559" y="6350"/>
                </a:lnTo>
                <a:lnTo>
                  <a:pt x="41655" y="5016"/>
                </a:lnTo>
                <a:lnTo>
                  <a:pt x="46100" y="4660"/>
                </a:lnTo>
                <a:lnTo>
                  <a:pt x="47117" y="3898"/>
                </a:lnTo>
                <a:lnTo>
                  <a:pt x="46735" y="571"/>
                </a:lnTo>
                <a:lnTo>
                  <a:pt x="16255" y="571"/>
                </a:lnTo>
                <a:lnTo>
                  <a:pt x="10286" y="393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184260" y="7238288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5875" y="0"/>
                </a:moveTo>
                <a:lnTo>
                  <a:pt x="0" y="0"/>
                </a:lnTo>
                <a:lnTo>
                  <a:pt x="14859" y="571"/>
                </a:lnTo>
                <a:lnTo>
                  <a:pt x="15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184260" y="7115175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4859" y="0"/>
                </a:moveTo>
                <a:lnTo>
                  <a:pt x="5969" y="393"/>
                </a:lnTo>
                <a:lnTo>
                  <a:pt x="0" y="571"/>
                </a:lnTo>
                <a:lnTo>
                  <a:pt x="15875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296275" y="7115175"/>
            <a:ext cx="133350" cy="1234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515350" y="7115175"/>
            <a:ext cx="133350" cy="1232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743950" y="7115175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16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03"/>
                </a:lnTo>
                <a:lnTo>
                  <a:pt x="16255" y="114566"/>
                </a:lnTo>
                <a:lnTo>
                  <a:pt x="15875" y="117170"/>
                </a:lnTo>
                <a:lnTo>
                  <a:pt x="1016" y="119062"/>
                </a:lnTo>
                <a:lnTo>
                  <a:pt x="0" y="120154"/>
                </a:lnTo>
                <a:lnTo>
                  <a:pt x="380" y="123113"/>
                </a:lnTo>
                <a:lnTo>
                  <a:pt x="1397" y="123685"/>
                </a:lnTo>
                <a:lnTo>
                  <a:pt x="16255" y="123113"/>
                </a:lnTo>
                <a:lnTo>
                  <a:pt x="46735" y="123113"/>
                </a:lnTo>
                <a:lnTo>
                  <a:pt x="47117" y="119761"/>
                </a:lnTo>
                <a:lnTo>
                  <a:pt x="46100" y="119062"/>
                </a:lnTo>
                <a:lnTo>
                  <a:pt x="31242" y="117170"/>
                </a:lnTo>
                <a:lnTo>
                  <a:pt x="30860" y="114566"/>
                </a:lnTo>
                <a:lnTo>
                  <a:pt x="30860" y="28790"/>
                </a:lnTo>
                <a:lnTo>
                  <a:pt x="31115" y="16903"/>
                </a:lnTo>
                <a:lnTo>
                  <a:pt x="32384" y="9867"/>
                </a:lnTo>
                <a:lnTo>
                  <a:pt x="35559" y="6350"/>
                </a:lnTo>
                <a:lnTo>
                  <a:pt x="41655" y="5016"/>
                </a:lnTo>
                <a:lnTo>
                  <a:pt x="46100" y="4660"/>
                </a:lnTo>
                <a:lnTo>
                  <a:pt x="47117" y="3898"/>
                </a:lnTo>
                <a:lnTo>
                  <a:pt x="46735" y="571"/>
                </a:lnTo>
                <a:lnTo>
                  <a:pt x="16255" y="571"/>
                </a:lnTo>
                <a:lnTo>
                  <a:pt x="10286" y="393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774810" y="7238288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5875" y="0"/>
                </a:moveTo>
                <a:lnTo>
                  <a:pt x="0" y="0"/>
                </a:lnTo>
                <a:lnTo>
                  <a:pt x="14859" y="571"/>
                </a:lnTo>
                <a:lnTo>
                  <a:pt x="15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774810" y="7115175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4859" y="0"/>
                </a:moveTo>
                <a:lnTo>
                  <a:pt x="5969" y="393"/>
                </a:lnTo>
                <a:lnTo>
                  <a:pt x="0" y="571"/>
                </a:lnTo>
                <a:lnTo>
                  <a:pt x="15875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886825" y="7115175"/>
            <a:ext cx="75565" cy="1232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09625" y="7038975"/>
            <a:ext cx="256743" cy="2094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095375" y="7038975"/>
            <a:ext cx="113703" cy="2094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23975" y="7038975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48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381125" y="7038975"/>
            <a:ext cx="228600" cy="2094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657350" y="7038975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48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714500" y="7038975"/>
            <a:ext cx="132969" cy="2094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885950" y="7038975"/>
            <a:ext cx="151892" cy="2093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085975" y="7038975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48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133600" y="7038975"/>
            <a:ext cx="113792" cy="2093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90500" y="2924175"/>
            <a:ext cx="9667875" cy="14287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0880" y="768984"/>
            <a:ext cx="8676639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500" y="6858006"/>
            <a:ext cx="9667875" cy="57150"/>
          </a:xfrm>
          <a:custGeom>
            <a:avLst/>
            <a:gdLst/>
            <a:ahLst/>
            <a:cxnLst/>
            <a:rect l="l" t="t" r="r" b="b"/>
            <a:pathLst>
              <a:path w="9667875" h="57150">
                <a:moveTo>
                  <a:pt x="0" y="57143"/>
                </a:moveTo>
                <a:lnTo>
                  <a:pt x="9667875" y="57143"/>
                </a:lnTo>
                <a:lnTo>
                  <a:pt x="9667875" y="0"/>
                </a:lnTo>
                <a:lnTo>
                  <a:pt x="0" y="0"/>
                </a:lnTo>
                <a:lnTo>
                  <a:pt x="0" y="57143"/>
                </a:lnTo>
                <a:close/>
              </a:path>
            </a:pathLst>
          </a:custGeom>
          <a:solidFill>
            <a:srgbClr val="5A9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0500" y="6915150"/>
            <a:ext cx="9667875" cy="704850"/>
          </a:xfrm>
          <a:custGeom>
            <a:avLst/>
            <a:gdLst/>
            <a:ahLst/>
            <a:cxnLst/>
            <a:rect l="l" t="t" r="r" b="b"/>
            <a:pathLst>
              <a:path w="9667875" h="704850">
                <a:moveTo>
                  <a:pt x="0" y="704456"/>
                </a:moveTo>
                <a:lnTo>
                  <a:pt x="9667875" y="704456"/>
                </a:lnTo>
                <a:lnTo>
                  <a:pt x="9667875" y="0"/>
                </a:lnTo>
                <a:lnTo>
                  <a:pt x="0" y="0"/>
                </a:lnTo>
                <a:lnTo>
                  <a:pt x="0" y="704456"/>
                </a:lnTo>
                <a:close/>
              </a:path>
            </a:pathLst>
          </a:custGeom>
          <a:solidFill>
            <a:srgbClr val="EF6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01001" y="739616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501001" y="7138987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501001" y="712946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01026" y="7138987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501001" y="7134220"/>
            <a:ext cx="199644" cy="257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753350" y="7258050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03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16"/>
                </a:lnTo>
                <a:lnTo>
                  <a:pt x="16255" y="94995"/>
                </a:lnTo>
                <a:lnTo>
                  <a:pt x="1016" y="119176"/>
                </a:lnTo>
                <a:lnTo>
                  <a:pt x="0" y="120268"/>
                </a:lnTo>
                <a:lnTo>
                  <a:pt x="380" y="123253"/>
                </a:lnTo>
                <a:lnTo>
                  <a:pt x="1397" y="123812"/>
                </a:lnTo>
                <a:lnTo>
                  <a:pt x="16255" y="123253"/>
                </a:lnTo>
                <a:lnTo>
                  <a:pt x="46863" y="123253"/>
                </a:lnTo>
                <a:lnTo>
                  <a:pt x="47117" y="119888"/>
                </a:lnTo>
                <a:lnTo>
                  <a:pt x="46100" y="119176"/>
                </a:lnTo>
                <a:lnTo>
                  <a:pt x="41655" y="118605"/>
                </a:lnTo>
                <a:lnTo>
                  <a:pt x="35559" y="117132"/>
                </a:lnTo>
                <a:lnTo>
                  <a:pt x="32384" y="113690"/>
                </a:lnTo>
                <a:lnTo>
                  <a:pt x="31115" y="106806"/>
                </a:lnTo>
                <a:lnTo>
                  <a:pt x="30860" y="94995"/>
                </a:lnTo>
                <a:lnTo>
                  <a:pt x="30860" y="28816"/>
                </a:lnTo>
                <a:lnTo>
                  <a:pt x="46100" y="4660"/>
                </a:lnTo>
                <a:lnTo>
                  <a:pt x="47117" y="3898"/>
                </a:lnTo>
                <a:lnTo>
                  <a:pt x="46863" y="571"/>
                </a:lnTo>
                <a:lnTo>
                  <a:pt x="16255" y="571"/>
                </a:lnTo>
                <a:lnTo>
                  <a:pt x="10286" y="381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784210" y="7381303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6002" y="0"/>
                </a:moveTo>
                <a:lnTo>
                  <a:pt x="0" y="0"/>
                </a:lnTo>
                <a:lnTo>
                  <a:pt x="14859" y="558"/>
                </a:lnTo>
                <a:lnTo>
                  <a:pt x="16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784210" y="7258050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4859" y="0"/>
                </a:moveTo>
                <a:lnTo>
                  <a:pt x="5969" y="381"/>
                </a:lnTo>
                <a:lnTo>
                  <a:pt x="0" y="571"/>
                </a:lnTo>
                <a:lnTo>
                  <a:pt x="16002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905750" y="7258050"/>
            <a:ext cx="94869" cy="1238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086725" y="7258050"/>
            <a:ext cx="94869" cy="1238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77225" y="7258050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253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03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16"/>
                </a:lnTo>
                <a:lnTo>
                  <a:pt x="16255" y="94995"/>
                </a:lnTo>
                <a:lnTo>
                  <a:pt x="1016" y="119176"/>
                </a:lnTo>
                <a:lnTo>
                  <a:pt x="0" y="120268"/>
                </a:lnTo>
                <a:lnTo>
                  <a:pt x="253" y="123253"/>
                </a:lnTo>
                <a:lnTo>
                  <a:pt x="1397" y="123812"/>
                </a:lnTo>
                <a:lnTo>
                  <a:pt x="16255" y="123253"/>
                </a:lnTo>
                <a:lnTo>
                  <a:pt x="46735" y="123253"/>
                </a:lnTo>
                <a:lnTo>
                  <a:pt x="47117" y="119888"/>
                </a:lnTo>
                <a:lnTo>
                  <a:pt x="46100" y="119176"/>
                </a:lnTo>
                <a:lnTo>
                  <a:pt x="41655" y="118605"/>
                </a:lnTo>
                <a:lnTo>
                  <a:pt x="35559" y="117132"/>
                </a:lnTo>
                <a:lnTo>
                  <a:pt x="32384" y="113690"/>
                </a:lnTo>
                <a:lnTo>
                  <a:pt x="31115" y="106806"/>
                </a:lnTo>
                <a:lnTo>
                  <a:pt x="30860" y="94995"/>
                </a:lnTo>
                <a:lnTo>
                  <a:pt x="30860" y="28816"/>
                </a:lnTo>
                <a:lnTo>
                  <a:pt x="46100" y="4660"/>
                </a:lnTo>
                <a:lnTo>
                  <a:pt x="47117" y="3898"/>
                </a:lnTo>
                <a:lnTo>
                  <a:pt x="46735" y="571"/>
                </a:lnTo>
                <a:lnTo>
                  <a:pt x="16255" y="571"/>
                </a:lnTo>
                <a:lnTo>
                  <a:pt x="10286" y="381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308085" y="7381303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5875" y="0"/>
                </a:moveTo>
                <a:lnTo>
                  <a:pt x="0" y="0"/>
                </a:lnTo>
                <a:lnTo>
                  <a:pt x="14859" y="558"/>
                </a:lnTo>
                <a:lnTo>
                  <a:pt x="15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308085" y="7258050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4859" y="0"/>
                </a:moveTo>
                <a:lnTo>
                  <a:pt x="5969" y="381"/>
                </a:lnTo>
                <a:lnTo>
                  <a:pt x="0" y="571"/>
                </a:lnTo>
                <a:lnTo>
                  <a:pt x="15875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420100" y="7258050"/>
            <a:ext cx="133350" cy="1236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639175" y="7258050"/>
            <a:ext cx="123825" cy="1234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867775" y="7258050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03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16"/>
                </a:lnTo>
                <a:lnTo>
                  <a:pt x="16255" y="94995"/>
                </a:lnTo>
                <a:lnTo>
                  <a:pt x="1016" y="119176"/>
                </a:lnTo>
                <a:lnTo>
                  <a:pt x="0" y="120268"/>
                </a:lnTo>
                <a:lnTo>
                  <a:pt x="380" y="123253"/>
                </a:lnTo>
                <a:lnTo>
                  <a:pt x="1397" y="123812"/>
                </a:lnTo>
                <a:lnTo>
                  <a:pt x="16255" y="123253"/>
                </a:lnTo>
                <a:lnTo>
                  <a:pt x="46863" y="123253"/>
                </a:lnTo>
                <a:lnTo>
                  <a:pt x="47117" y="119888"/>
                </a:lnTo>
                <a:lnTo>
                  <a:pt x="46100" y="119176"/>
                </a:lnTo>
                <a:lnTo>
                  <a:pt x="41655" y="118605"/>
                </a:lnTo>
                <a:lnTo>
                  <a:pt x="35559" y="117132"/>
                </a:lnTo>
                <a:lnTo>
                  <a:pt x="32384" y="113690"/>
                </a:lnTo>
                <a:lnTo>
                  <a:pt x="31115" y="106806"/>
                </a:lnTo>
                <a:lnTo>
                  <a:pt x="30860" y="94995"/>
                </a:lnTo>
                <a:lnTo>
                  <a:pt x="30860" y="28816"/>
                </a:lnTo>
                <a:lnTo>
                  <a:pt x="46100" y="4660"/>
                </a:lnTo>
                <a:lnTo>
                  <a:pt x="47117" y="3898"/>
                </a:lnTo>
                <a:lnTo>
                  <a:pt x="46863" y="571"/>
                </a:lnTo>
                <a:lnTo>
                  <a:pt x="16255" y="571"/>
                </a:lnTo>
                <a:lnTo>
                  <a:pt x="10286" y="381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898635" y="7381303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6002" y="0"/>
                </a:moveTo>
                <a:lnTo>
                  <a:pt x="0" y="0"/>
                </a:lnTo>
                <a:lnTo>
                  <a:pt x="14859" y="558"/>
                </a:lnTo>
                <a:lnTo>
                  <a:pt x="16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898635" y="7258050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4859" y="0"/>
                </a:moveTo>
                <a:lnTo>
                  <a:pt x="5969" y="381"/>
                </a:lnTo>
                <a:lnTo>
                  <a:pt x="0" y="571"/>
                </a:lnTo>
                <a:lnTo>
                  <a:pt x="16002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9010650" y="7258050"/>
            <a:ext cx="75565" cy="1234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933450" y="7181850"/>
            <a:ext cx="95250" cy="2094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057275" y="7181850"/>
            <a:ext cx="123431" cy="2093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219200" y="7181850"/>
            <a:ext cx="104266" cy="20946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447800" y="7181850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61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504950" y="7181850"/>
            <a:ext cx="228600" cy="20946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781175" y="7181850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61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828800" y="7181850"/>
            <a:ext cx="142402" cy="20946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000250" y="7181850"/>
            <a:ext cx="161417" cy="2093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190750" y="7181850"/>
            <a:ext cx="180339" cy="20946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537" y="2005647"/>
            <a:ext cx="8569325" cy="2907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hkn.illinois.edu/servi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" y="768984"/>
            <a:ext cx="7614920" cy="6014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257290" algn="l"/>
              </a:tabLst>
            </a:pPr>
            <a:r>
              <a:rPr sz="3800" b="1" spc="15">
                <a:solidFill>
                  <a:srgbClr val="132957"/>
                </a:solidFill>
                <a:latin typeface="Arial Narrow"/>
                <a:cs typeface="Arial Narrow"/>
              </a:rPr>
              <a:t>ECE</a:t>
            </a:r>
            <a:r>
              <a:rPr sz="3800" b="1" spc="-12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-10">
                <a:solidFill>
                  <a:srgbClr val="132957"/>
                </a:solidFill>
                <a:latin typeface="Arial Narrow"/>
                <a:cs typeface="Arial Narrow"/>
              </a:rPr>
              <a:t>220</a:t>
            </a:r>
            <a:r>
              <a:rPr sz="3800" b="1" spc="5">
                <a:solidFill>
                  <a:srgbClr val="132957"/>
                </a:solidFill>
                <a:latin typeface="Arial Narrow"/>
                <a:cs typeface="Arial Narrow"/>
              </a:rPr>
              <a:t>:</a:t>
            </a:r>
            <a:r>
              <a:rPr sz="3800" b="1" spc="-114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lang="en-US" sz="3800" b="1" spc="40">
                <a:solidFill>
                  <a:srgbClr val="132957"/>
                </a:solidFill>
                <a:latin typeface="Arial Narrow"/>
                <a:cs typeface="Arial Narrow"/>
              </a:rPr>
              <a:t>Spring 2021</a:t>
            </a:r>
            <a:r>
              <a:rPr sz="3800" b="1" spc="-11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25">
                <a:solidFill>
                  <a:srgbClr val="132957"/>
                </a:solidFill>
                <a:latin typeface="Arial Narrow"/>
                <a:cs typeface="Arial Narrow"/>
              </a:rPr>
              <a:t>Mi</a:t>
            </a:r>
            <a:r>
              <a:rPr sz="3800" b="1" spc="45">
                <a:solidFill>
                  <a:srgbClr val="132957"/>
                </a:solidFill>
                <a:latin typeface="Arial Narrow"/>
                <a:cs typeface="Arial Narrow"/>
              </a:rPr>
              <a:t>d</a:t>
            </a:r>
            <a:r>
              <a:rPr sz="3800" b="1" spc="5">
                <a:solidFill>
                  <a:srgbClr val="132957"/>
                </a:solidFill>
                <a:latin typeface="Arial Narrow"/>
                <a:cs typeface="Arial Narrow"/>
              </a:rPr>
              <a:t>t</a:t>
            </a:r>
            <a:r>
              <a:rPr sz="3800" b="1" spc="-10">
                <a:solidFill>
                  <a:srgbClr val="132957"/>
                </a:solidFill>
                <a:latin typeface="Arial Narrow"/>
                <a:cs typeface="Arial Narrow"/>
              </a:rPr>
              <a:t>e</a:t>
            </a:r>
            <a:r>
              <a:rPr sz="3800" b="1" spc="-20">
                <a:solidFill>
                  <a:srgbClr val="132957"/>
                </a:solidFill>
                <a:latin typeface="Arial Narrow"/>
                <a:cs typeface="Arial Narrow"/>
              </a:rPr>
              <a:t>r</a:t>
            </a:r>
            <a:r>
              <a:rPr sz="3800" b="1" spc="20">
                <a:solidFill>
                  <a:srgbClr val="132957"/>
                </a:solidFill>
                <a:latin typeface="Arial Narrow"/>
                <a:cs typeface="Arial Narrow"/>
              </a:rPr>
              <a:t>m</a:t>
            </a:r>
            <a:r>
              <a:rPr lang="en-US" sz="3800" b="1" spc="2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10">
                <a:solidFill>
                  <a:srgbClr val="132957"/>
                </a:solidFill>
                <a:latin typeface="Arial Narrow"/>
                <a:cs typeface="Arial Narrow"/>
              </a:rPr>
              <a:t>1</a:t>
            </a:r>
            <a:endParaRPr lang="en-US" sz="3800" b="1" spc="10">
              <a:solidFill>
                <a:srgbClr val="132957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333546"/>
            <a:ext cx="7436224" cy="7572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50" spc="-35" dirty="0">
                <a:solidFill>
                  <a:srgbClr val="F06221"/>
                </a:solidFill>
                <a:latin typeface="Times New Roman"/>
                <a:cs typeface="Times New Roman"/>
              </a:rPr>
              <a:t>HKN Review Session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50" spc="-35" dirty="0">
                <a:solidFill>
                  <a:srgbClr val="F06221"/>
                </a:solidFill>
                <a:latin typeface="Times New Roman"/>
                <a:cs typeface="Times New Roman"/>
              </a:rPr>
              <a:t>Slides Credit to: Andrew </a:t>
            </a:r>
            <a:r>
              <a:rPr lang="en-US" sz="1550" spc="-35" dirty="0" err="1">
                <a:solidFill>
                  <a:srgbClr val="F06221"/>
                </a:solidFill>
                <a:latin typeface="Times New Roman"/>
                <a:cs typeface="Times New Roman"/>
              </a:rPr>
              <a:t>Fortunat</a:t>
            </a:r>
            <a:r>
              <a:rPr sz="1550" spc="25" dirty="0">
                <a:solidFill>
                  <a:srgbClr val="F06221"/>
                </a:solidFill>
                <a:latin typeface="Times New Roman"/>
                <a:cs typeface="Times New Roman"/>
              </a:rPr>
              <a:t>, </a:t>
            </a:r>
            <a:r>
              <a:rPr lang="en-US"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Akhil </a:t>
            </a:r>
            <a:r>
              <a:rPr lang="en-US" sz="1550" spc="-10" dirty="0" err="1">
                <a:solidFill>
                  <a:srgbClr val="F06221"/>
                </a:solidFill>
                <a:latin typeface="Times New Roman"/>
                <a:cs typeface="Times New Roman"/>
              </a:rPr>
              <a:t>Burle</a:t>
            </a:r>
            <a:r>
              <a:rPr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, </a:t>
            </a:r>
            <a:r>
              <a:rPr sz="1550" spc="-5" dirty="0" err="1">
                <a:solidFill>
                  <a:srgbClr val="F06221"/>
                </a:solidFill>
                <a:latin typeface="Times New Roman"/>
                <a:cs typeface="Times New Roman"/>
              </a:rPr>
              <a:t>Srijan</a:t>
            </a:r>
            <a:r>
              <a:rPr sz="1550" spc="-5" dirty="0">
                <a:solidFill>
                  <a:srgbClr val="F06221"/>
                </a:solidFill>
                <a:latin typeface="Times New Roman"/>
                <a:cs typeface="Times New Roman"/>
              </a:rPr>
              <a:t> </a:t>
            </a:r>
            <a:r>
              <a:rPr sz="1550" spc="-15" dirty="0">
                <a:solidFill>
                  <a:srgbClr val="F06221"/>
                </a:solidFill>
                <a:latin typeface="Times New Roman"/>
                <a:cs typeface="Times New Roman"/>
              </a:rPr>
              <a:t>Chakraborty, </a:t>
            </a:r>
            <a:r>
              <a:rPr lang="en-US"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Nikhil </a:t>
            </a:r>
            <a:r>
              <a:rPr lang="en-US" sz="1550" spc="-10" dirty="0" err="1">
                <a:solidFill>
                  <a:srgbClr val="F06221"/>
                </a:solidFill>
                <a:latin typeface="Times New Roman"/>
                <a:cs typeface="Times New Roman"/>
              </a:rPr>
              <a:t>Simha</a:t>
            </a:r>
            <a:endParaRPr lang="en-US" sz="1550" spc="-10" dirty="0">
              <a:solidFill>
                <a:srgbClr val="F0622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Presented by: Michelle Zhang, </a:t>
            </a:r>
            <a:r>
              <a:rPr lang="en-US" sz="1550" spc="-10" dirty="0" err="1">
                <a:solidFill>
                  <a:srgbClr val="F06221"/>
                </a:solidFill>
                <a:latin typeface="Times New Roman"/>
                <a:cs typeface="Times New Roman"/>
              </a:rPr>
              <a:t>Shouri</a:t>
            </a:r>
            <a:r>
              <a:rPr lang="en-US"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 </a:t>
            </a:r>
            <a:r>
              <a:rPr lang="en-US" sz="1550" spc="-10" dirty="0" err="1">
                <a:solidFill>
                  <a:srgbClr val="F06221"/>
                </a:solidFill>
                <a:latin typeface="Times New Roman"/>
                <a:cs typeface="Times New Roman"/>
              </a:rPr>
              <a:t>Addepally</a:t>
            </a:r>
            <a:r>
              <a:rPr lang="en-US"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, Jerry Balan, Prannav Gupta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206526"/>
            <a:ext cx="13557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10" dirty="0">
                <a:solidFill>
                  <a:srgbClr val="F06221"/>
                </a:solidFill>
                <a:latin typeface="Times New Roman"/>
                <a:cs typeface="Times New Roman"/>
              </a:rPr>
              <a:t>02/28/2021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439356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/>
              <a:t>LC-3 Review: Display</a:t>
            </a:r>
            <a:r>
              <a:rPr spc="-180"/>
              <a:t> </a:t>
            </a:r>
            <a:r>
              <a:rPr spc="2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84464"/>
            <a:ext cx="8158480" cy="84581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300" b="1" spc="-20">
                <a:solidFill>
                  <a:srgbClr val="001F5F"/>
                </a:solidFill>
                <a:latin typeface="Arial"/>
                <a:cs typeface="Arial"/>
              </a:rPr>
              <a:t>Writing </a:t>
            </a:r>
            <a:r>
              <a:rPr sz="2300" b="1" spc="-5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300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b="1" spc="-11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-70">
                <a:solidFill>
                  <a:srgbClr val="001F5F"/>
                </a:solidFill>
                <a:latin typeface="Arial"/>
                <a:cs typeface="Arial"/>
              </a:rPr>
              <a:t>display</a:t>
            </a:r>
            <a:endParaRPr sz="23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Poll </a:t>
            </a:r>
            <a:r>
              <a:rPr sz="2300" spc="-35">
                <a:solidFill>
                  <a:srgbClr val="001F5F"/>
                </a:solidFill>
                <a:latin typeface="Arial"/>
                <a:cs typeface="Arial"/>
              </a:rPr>
              <a:t>DSR </a:t>
            </a:r>
            <a:r>
              <a:rPr sz="2300" spc="5">
                <a:solidFill>
                  <a:srgbClr val="001F5F"/>
                </a:solidFill>
                <a:latin typeface="Arial"/>
                <a:cs typeface="Arial"/>
              </a:rPr>
              <a:t>until </a:t>
            </a:r>
            <a:r>
              <a:rPr sz="2300" spc="-35">
                <a:solidFill>
                  <a:srgbClr val="001F5F"/>
                </a:solidFill>
                <a:latin typeface="Arial"/>
                <a:cs typeface="Arial"/>
              </a:rPr>
              <a:t>ready </a:t>
            </a:r>
            <a:r>
              <a:rPr sz="2300" spc="50">
                <a:solidFill>
                  <a:srgbClr val="001F5F"/>
                </a:solidFill>
                <a:latin typeface="Arial"/>
                <a:cs typeface="Arial"/>
              </a:rPr>
              <a:t>bit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2300" spc="-35">
                <a:solidFill>
                  <a:srgbClr val="001F5F"/>
                </a:solidFill>
                <a:latin typeface="Arial"/>
                <a:cs typeface="Arial"/>
              </a:rPr>
              <a:t>set </a:t>
            </a: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then </a:t>
            </a:r>
            <a:r>
              <a:rPr sz="2300" spc="15">
                <a:solidFill>
                  <a:srgbClr val="001F5F"/>
                </a:solidFill>
                <a:latin typeface="Arial"/>
                <a:cs typeface="Arial"/>
              </a:rPr>
              <a:t>write </a:t>
            </a:r>
            <a:r>
              <a:rPr sz="2300" spc="-15">
                <a:solidFill>
                  <a:srgbClr val="001F5F"/>
                </a:solidFill>
                <a:latin typeface="Arial"/>
                <a:cs typeface="Arial"/>
              </a:rPr>
              <a:t>display </a:t>
            </a: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data </a:t>
            </a:r>
            <a:r>
              <a:rPr sz="2300" spc="6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300" spc="-23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90">
                <a:solidFill>
                  <a:srgbClr val="001F5F"/>
                </a:solidFill>
                <a:latin typeface="Arial"/>
                <a:cs typeface="Arial"/>
              </a:rPr>
              <a:t>DDR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50" y="3829050"/>
            <a:ext cx="8829675" cy="2295525"/>
          </a:xfrm>
          <a:custGeom>
            <a:avLst/>
            <a:gdLst/>
            <a:ahLst/>
            <a:cxnLst/>
            <a:rect l="l" t="t" r="r" b="b"/>
            <a:pathLst>
              <a:path w="8829675" h="2295525">
                <a:moveTo>
                  <a:pt x="0" y="2295525"/>
                </a:moveTo>
                <a:lnTo>
                  <a:pt x="8829675" y="2295525"/>
                </a:lnTo>
                <a:lnTo>
                  <a:pt x="8829675" y="0"/>
                </a:lnTo>
                <a:lnTo>
                  <a:pt x="0" y="0"/>
                </a:lnTo>
                <a:lnTo>
                  <a:pt x="0" y="2295525"/>
                </a:lnTo>
                <a:close/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9600" y="3829050"/>
          <a:ext cx="8437245" cy="2295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705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50" spc="25">
                          <a:latin typeface="Calibri"/>
                          <a:cs typeface="Calibri"/>
                        </a:rPr>
                        <a:t>POLL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1399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200"/>
                        </a:lnSpc>
                        <a:spcBef>
                          <a:spcPts val="1685"/>
                        </a:spcBef>
                      </a:pPr>
                      <a:r>
                        <a:rPr sz="1850" spc="10">
                          <a:latin typeface="Calibri"/>
                          <a:cs typeface="Calibri"/>
                        </a:rPr>
                        <a:t>LDI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487045">
                        <a:lnSpc>
                          <a:spcPts val="2200"/>
                        </a:lnSpc>
                      </a:pPr>
                      <a:r>
                        <a:rPr sz="1850" spc="30">
                          <a:latin typeface="Calibri"/>
                          <a:cs typeface="Calibri"/>
                        </a:rPr>
                        <a:t>BRzp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3492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50" spc="-10">
                          <a:latin typeface="Calibri"/>
                          <a:cs typeface="Calibri"/>
                        </a:rPr>
                        <a:t>STI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13995" marB="0"/>
                </a:tc>
                <a:tc>
                  <a:txBody>
                    <a:bodyPr/>
                    <a:lstStyle/>
                    <a:p>
                      <a:pPr marL="243840" marR="1078865">
                        <a:lnSpc>
                          <a:spcPct val="103200"/>
                        </a:lnSpc>
                        <a:spcBef>
                          <a:spcPts val="1535"/>
                        </a:spcBef>
                      </a:pPr>
                      <a:r>
                        <a:rPr sz="1850" spc="25">
                          <a:latin typeface="Calibri"/>
                          <a:cs typeface="Calibri"/>
                        </a:rPr>
                        <a:t>R1, </a:t>
                      </a:r>
                      <a:r>
                        <a:rPr sz="1850" spc="-10">
                          <a:latin typeface="Calibri"/>
                          <a:cs typeface="Calibri"/>
                        </a:rPr>
                        <a:t>DSR  </a:t>
                      </a:r>
                      <a:r>
                        <a:rPr sz="1850" spc="30">
                          <a:latin typeface="Calibri"/>
                          <a:cs typeface="Calibri"/>
                        </a:rPr>
                        <a:t>POLL  </a:t>
                      </a:r>
                      <a:r>
                        <a:rPr sz="1850" spc="25">
                          <a:latin typeface="Calibri"/>
                          <a:cs typeface="Calibri"/>
                        </a:rPr>
                        <a:t>R0,</a:t>
                      </a:r>
                      <a:r>
                        <a:rPr sz="1850" spc="-22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15">
                          <a:latin typeface="Calibri"/>
                          <a:cs typeface="Calibri"/>
                        </a:rPr>
                        <a:t>DDR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94945" marB="0"/>
                </a:tc>
                <a:tc>
                  <a:txBody>
                    <a:bodyPr/>
                    <a:lstStyle/>
                    <a:p>
                      <a:pPr marL="108648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>
                          <a:latin typeface="Calibri"/>
                          <a:cs typeface="Calibri"/>
                        </a:rPr>
                        <a:t>Check status</a:t>
                      </a:r>
                      <a:r>
                        <a:rPr sz="1850" spc="25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register</a:t>
                      </a:r>
                    </a:p>
                    <a:p>
                      <a:pPr marL="10864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Loop 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while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ready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bit </a:t>
                      </a:r>
                      <a:r>
                        <a:rPr sz="1850">
                          <a:latin typeface="Calibri"/>
                          <a:cs typeface="Calibri"/>
                        </a:rPr>
                        <a:t>not</a:t>
                      </a:r>
                      <a:r>
                        <a:rPr sz="1850" spc="22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set</a:t>
                      </a:r>
                    </a:p>
                    <a:p>
                      <a:pPr marL="10864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; Write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85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data</a:t>
                      </a:r>
                    </a:p>
                  </a:txBody>
                  <a:tcPr marL="0" marR="0" marT="2139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97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-15">
                          <a:latin typeface="Calibri"/>
                          <a:cs typeface="Calibri"/>
                        </a:rPr>
                        <a:t>DSR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-25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xFE04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108648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-15">
                          <a:latin typeface="Calibri"/>
                          <a:cs typeface="Calibri"/>
                        </a:rPr>
                        <a:t>DSR</a:t>
                      </a:r>
                      <a:r>
                        <a:rPr sz="1850" spc="11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49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-20">
                          <a:latin typeface="Calibri"/>
                          <a:cs typeface="Calibri"/>
                        </a:rPr>
                        <a:t>DDR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-25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xFE06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0864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-10">
                          <a:latin typeface="Calibri"/>
                          <a:cs typeface="Calibri"/>
                        </a:rPr>
                        <a:t>DDR</a:t>
                      </a:r>
                      <a:r>
                        <a:rPr sz="1850" spc="10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191008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/>
              <a:t>S</a:t>
            </a:r>
            <a:r>
              <a:rPr spc="45"/>
              <a:t>ub</a:t>
            </a:r>
            <a:r>
              <a:rPr spc="5"/>
              <a:t>r</a:t>
            </a:r>
            <a:r>
              <a:rPr spc="40"/>
              <a:t>o</a:t>
            </a:r>
            <a:r>
              <a:rPr spc="45"/>
              <a:t>u</a:t>
            </a:r>
            <a:r>
              <a:rPr spc="-10"/>
              <a:t>t</a:t>
            </a:r>
            <a:r>
              <a:rPr spc="-20"/>
              <a:t>i</a:t>
            </a:r>
            <a:r>
              <a:rPr spc="45"/>
              <a:t>n</a:t>
            </a:r>
            <a:r>
              <a:rPr spc="25"/>
              <a:t>e</a:t>
            </a:r>
            <a:r>
              <a:rPr spc="1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08559" y="4203536"/>
            <a:ext cx="5491138" cy="235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1830" y="2142534"/>
          <a:ext cx="7487285" cy="125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827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5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§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070"/>
                        </a:lnSpc>
                      </a:pPr>
                      <a:r>
                        <a:rPr sz="185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Useful </a:t>
                      </a:r>
                      <a:r>
                        <a:rPr sz="1850" spc="-3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sz="1850" spc="1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there </a:t>
                      </a:r>
                      <a:r>
                        <a:rPr sz="1850" spc="-3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50" spc="1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50" spc="2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code </a:t>
                      </a:r>
                      <a:r>
                        <a:rPr sz="1850" spc="1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segment that </a:t>
                      </a:r>
                      <a:r>
                        <a:rPr sz="1850" spc="2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needs </a:t>
                      </a:r>
                      <a:r>
                        <a:rPr sz="1850" spc="1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50" spc="2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850" spc="1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executed</a:t>
                      </a:r>
                      <a:r>
                        <a:rPr sz="1850" spc="-9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multiple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70"/>
                        </a:lnSpc>
                      </a:pPr>
                      <a:r>
                        <a:rPr sz="185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times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6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5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§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50" spc="1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Subroutines </a:t>
                      </a:r>
                      <a:r>
                        <a:rPr sz="185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1850" spc="2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850" spc="-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invoked </a:t>
                      </a:r>
                      <a:r>
                        <a:rPr sz="1850" spc="3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850" spc="1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JSR </a:t>
                      </a:r>
                      <a:r>
                        <a:rPr sz="1850" spc="2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50" spc="-26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2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JSRR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27">
                <a:tc>
                  <a:txBody>
                    <a:bodyPr/>
                    <a:lstStyle/>
                    <a:p>
                      <a:pPr marL="31750">
                        <a:lnSpc>
                          <a:spcPts val="2155"/>
                        </a:lnSpc>
                        <a:spcBef>
                          <a:spcPts val="745"/>
                        </a:spcBef>
                      </a:pPr>
                      <a:r>
                        <a:rPr sz="185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§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155"/>
                        </a:lnSpc>
                        <a:spcBef>
                          <a:spcPts val="745"/>
                        </a:spcBef>
                      </a:pPr>
                      <a:r>
                        <a:rPr sz="1850" spc="1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Return </a:t>
                      </a:r>
                      <a:r>
                        <a:rPr sz="1850" spc="-3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50" spc="1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implemented </a:t>
                      </a:r>
                      <a:r>
                        <a:rPr sz="1850" spc="-1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850" spc="1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RET</a:t>
                      </a:r>
                      <a:r>
                        <a:rPr sz="1850" spc="42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25590" y="4291012"/>
            <a:ext cx="3155315" cy="2228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5">
                <a:latin typeface="Calibri"/>
                <a:cs typeface="Calibri"/>
              </a:rPr>
              <a:t>TEMP &lt;-</a:t>
            </a:r>
            <a:r>
              <a:rPr sz="1850" spc="15">
                <a:latin typeface="Calibri"/>
                <a:cs typeface="Calibri"/>
              </a:rPr>
              <a:t> </a:t>
            </a:r>
            <a:r>
              <a:rPr sz="1850" spc="10">
                <a:latin typeface="Calibri"/>
                <a:cs typeface="Calibri"/>
              </a:rPr>
              <a:t>PC</a:t>
            </a:r>
            <a:endParaRPr sz="185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1385"/>
              </a:spcBef>
            </a:pPr>
            <a:r>
              <a:rPr sz="1850" spc="-5">
                <a:latin typeface="Calibri"/>
                <a:cs typeface="Calibri"/>
              </a:rPr>
              <a:t>If </a:t>
            </a:r>
            <a:r>
              <a:rPr sz="1850" spc="25">
                <a:latin typeface="Calibri"/>
                <a:cs typeface="Calibri"/>
              </a:rPr>
              <a:t>(IR[11] </a:t>
            </a:r>
            <a:r>
              <a:rPr sz="1850" spc="-5">
                <a:latin typeface="Calibri"/>
                <a:cs typeface="Calibri"/>
              </a:rPr>
              <a:t>== </a:t>
            </a:r>
            <a:r>
              <a:rPr sz="1850" spc="35">
                <a:latin typeface="Calibri"/>
                <a:cs typeface="Calibri"/>
              </a:rPr>
              <a:t>0)</a:t>
            </a:r>
            <a:endParaRPr sz="1850">
              <a:latin typeface="Calibri"/>
              <a:cs typeface="Calibri"/>
            </a:endParaRPr>
          </a:p>
          <a:p>
            <a:pPr marL="488950">
              <a:lnSpc>
                <a:spcPct val="100000"/>
              </a:lnSpc>
              <a:spcBef>
                <a:spcPts val="35"/>
              </a:spcBef>
            </a:pPr>
            <a:r>
              <a:rPr sz="1850" spc="10">
                <a:latin typeface="Calibri"/>
                <a:cs typeface="Calibri"/>
              </a:rPr>
              <a:t>PC </a:t>
            </a:r>
            <a:r>
              <a:rPr sz="1850" spc="-10">
                <a:latin typeface="Calibri"/>
                <a:cs typeface="Calibri"/>
              </a:rPr>
              <a:t>&lt;-</a:t>
            </a:r>
            <a:r>
              <a:rPr sz="1850" spc="50">
                <a:latin typeface="Calibri"/>
                <a:cs typeface="Calibri"/>
              </a:rPr>
              <a:t> </a:t>
            </a:r>
            <a:r>
              <a:rPr sz="1850" spc="10">
                <a:latin typeface="Calibri"/>
                <a:cs typeface="Calibri"/>
              </a:rPr>
              <a:t>BaseR</a:t>
            </a:r>
            <a:endParaRPr sz="1850">
              <a:latin typeface="Calibri"/>
              <a:cs typeface="Calibri"/>
            </a:endParaRPr>
          </a:p>
          <a:p>
            <a:pPr marL="146050">
              <a:lnSpc>
                <a:spcPct val="100000"/>
              </a:lnSpc>
              <a:spcBef>
                <a:spcPts val="180"/>
              </a:spcBef>
            </a:pPr>
            <a:r>
              <a:rPr sz="1850" spc="10">
                <a:latin typeface="Calibri"/>
                <a:cs typeface="Calibri"/>
              </a:rPr>
              <a:t>Else</a:t>
            </a:r>
            <a:endParaRPr sz="1850">
              <a:latin typeface="Calibri"/>
              <a:cs typeface="Calibri"/>
            </a:endParaRPr>
          </a:p>
          <a:p>
            <a:pPr marL="450850">
              <a:lnSpc>
                <a:spcPct val="100000"/>
              </a:lnSpc>
              <a:spcBef>
                <a:spcPts val="35"/>
              </a:spcBef>
            </a:pPr>
            <a:r>
              <a:rPr sz="1850" spc="10">
                <a:latin typeface="Calibri"/>
                <a:cs typeface="Calibri"/>
              </a:rPr>
              <a:t>PC </a:t>
            </a:r>
            <a:r>
              <a:rPr sz="1850" spc="-10">
                <a:latin typeface="Calibri"/>
                <a:cs typeface="Calibri"/>
              </a:rPr>
              <a:t>&lt;- </a:t>
            </a:r>
            <a:r>
              <a:rPr sz="1850" spc="15">
                <a:latin typeface="Calibri"/>
                <a:cs typeface="Calibri"/>
              </a:rPr>
              <a:t>PC </a:t>
            </a:r>
            <a:r>
              <a:rPr sz="1850" spc="10">
                <a:latin typeface="Calibri"/>
                <a:cs typeface="Calibri"/>
              </a:rPr>
              <a:t>+</a:t>
            </a:r>
            <a:r>
              <a:rPr sz="1850" spc="20">
                <a:latin typeface="Calibri"/>
                <a:cs typeface="Calibri"/>
              </a:rPr>
              <a:t> </a:t>
            </a:r>
            <a:r>
              <a:rPr sz="1850" spc="5">
                <a:latin typeface="Calibri"/>
                <a:cs typeface="Calibri"/>
              </a:rPr>
              <a:t>SEXT(PCoffset11)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25">
                <a:latin typeface="Calibri"/>
                <a:cs typeface="Calibri"/>
              </a:rPr>
              <a:t>R7 </a:t>
            </a:r>
            <a:r>
              <a:rPr sz="1850" spc="-10">
                <a:latin typeface="Calibri"/>
                <a:cs typeface="Calibri"/>
              </a:rPr>
              <a:t>&lt;-</a:t>
            </a:r>
            <a:r>
              <a:rPr sz="1850" spc="-70">
                <a:latin typeface="Calibri"/>
                <a:cs typeface="Calibri"/>
              </a:rPr>
              <a:t> </a:t>
            </a:r>
            <a:r>
              <a:rPr sz="1850" spc="-5">
                <a:latin typeface="Calibri"/>
                <a:cs typeface="Calibri"/>
              </a:rPr>
              <a:t>TEMP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555180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/>
              <a:t>Subroutines: </a:t>
            </a:r>
            <a:r>
              <a:t>Callee </a:t>
            </a:r>
            <a:r>
              <a:rPr spc="25"/>
              <a:t>and </a:t>
            </a:r>
            <a:r>
              <a:t>Caller</a:t>
            </a:r>
            <a:r>
              <a:rPr spc="135"/>
              <a:t> </a:t>
            </a:r>
            <a:r>
              <a:rPr spc="10"/>
              <a:t>Save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2107247"/>
            <a:ext cx="4411980" cy="37826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46075" marR="338455" indent="-334010">
              <a:lnSpc>
                <a:spcPct val="103200"/>
              </a:lnSpc>
              <a:spcBef>
                <a:spcPts val="55"/>
              </a:spcBef>
              <a:tabLst>
                <a:tab pos="346075" algn="l"/>
              </a:tabLst>
            </a:pP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Subroutine </a:t>
            </a:r>
            <a:r>
              <a:rPr sz="1850" spc="-30">
                <a:solidFill>
                  <a:srgbClr val="001F5F"/>
                </a:solidFill>
                <a:latin typeface="Times New Roman"/>
                <a:cs typeface="Times New Roman"/>
              </a:rPr>
              <a:t>will </a:t>
            </a:r>
            <a:r>
              <a:rPr sz="1850">
                <a:solidFill>
                  <a:srgbClr val="001F5F"/>
                </a:solidFill>
                <a:latin typeface="Times New Roman"/>
                <a:cs typeface="Times New Roman"/>
              </a:rPr>
              <a:t>save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restore  </a:t>
            </a:r>
            <a:r>
              <a:rPr sz="1850" spc="-1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1850" spc="15">
                <a:solidFill>
                  <a:srgbClr val="001F5F"/>
                </a:solidFill>
                <a:latin typeface="Times New Roman"/>
                <a:cs typeface="Times New Roman"/>
              </a:rPr>
              <a:t>that </a:t>
            </a:r>
            <a:r>
              <a:rPr sz="1850" spc="-30">
                <a:solidFill>
                  <a:srgbClr val="001F5F"/>
                </a:solidFill>
                <a:latin typeface="Times New Roman"/>
                <a:cs typeface="Times New Roman"/>
              </a:rPr>
              <a:t>it </a:t>
            </a:r>
            <a:r>
              <a:rPr sz="1850">
                <a:solidFill>
                  <a:srgbClr val="001F5F"/>
                </a:solidFill>
                <a:latin typeface="Times New Roman"/>
                <a:cs typeface="Times New Roman"/>
              </a:rPr>
              <a:t>modifies </a:t>
            </a:r>
            <a:r>
              <a:rPr sz="1850" spc="15">
                <a:solidFill>
                  <a:srgbClr val="001F5F"/>
                </a:solidFill>
                <a:latin typeface="Times New Roman"/>
                <a:cs typeface="Times New Roman"/>
              </a:rPr>
              <a:t>except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for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return</a:t>
            </a:r>
            <a:r>
              <a:rPr sz="1850" spc="30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5">
                <a:solidFill>
                  <a:srgbClr val="001F5F"/>
                </a:solidFill>
                <a:latin typeface="Times New Roman"/>
                <a:cs typeface="Times New Roman"/>
              </a:rPr>
              <a:t>values</a:t>
            </a:r>
            <a:endParaRPr sz="1850">
              <a:latin typeface="Times New Roman"/>
              <a:cs typeface="Times New Roman"/>
            </a:endParaRPr>
          </a:p>
          <a:p>
            <a:pPr marL="699135" marR="5080" indent="-200025">
              <a:lnSpc>
                <a:spcPct val="101499"/>
              </a:lnSpc>
              <a:spcBef>
                <a:spcPts val="1650"/>
              </a:spcBef>
              <a:buChar char="-"/>
              <a:tabLst>
                <a:tab pos="699135" algn="l"/>
              </a:tabLst>
            </a:pPr>
            <a:r>
              <a:rPr sz="1850" spc="-1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only </a:t>
            </a:r>
            <a:r>
              <a:rPr sz="1850" spc="-20">
                <a:solidFill>
                  <a:srgbClr val="001F5F"/>
                </a:solidFill>
                <a:latin typeface="Times New Roman"/>
                <a:cs typeface="Times New Roman"/>
              </a:rPr>
              <a:t>visible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change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1850" spc="25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return </a:t>
            </a:r>
            <a:r>
              <a:rPr sz="1850" spc="-10">
                <a:solidFill>
                  <a:srgbClr val="001F5F"/>
                </a:solidFill>
                <a:latin typeface="Times New Roman"/>
                <a:cs typeface="Times New Roman"/>
              </a:rPr>
              <a:t>value </a:t>
            </a:r>
            <a:r>
              <a:rPr sz="1850" spc="-25">
                <a:solidFill>
                  <a:srgbClr val="001F5F"/>
                </a:solidFill>
                <a:latin typeface="Times New Roman"/>
                <a:cs typeface="Times New Roman"/>
              </a:rPr>
              <a:t>(if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any) </a:t>
            </a:r>
            <a:r>
              <a:rPr sz="1850" spc="40">
                <a:solidFill>
                  <a:srgbClr val="001F5F"/>
                </a:solidFill>
                <a:latin typeface="Times New Roman"/>
                <a:cs typeface="Times New Roman"/>
              </a:rPr>
              <a:t>upon</a:t>
            </a:r>
            <a:r>
              <a:rPr sz="1850" spc="8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return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1F5F"/>
              </a:buClr>
              <a:buFont typeface="Times New Roman"/>
              <a:buChar char="-"/>
            </a:pPr>
            <a:endParaRPr sz="2400">
              <a:latin typeface="Times New Roman"/>
              <a:cs typeface="Times New Roman"/>
            </a:endParaRPr>
          </a:p>
          <a:p>
            <a:pPr marL="346075" marR="147320" indent="-334010">
              <a:lnSpc>
                <a:spcPct val="101499"/>
              </a:lnSpc>
              <a:spcBef>
                <a:spcPts val="5"/>
              </a:spcBef>
              <a:tabLst>
                <a:tab pos="346075" algn="l"/>
              </a:tabLst>
            </a:pP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-15">
                <a:solidFill>
                  <a:srgbClr val="001F5F"/>
                </a:solidFill>
                <a:latin typeface="Times New Roman"/>
                <a:cs typeface="Times New Roman"/>
              </a:rPr>
              <a:t>Caller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1850">
                <a:solidFill>
                  <a:srgbClr val="001F5F"/>
                </a:solidFill>
                <a:latin typeface="Times New Roman"/>
                <a:cs typeface="Times New Roman"/>
              </a:rPr>
              <a:t>save </a:t>
            </a:r>
            <a:r>
              <a:rPr sz="1850" spc="-1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1850" spc="15">
                <a:solidFill>
                  <a:srgbClr val="001F5F"/>
                </a:solidFill>
                <a:latin typeface="Times New Roman"/>
                <a:cs typeface="Times New Roman"/>
              </a:rPr>
              <a:t>that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could </a:t>
            </a:r>
            <a:r>
              <a:rPr sz="1850" spc="30">
                <a:solidFill>
                  <a:srgbClr val="001F5F"/>
                </a:solidFill>
                <a:latin typeface="Times New Roman"/>
                <a:cs typeface="Times New Roman"/>
              </a:rPr>
              <a:t>be  </a:t>
            </a:r>
            <a:r>
              <a:rPr sz="1850">
                <a:solidFill>
                  <a:srgbClr val="001F5F"/>
                </a:solidFill>
                <a:latin typeface="Times New Roman"/>
                <a:cs typeface="Times New Roman"/>
              </a:rPr>
              <a:t>modified </a:t>
            </a:r>
            <a:r>
              <a:rPr sz="1850" spc="30">
                <a:solidFill>
                  <a:srgbClr val="001F5F"/>
                </a:solidFill>
                <a:latin typeface="Times New Roman"/>
                <a:cs typeface="Times New Roman"/>
              </a:rPr>
              <a:t>by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15">
                <a:solidFill>
                  <a:srgbClr val="001F5F"/>
                </a:solidFill>
                <a:latin typeface="Times New Roman"/>
                <a:cs typeface="Times New Roman"/>
              </a:rPr>
              <a:t>subroutine </a:t>
            </a:r>
            <a:r>
              <a:rPr sz="1850" spc="-3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1850" spc="15">
                <a:solidFill>
                  <a:srgbClr val="001F5F"/>
                </a:solidFill>
                <a:latin typeface="Times New Roman"/>
                <a:cs typeface="Times New Roman"/>
              </a:rPr>
              <a:t>they 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contain important</a:t>
            </a:r>
            <a:r>
              <a:rPr sz="1850" spc="-9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5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699135" marR="114300" indent="-200025">
              <a:lnSpc>
                <a:spcPct val="101400"/>
              </a:lnSpc>
              <a:buChar char="-"/>
              <a:tabLst>
                <a:tab pos="699135" algn="l"/>
              </a:tabLst>
            </a:pPr>
            <a:r>
              <a:rPr sz="1850" spc="25">
                <a:solidFill>
                  <a:srgbClr val="001F5F"/>
                </a:solidFill>
                <a:latin typeface="Times New Roman"/>
                <a:cs typeface="Times New Roman"/>
              </a:rPr>
              <a:t>R7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would </a:t>
            </a:r>
            <a:r>
              <a:rPr sz="1850" spc="15">
                <a:solidFill>
                  <a:srgbClr val="001F5F"/>
                </a:solidFill>
                <a:latin typeface="Times New Roman"/>
                <a:cs typeface="Times New Roman"/>
              </a:rPr>
              <a:t>need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1850" spc="25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1850">
                <a:solidFill>
                  <a:srgbClr val="001F5F"/>
                </a:solidFill>
                <a:latin typeface="Times New Roman"/>
                <a:cs typeface="Times New Roman"/>
              </a:rPr>
              <a:t>saved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since </a:t>
            </a:r>
            <a:r>
              <a:rPr sz="1850" spc="15">
                <a:solidFill>
                  <a:srgbClr val="001F5F"/>
                </a:solidFill>
                <a:latin typeface="Times New Roman"/>
                <a:cs typeface="Times New Roman"/>
              </a:rPr>
              <a:t>JSR 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and JSRR </a:t>
            </a:r>
            <a:r>
              <a:rPr sz="1850" spc="-5">
                <a:solidFill>
                  <a:srgbClr val="001F5F"/>
                </a:solidFill>
                <a:latin typeface="Times New Roman"/>
                <a:cs typeface="Times New Roman"/>
              </a:rPr>
              <a:t>overwrite </a:t>
            </a:r>
            <a:r>
              <a:rPr sz="1850" spc="-15">
                <a:solidFill>
                  <a:srgbClr val="001F5F"/>
                </a:solidFill>
                <a:latin typeface="Times New Roman"/>
                <a:cs typeface="Times New Roman"/>
              </a:rPr>
              <a:t>its</a:t>
            </a:r>
            <a:r>
              <a:rPr sz="1850" spc="114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10">
                <a:solidFill>
                  <a:srgbClr val="001F5F"/>
                </a:solidFill>
                <a:latin typeface="Times New Roman"/>
                <a:cs typeface="Times New Roman"/>
              </a:rPr>
              <a:t>value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5352" y="2124075"/>
            <a:ext cx="4673047" cy="363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109347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20"/>
              <a:t>T</a:t>
            </a:r>
            <a:r>
              <a:rPr spc="-85"/>
              <a:t>RA</a:t>
            </a:r>
            <a:r>
              <a:rPr spc="-20"/>
              <a:t>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960435"/>
            <a:ext cx="7473950" cy="10655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50" spc="-5">
                <a:solidFill>
                  <a:srgbClr val="001F5F"/>
                </a:solidFill>
                <a:latin typeface="Times New Roman"/>
                <a:cs typeface="Times New Roman"/>
              </a:rPr>
              <a:t>TRAP</a:t>
            </a:r>
            <a:r>
              <a:rPr sz="1850" spc="-9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function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84175" algn="l"/>
              </a:tabLst>
            </a:pP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Passes </a:t>
            </a:r>
            <a:r>
              <a:rPr sz="1850" spc="15">
                <a:solidFill>
                  <a:srgbClr val="001F5F"/>
                </a:solidFill>
                <a:latin typeface="Times New Roman"/>
                <a:cs typeface="Times New Roman"/>
              </a:rPr>
              <a:t>control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to operating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25">
                <a:solidFill>
                  <a:srgbClr val="001F5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84175" algn="l"/>
                <a:tab pos="6419215" algn="l"/>
              </a:tabLst>
            </a:pP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Programmers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can </a:t>
            </a:r>
            <a:r>
              <a:rPr sz="1850" spc="25">
                <a:solidFill>
                  <a:srgbClr val="001F5F"/>
                </a:solidFill>
                <a:latin typeface="Times New Roman"/>
                <a:cs typeface="Times New Roman"/>
              </a:rPr>
              <a:t>use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complex operations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without</a:t>
            </a:r>
            <a:r>
              <a:rPr sz="1850" spc="16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10">
                <a:solidFill>
                  <a:srgbClr val="001F5F"/>
                </a:solidFill>
                <a:latin typeface="Times New Roman"/>
                <a:cs typeface="Times New Roman"/>
              </a:rPr>
              <a:t>specialized	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knowledge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52728" y="825453"/>
            <a:ext cx="4866709" cy="970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3314700"/>
            <a:ext cx="7839075" cy="331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355092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TRAPS: </a:t>
            </a:r>
            <a:r>
              <a:rPr spc="15"/>
              <a:t>How they</a:t>
            </a:r>
            <a:r>
              <a:rPr spc="-220"/>
              <a:t> </a:t>
            </a:r>
            <a:r>
              <a:rPr spc="15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2637" y="1838364"/>
            <a:ext cx="5164455" cy="436435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46075" algn="l"/>
              </a:tabLst>
            </a:pPr>
            <a:r>
              <a:rPr sz="18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 spc="-20">
                <a:solidFill>
                  <a:srgbClr val="001F5F"/>
                </a:solidFill>
                <a:latin typeface="Times New Roman"/>
                <a:cs typeface="Times New Roman"/>
              </a:rPr>
              <a:t>TRAP </a:t>
            </a:r>
            <a:r>
              <a:rPr sz="1800" spc="-5">
                <a:solidFill>
                  <a:srgbClr val="001F5F"/>
                </a:solidFill>
                <a:latin typeface="Times New Roman"/>
                <a:cs typeface="Times New Roman"/>
              </a:rPr>
              <a:t>function </a:t>
            </a:r>
            <a:r>
              <a:rPr sz="1800" spc="-3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spc="-10">
                <a:solidFill>
                  <a:srgbClr val="001F5F"/>
                </a:solidFill>
                <a:latin typeface="Times New Roman"/>
                <a:cs typeface="Times New Roman"/>
              </a:rPr>
              <a:t>called </a:t>
            </a:r>
            <a:r>
              <a:rPr sz="1800">
                <a:solidFill>
                  <a:srgbClr val="001F5F"/>
                </a:solidFill>
                <a:latin typeface="Times New Roman"/>
                <a:cs typeface="Times New Roman"/>
              </a:rPr>
              <a:t>by </a:t>
            </a:r>
            <a:r>
              <a:rPr sz="1800" spc="5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1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rgbClr val="001F5F"/>
                </a:solidFill>
                <a:latin typeface="Times New Roman"/>
                <a:cs typeface="Times New Roman"/>
              </a:rPr>
              <a:t>user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346075" algn="l"/>
              </a:tabLst>
            </a:pPr>
            <a:r>
              <a:rPr sz="1800" spc="-5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 spc="-2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15">
                <a:solidFill>
                  <a:srgbClr val="001F5F"/>
                </a:solidFill>
                <a:latin typeface="Times New Roman"/>
                <a:cs typeface="Times New Roman"/>
              </a:rPr>
              <a:t>8-bit </a:t>
            </a:r>
            <a:r>
              <a:rPr sz="1800" spc="10">
                <a:solidFill>
                  <a:srgbClr val="001F5F"/>
                </a:solidFill>
                <a:latin typeface="Times New Roman"/>
                <a:cs typeface="Times New Roman"/>
              </a:rPr>
              <a:t>trap vector </a:t>
            </a:r>
            <a:r>
              <a:rPr sz="1800" spc="-3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spc="-5">
                <a:solidFill>
                  <a:srgbClr val="001F5F"/>
                </a:solidFill>
                <a:latin typeface="Times New Roman"/>
                <a:cs typeface="Times New Roman"/>
              </a:rPr>
              <a:t>used </a:t>
            </a:r>
            <a:r>
              <a:rPr sz="1800" spc="10">
                <a:solidFill>
                  <a:srgbClr val="001F5F"/>
                </a:solidFill>
                <a:latin typeface="Times New Roman"/>
                <a:cs typeface="Times New Roman"/>
              </a:rPr>
              <a:t>as </a:t>
            </a:r>
            <a:r>
              <a:rPr sz="1800" spc="5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10">
                <a:solidFill>
                  <a:srgbClr val="001F5F"/>
                </a:solidFill>
                <a:latin typeface="Times New Roman"/>
                <a:cs typeface="Times New Roman"/>
              </a:rPr>
              <a:t>index </a:t>
            </a:r>
            <a:r>
              <a:rPr sz="180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-7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346075">
              <a:lnSpc>
                <a:spcPct val="100000"/>
              </a:lnSpc>
              <a:spcBef>
                <a:spcPts val="1070"/>
              </a:spcBef>
            </a:pPr>
            <a:r>
              <a:rPr sz="1800" spc="-10">
                <a:solidFill>
                  <a:srgbClr val="001F5F"/>
                </a:solidFill>
                <a:latin typeface="Times New Roman"/>
                <a:cs typeface="Times New Roman"/>
              </a:rPr>
              <a:t>service </a:t>
            </a:r>
            <a:r>
              <a:rPr sz="1800" spc="-15">
                <a:solidFill>
                  <a:srgbClr val="001F5F"/>
                </a:solidFill>
                <a:latin typeface="Times New Roman"/>
                <a:cs typeface="Times New Roman"/>
              </a:rPr>
              <a:t>routine’s </a:t>
            </a:r>
            <a:r>
              <a:rPr sz="1800">
                <a:solidFill>
                  <a:srgbClr val="001F5F"/>
                </a:solidFill>
                <a:latin typeface="Times New Roman"/>
                <a:cs typeface="Times New Roman"/>
              </a:rPr>
              <a:t>address </a:t>
            </a:r>
            <a:r>
              <a:rPr sz="1800" spc="-25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1800" spc="5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10">
                <a:solidFill>
                  <a:srgbClr val="001F5F"/>
                </a:solidFill>
                <a:latin typeface="Times New Roman"/>
                <a:cs typeface="Times New Roman"/>
              </a:rPr>
              <a:t>trap vector</a:t>
            </a:r>
            <a:r>
              <a:rPr sz="1800" spc="-24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rgbClr val="001F5F"/>
                </a:solidFill>
                <a:latin typeface="Times New Roman"/>
                <a:cs typeface="Times New Roman"/>
              </a:rPr>
              <a:t>table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346075" marR="400050" indent="-334010">
              <a:lnSpc>
                <a:spcPct val="100800"/>
              </a:lnSpc>
              <a:tabLst>
                <a:tab pos="346075" algn="l"/>
              </a:tabLst>
            </a:pPr>
            <a:r>
              <a:rPr sz="18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 spc="-2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20">
                <a:solidFill>
                  <a:srgbClr val="001F5F"/>
                </a:solidFill>
                <a:latin typeface="Times New Roman"/>
                <a:cs typeface="Times New Roman"/>
              </a:rPr>
              <a:t>PC </a:t>
            </a:r>
            <a:r>
              <a:rPr sz="1800" spc="-3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spc="-5">
                <a:solidFill>
                  <a:srgbClr val="001F5F"/>
                </a:solidFill>
                <a:latin typeface="Times New Roman"/>
                <a:cs typeface="Times New Roman"/>
              </a:rPr>
              <a:t>loaded </a:t>
            </a:r>
            <a:r>
              <a:rPr sz="1800" spc="-20">
                <a:solidFill>
                  <a:srgbClr val="001F5F"/>
                </a:solidFill>
                <a:latin typeface="Times New Roman"/>
                <a:cs typeface="Times New Roman"/>
              </a:rPr>
              <a:t>with </a:t>
            </a:r>
            <a:r>
              <a:rPr sz="1800" spc="5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>
                <a:solidFill>
                  <a:srgbClr val="001F5F"/>
                </a:solidFill>
                <a:latin typeface="Times New Roman"/>
                <a:cs typeface="Times New Roman"/>
              </a:rPr>
              <a:t>address of </a:t>
            </a:r>
            <a:r>
              <a:rPr sz="1800" spc="5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10">
                <a:solidFill>
                  <a:srgbClr val="001F5F"/>
                </a:solidFill>
                <a:latin typeface="Times New Roman"/>
                <a:cs typeface="Times New Roman"/>
              </a:rPr>
              <a:t>service  </a:t>
            </a:r>
            <a:r>
              <a:rPr sz="1800" spc="-5">
                <a:solidFill>
                  <a:srgbClr val="001F5F"/>
                </a:solidFill>
                <a:latin typeface="Times New Roman"/>
                <a:cs typeface="Times New Roman"/>
              </a:rPr>
              <a:t>routine</a:t>
            </a:r>
            <a:endParaRPr sz="1800">
              <a:latin typeface="Times New Roman"/>
              <a:cs typeface="Times New Roman"/>
            </a:endParaRPr>
          </a:p>
          <a:p>
            <a:pPr marL="346075" marR="5080" indent="-334010">
              <a:lnSpc>
                <a:spcPct val="100800"/>
              </a:lnSpc>
              <a:spcBef>
                <a:spcPts val="1575"/>
              </a:spcBef>
              <a:tabLst>
                <a:tab pos="346075" algn="l"/>
              </a:tabLst>
            </a:pPr>
            <a:r>
              <a:rPr sz="18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>
                <a:solidFill>
                  <a:srgbClr val="001F5F"/>
                </a:solidFill>
                <a:latin typeface="Times New Roman"/>
                <a:cs typeface="Times New Roman"/>
              </a:rPr>
              <a:t>After</a:t>
            </a:r>
            <a:r>
              <a:rPr sz="1800" spc="-14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rgbClr val="001F5F"/>
                </a:solidFill>
                <a:latin typeface="Times New Roman"/>
                <a:cs typeface="Times New Roman"/>
              </a:rPr>
              <a:t>executing</a:t>
            </a:r>
            <a:r>
              <a:rPr sz="1800" spc="-15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3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>
                <a:solidFill>
                  <a:srgbClr val="001F5F"/>
                </a:solidFill>
                <a:latin typeface="Times New Roman"/>
                <a:cs typeface="Times New Roman"/>
              </a:rPr>
              <a:t>service</a:t>
            </a:r>
            <a:r>
              <a:rPr sz="1800" spc="-114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rgbClr val="001F5F"/>
                </a:solidFill>
                <a:latin typeface="Times New Roman"/>
                <a:cs typeface="Times New Roman"/>
              </a:rPr>
              <a:t>routine,</a:t>
            </a:r>
            <a:r>
              <a:rPr sz="1800" spc="-14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rgbClr val="001F5F"/>
                </a:solidFill>
                <a:latin typeface="Times New Roman"/>
                <a:cs typeface="Times New Roman"/>
              </a:rPr>
              <a:t>control</a:t>
            </a:r>
            <a:r>
              <a:rPr sz="1800" spc="-5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rgbClr val="001F5F"/>
                </a:solidFill>
                <a:latin typeface="Times New Roman"/>
                <a:cs typeface="Times New Roman"/>
              </a:rPr>
              <a:t>returns</a:t>
            </a:r>
            <a:r>
              <a:rPr sz="1800" spc="-10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rgbClr val="001F5F"/>
                </a:solidFill>
                <a:latin typeface="Times New Roman"/>
                <a:cs typeface="Times New Roman"/>
              </a:rPr>
              <a:t>to  </a:t>
            </a:r>
            <a:r>
              <a:rPr sz="1800" spc="5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5">
                <a:solidFill>
                  <a:srgbClr val="001F5F"/>
                </a:solidFill>
                <a:latin typeface="Times New Roman"/>
                <a:cs typeface="Times New Roman"/>
              </a:rPr>
              <a:t>user</a:t>
            </a:r>
            <a:r>
              <a:rPr sz="1800" spc="9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>
                <a:solidFill>
                  <a:srgbClr val="001F5F"/>
                </a:solidFill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imes New Roman"/>
              <a:cs typeface="Times New Roman"/>
            </a:endParaRPr>
          </a:p>
          <a:p>
            <a:pPr marL="269875" marR="2595245">
              <a:lnSpc>
                <a:spcPct val="100800"/>
              </a:lnSpc>
            </a:pPr>
            <a:r>
              <a:rPr sz="1800" spc="10">
                <a:solidFill>
                  <a:srgbClr val="001F5F"/>
                </a:solidFill>
                <a:latin typeface="Calibri"/>
                <a:cs typeface="Calibri"/>
              </a:rPr>
              <a:t>MAR </a:t>
            </a:r>
            <a:r>
              <a:rPr sz="1800">
                <a:solidFill>
                  <a:srgbClr val="001F5F"/>
                </a:solidFill>
                <a:latin typeface="Calibri"/>
                <a:cs typeface="Calibri"/>
              </a:rPr>
              <a:t>&lt;-</a:t>
            </a:r>
            <a:r>
              <a:rPr sz="1800" spc="-2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001F5F"/>
                </a:solidFill>
                <a:latin typeface="Calibri"/>
                <a:cs typeface="Calibri"/>
              </a:rPr>
              <a:t>ZEXT(trapvector)  </a:t>
            </a:r>
            <a:r>
              <a:rPr sz="1800" spc="15">
                <a:solidFill>
                  <a:srgbClr val="001F5F"/>
                </a:solidFill>
                <a:latin typeface="Calibri"/>
                <a:cs typeface="Calibri"/>
              </a:rPr>
              <a:t>MDR </a:t>
            </a:r>
            <a:r>
              <a:rPr sz="1800">
                <a:solidFill>
                  <a:srgbClr val="001F5F"/>
                </a:solidFill>
                <a:latin typeface="Calibri"/>
                <a:cs typeface="Calibri"/>
              </a:rPr>
              <a:t>&lt;-</a:t>
            </a:r>
            <a:r>
              <a:rPr sz="1800" spc="-5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1F5F"/>
                </a:solidFill>
                <a:latin typeface="Calibri"/>
                <a:cs typeface="Calibri"/>
              </a:rPr>
              <a:t>MEM[MAR]</a:t>
            </a:r>
            <a:endParaRPr sz="1800">
              <a:latin typeface="Calibri"/>
              <a:cs typeface="Calibri"/>
            </a:endParaRPr>
          </a:p>
          <a:p>
            <a:pPr marL="269875" marR="3904615">
              <a:lnSpc>
                <a:spcPct val="100800"/>
              </a:lnSpc>
            </a:pPr>
            <a:r>
              <a:rPr sz="1800">
                <a:solidFill>
                  <a:srgbClr val="001F5F"/>
                </a:solidFill>
                <a:latin typeface="Calibri"/>
                <a:cs typeface="Calibri"/>
              </a:rPr>
              <a:t>R7 &lt;- </a:t>
            </a:r>
            <a:r>
              <a:rPr sz="1800" spc="-20">
                <a:solidFill>
                  <a:srgbClr val="001F5F"/>
                </a:solidFill>
                <a:latin typeface="Calibri"/>
                <a:cs typeface="Calibri"/>
              </a:rPr>
              <a:t>PC  </a:t>
            </a:r>
            <a:r>
              <a:rPr sz="1800" spc="-15">
                <a:solidFill>
                  <a:srgbClr val="001F5F"/>
                </a:solidFill>
                <a:latin typeface="Calibri"/>
                <a:cs typeface="Calibri"/>
              </a:rPr>
              <a:t>PC </a:t>
            </a:r>
            <a:r>
              <a:rPr sz="1800">
                <a:solidFill>
                  <a:srgbClr val="001F5F"/>
                </a:solidFill>
                <a:latin typeface="Calibri"/>
                <a:cs typeface="Calibri"/>
              </a:rPr>
              <a:t>&lt;-</a:t>
            </a:r>
            <a:r>
              <a:rPr sz="1800" spc="-15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15">
                <a:solidFill>
                  <a:srgbClr val="001F5F"/>
                </a:solidFill>
                <a:latin typeface="Calibri"/>
                <a:cs typeface="Calibri"/>
              </a:rPr>
              <a:t>MDR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8375" y="1155743"/>
            <a:ext cx="3648075" cy="5197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607059"/>
            <a:ext cx="42094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spc="-5">
                <a:solidFill>
                  <a:srgbClr val="001F5F"/>
                </a:solidFill>
                <a:latin typeface="Times New Roman"/>
                <a:cs typeface="Times New Roman"/>
              </a:rPr>
              <a:t>Problem </a:t>
            </a:r>
            <a:r>
              <a:rPr sz="3200" b="0" spc="-10">
                <a:solidFill>
                  <a:srgbClr val="001F5F"/>
                </a:solidFill>
                <a:latin typeface="Times New Roman"/>
                <a:cs typeface="Times New Roman"/>
              </a:rPr>
              <a:t>with </a:t>
            </a:r>
            <a:r>
              <a:rPr sz="3200" b="0" spc="-20">
                <a:solidFill>
                  <a:srgbClr val="001F5F"/>
                </a:solidFill>
                <a:latin typeface="Times New Roman"/>
                <a:cs typeface="Times New Roman"/>
              </a:rPr>
              <a:t>nested</a:t>
            </a:r>
            <a:r>
              <a:rPr sz="3200" b="0" spc="8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0" spc="-10">
                <a:solidFill>
                  <a:srgbClr val="001F5F"/>
                </a:solidFill>
                <a:latin typeface="Times New Roman"/>
                <a:cs typeface="Times New Roman"/>
              </a:rPr>
              <a:t>calls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112" y="1627822"/>
            <a:ext cx="1369060" cy="1250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-5">
                <a:solidFill>
                  <a:srgbClr val="FF0000"/>
                </a:solidFill>
                <a:latin typeface="Calibri"/>
                <a:cs typeface="Calibri"/>
              </a:rPr>
              <a:t>LD </a:t>
            </a:r>
            <a:r>
              <a:rPr sz="2000" spc="25">
                <a:solidFill>
                  <a:srgbClr val="FF0000"/>
                </a:solidFill>
                <a:latin typeface="Calibri"/>
                <a:cs typeface="Calibri"/>
              </a:rPr>
              <a:t>R0,</a:t>
            </a:r>
            <a:r>
              <a:rPr sz="2000" spc="-1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FF0000"/>
                </a:solidFill>
                <a:latin typeface="Calibri"/>
                <a:cs typeface="Calibri"/>
              </a:rPr>
              <a:t>START  </a:t>
            </a:r>
            <a:r>
              <a:rPr sz="2000" spc="-5">
                <a:solidFill>
                  <a:srgbClr val="FF0000"/>
                </a:solidFill>
                <a:latin typeface="Calibri"/>
                <a:cs typeface="Calibri"/>
              </a:rPr>
              <a:t>LD </a:t>
            </a:r>
            <a:r>
              <a:rPr sz="2000" spc="25">
                <a:solidFill>
                  <a:srgbClr val="FF0000"/>
                </a:solidFill>
                <a:latin typeface="Calibri"/>
                <a:cs typeface="Calibri"/>
              </a:rPr>
              <a:t>R1, </a:t>
            </a:r>
            <a:r>
              <a:rPr sz="2000" spc="-5">
                <a:solidFill>
                  <a:srgbClr val="FF0000"/>
                </a:solidFill>
                <a:latin typeface="Calibri"/>
                <a:cs typeface="Calibri"/>
              </a:rPr>
              <a:t>END  </a:t>
            </a:r>
            <a:r>
              <a:rPr sz="2000" spc="5">
                <a:solidFill>
                  <a:srgbClr val="FF0000"/>
                </a:solidFill>
                <a:latin typeface="Calibri"/>
                <a:cs typeface="Calibri"/>
              </a:rPr>
              <a:t>JSR </a:t>
            </a:r>
            <a:r>
              <a:rPr sz="2000" spc="5">
                <a:solidFill>
                  <a:srgbClr val="00AF50"/>
                </a:solidFill>
                <a:latin typeface="Calibri"/>
                <a:cs typeface="Calibri"/>
              </a:rPr>
              <a:t>REVERSE  </a:t>
            </a:r>
            <a:r>
              <a:rPr sz="2000" spc="-25">
                <a:solidFill>
                  <a:srgbClr val="FF0000"/>
                </a:solidFill>
                <a:latin typeface="Calibri"/>
                <a:cs typeface="Calibri"/>
              </a:rPr>
              <a:t>HALT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0780" y="1637347"/>
            <a:ext cx="2512695" cy="496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REVERSE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30"/>
              </a:lnSpc>
            </a:pP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R0,</a:t>
            </a:r>
            <a:r>
              <a:rPr sz="1800" spc="-15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SAVER0_REVERSE</a:t>
            </a:r>
            <a:endParaRPr sz="1800">
              <a:latin typeface="Cambria"/>
              <a:cs typeface="Cambria"/>
            </a:endParaRPr>
          </a:p>
          <a:p>
            <a:pPr marL="12700" marR="23495" algn="just">
              <a:lnSpc>
                <a:spcPct val="99700"/>
              </a:lnSpc>
              <a:spcBef>
                <a:spcPts val="100"/>
              </a:spcBef>
            </a:pP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R1, SAVER1_REVERSE  </a:t>
            </a: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R2, SAVER2_REVERSE  </a:t>
            </a: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R3, SAVER3_REVERSE  </a:t>
            </a:r>
            <a:r>
              <a:rPr sz="1800" spc="10">
                <a:solidFill>
                  <a:srgbClr val="00AF50"/>
                </a:solidFill>
                <a:latin typeface="Cambria"/>
                <a:cs typeface="Cambria"/>
              </a:rPr>
              <a:t>RLOOP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00"/>
              </a:lnSpc>
            </a:pP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JSR</a:t>
            </a:r>
            <a:r>
              <a:rPr sz="1800" spc="-2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40">
                <a:solidFill>
                  <a:srgbClr val="006FC0"/>
                </a:solidFill>
                <a:latin typeface="Cambria"/>
                <a:cs typeface="Cambria"/>
              </a:rPr>
              <a:t>SWAP</a:t>
            </a:r>
            <a:endParaRPr sz="1800">
              <a:latin typeface="Cambria"/>
              <a:cs typeface="Cambria"/>
            </a:endParaRPr>
          </a:p>
          <a:p>
            <a:pPr marL="12700" marR="915669">
              <a:lnSpc>
                <a:spcPct val="99400"/>
              </a:lnSpc>
              <a:spcBef>
                <a:spcPts val="105"/>
              </a:spcBef>
            </a:pP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ADD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R0, R0, </a:t>
            </a:r>
            <a:r>
              <a:rPr sz="1800" spc="5">
                <a:solidFill>
                  <a:srgbClr val="00AF50"/>
                </a:solidFill>
                <a:latin typeface="Cambria"/>
                <a:cs typeface="Cambria"/>
              </a:rPr>
              <a:t>#1  </a:t>
            </a: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ADD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R1, R1, </a:t>
            </a: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#-1  </a:t>
            </a:r>
            <a:r>
              <a:rPr sz="1800" spc="-5">
                <a:solidFill>
                  <a:srgbClr val="00AF50"/>
                </a:solidFill>
                <a:latin typeface="Cambria"/>
                <a:cs typeface="Cambria"/>
              </a:rPr>
              <a:t>NOT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R2, </a:t>
            </a: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R0  ADD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R2, R2, </a:t>
            </a:r>
            <a:r>
              <a:rPr sz="1800" spc="5">
                <a:solidFill>
                  <a:srgbClr val="00AF50"/>
                </a:solidFill>
                <a:latin typeface="Cambria"/>
                <a:cs typeface="Cambria"/>
              </a:rPr>
              <a:t>#1  </a:t>
            </a: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ADD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R3, R2, </a:t>
            </a: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R1  </a:t>
            </a:r>
            <a:r>
              <a:rPr sz="1800" spc="5">
                <a:solidFill>
                  <a:srgbClr val="00AF50"/>
                </a:solidFill>
                <a:latin typeface="Cambria"/>
                <a:cs typeface="Cambria"/>
              </a:rPr>
              <a:t>BRp</a:t>
            </a:r>
            <a:r>
              <a:rPr sz="1800" spc="-6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10">
                <a:solidFill>
                  <a:srgbClr val="00AF50"/>
                </a:solidFill>
                <a:latin typeface="Cambria"/>
                <a:cs typeface="Cambria"/>
              </a:rPr>
              <a:t>RLOOP</a:t>
            </a:r>
            <a:endParaRPr sz="1800">
              <a:latin typeface="Cambria"/>
              <a:cs typeface="Cambria"/>
            </a:endParaRPr>
          </a:p>
          <a:p>
            <a:pPr marL="12700" marR="5080" algn="just">
              <a:lnSpc>
                <a:spcPct val="99100"/>
              </a:lnSpc>
              <a:spcBef>
                <a:spcPts val="114"/>
              </a:spcBef>
            </a:pP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5">
                <a:solidFill>
                  <a:srgbClr val="00AF50"/>
                </a:solidFill>
                <a:latin typeface="Cambria"/>
                <a:cs typeface="Cambria"/>
              </a:rPr>
              <a:t>R0,</a:t>
            </a:r>
            <a:r>
              <a:rPr sz="1800" spc="-75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SAVER0_REVERSE  </a:t>
            </a: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5">
                <a:solidFill>
                  <a:srgbClr val="00AF50"/>
                </a:solidFill>
                <a:latin typeface="Cambria"/>
                <a:cs typeface="Cambria"/>
              </a:rPr>
              <a:t>R1,</a:t>
            </a:r>
            <a:r>
              <a:rPr sz="1800" spc="-75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SAVER1_REVERSE  </a:t>
            </a: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5">
                <a:solidFill>
                  <a:srgbClr val="00AF50"/>
                </a:solidFill>
                <a:latin typeface="Cambria"/>
                <a:cs typeface="Cambria"/>
              </a:rPr>
              <a:t>R2,</a:t>
            </a:r>
            <a:r>
              <a:rPr sz="1800" spc="-75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SAVER2_REVERSE  </a:t>
            </a: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R3,</a:t>
            </a:r>
            <a:r>
              <a:rPr sz="1800" spc="-75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SAVER3_REVERSE  </a:t>
            </a:r>
            <a:r>
              <a:rPr sz="1800" spc="5">
                <a:solidFill>
                  <a:srgbClr val="00AF50"/>
                </a:solidFill>
                <a:latin typeface="Cambria"/>
                <a:cs typeface="Cambria"/>
              </a:rPr>
              <a:t>RET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1129" y="1627822"/>
            <a:ext cx="2481580" cy="277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>
                <a:solidFill>
                  <a:srgbClr val="006FC0"/>
                </a:solidFill>
                <a:latin typeface="Calibri"/>
                <a:cs typeface="Calibri"/>
              </a:rPr>
              <a:t>SWAP</a:t>
            </a:r>
            <a:endParaRPr sz="1800">
              <a:latin typeface="Calibri"/>
              <a:cs typeface="Calibri"/>
            </a:endParaRPr>
          </a:p>
          <a:p>
            <a:pPr marL="12700" marR="466725">
              <a:lnSpc>
                <a:spcPct val="100800"/>
              </a:lnSpc>
            </a:pPr>
            <a:r>
              <a:rPr sz="1800" spc="-5">
                <a:solidFill>
                  <a:srgbClr val="006FC0"/>
                </a:solidFill>
                <a:latin typeface="Calibri"/>
                <a:cs typeface="Calibri"/>
              </a:rPr>
              <a:t>ST </a:t>
            </a:r>
            <a:r>
              <a:rPr sz="1800" spc="-10">
                <a:solidFill>
                  <a:srgbClr val="006FC0"/>
                </a:solidFill>
                <a:latin typeface="Calibri"/>
                <a:cs typeface="Calibri"/>
              </a:rPr>
              <a:t>R2, </a:t>
            </a:r>
            <a:r>
              <a:rPr sz="1800" spc="-15">
                <a:solidFill>
                  <a:srgbClr val="006FC0"/>
                </a:solidFill>
                <a:latin typeface="Calibri"/>
                <a:cs typeface="Calibri"/>
              </a:rPr>
              <a:t>SAVER2_SWAP  </a:t>
            </a:r>
            <a:r>
              <a:rPr sz="1800" spc="-5">
                <a:solidFill>
                  <a:srgbClr val="006FC0"/>
                </a:solidFill>
                <a:latin typeface="Calibri"/>
                <a:cs typeface="Calibri"/>
              </a:rPr>
              <a:t>ST </a:t>
            </a:r>
            <a:r>
              <a:rPr sz="1800" spc="-10">
                <a:solidFill>
                  <a:srgbClr val="006FC0"/>
                </a:solidFill>
                <a:latin typeface="Calibri"/>
                <a:cs typeface="Calibri"/>
              </a:rPr>
              <a:t>R3,</a:t>
            </a:r>
            <a:r>
              <a:rPr sz="1800" spc="-4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5">
                <a:solidFill>
                  <a:srgbClr val="006FC0"/>
                </a:solidFill>
                <a:latin typeface="Calibri"/>
                <a:cs typeface="Calibri"/>
              </a:rPr>
              <a:t>SAVER3_SWAP</a:t>
            </a:r>
            <a:endParaRPr sz="1800">
              <a:latin typeface="Calibri"/>
              <a:cs typeface="Calibri"/>
            </a:endParaRPr>
          </a:p>
          <a:p>
            <a:pPr marL="12700" marR="990600" algn="just">
              <a:lnSpc>
                <a:spcPct val="99700"/>
              </a:lnSpc>
              <a:spcBef>
                <a:spcPts val="100"/>
              </a:spcBef>
            </a:pPr>
            <a:r>
              <a:rPr sz="1800">
                <a:solidFill>
                  <a:srgbClr val="006FC0"/>
                </a:solidFill>
                <a:latin typeface="Cambria"/>
                <a:cs typeface="Cambria"/>
              </a:rPr>
              <a:t>LDR </a:t>
            </a:r>
            <a:r>
              <a:rPr sz="1800" spc="-10">
                <a:solidFill>
                  <a:srgbClr val="006FC0"/>
                </a:solidFill>
                <a:latin typeface="Cambria"/>
                <a:cs typeface="Cambria"/>
              </a:rPr>
              <a:t>R2, R0, </a:t>
            </a:r>
            <a:r>
              <a:rPr sz="1800" spc="5">
                <a:solidFill>
                  <a:srgbClr val="006FC0"/>
                </a:solidFill>
                <a:latin typeface="Cambria"/>
                <a:cs typeface="Cambria"/>
              </a:rPr>
              <a:t>#0  </a:t>
            </a:r>
            <a:r>
              <a:rPr sz="1800">
                <a:solidFill>
                  <a:srgbClr val="006FC0"/>
                </a:solidFill>
                <a:latin typeface="Cambria"/>
                <a:cs typeface="Cambria"/>
              </a:rPr>
              <a:t>LDR </a:t>
            </a:r>
            <a:r>
              <a:rPr sz="1800" spc="-10">
                <a:solidFill>
                  <a:srgbClr val="006FC0"/>
                </a:solidFill>
                <a:latin typeface="Cambria"/>
                <a:cs typeface="Cambria"/>
              </a:rPr>
              <a:t>R3, R1, </a:t>
            </a:r>
            <a:r>
              <a:rPr sz="1800" spc="5">
                <a:solidFill>
                  <a:srgbClr val="006FC0"/>
                </a:solidFill>
                <a:latin typeface="Cambria"/>
                <a:cs typeface="Cambria"/>
              </a:rPr>
              <a:t>#0  </a:t>
            </a:r>
            <a:r>
              <a:rPr sz="1800" spc="-10">
                <a:solidFill>
                  <a:srgbClr val="006FC0"/>
                </a:solidFill>
                <a:latin typeface="Cambria"/>
                <a:cs typeface="Cambria"/>
              </a:rPr>
              <a:t>STR R2, R1, </a:t>
            </a:r>
            <a:r>
              <a:rPr sz="1800" spc="5">
                <a:solidFill>
                  <a:srgbClr val="006FC0"/>
                </a:solidFill>
                <a:latin typeface="Cambria"/>
                <a:cs typeface="Cambria"/>
              </a:rPr>
              <a:t>#0  </a:t>
            </a:r>
            <a:r>
              <a:rPr sz="1800" spc="-10">
                <a:solidFill>
                  <a:srgbClr val="006FC0"/>
                </a:solidFill>
                <a:latin typeface="Cambria"/>
                <a:cs typeface="Cambria"/>
              </a:rPr>
              <a:t>STR R3, R0, </a:t>
            </a:r>
            <a:r>
              <a:rPr sz="1800" spc="5">
                <a:solidFill>
                  <a:srgbClr val="006FC0"/>
                </a:solidFill>
                <a:latin typeface="Cambria"/>
                <a:cs typeface="Cambria"/>
              </a:rPr>
              <a:t>#0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00800"/>
              </a:lnSpc>
            </a:pPr>
            <a:r>
              <a:rPr sz="1800">
                <a:solidFill>
                  <a:srgbClr val="006FC0"/>
                </a:solidFill>
                <a:latin typeface="Cambria"/>
                <a:cs typeface="Cambria"/>
              </a:rPr>
              <a:t>LD </a:t>
            </a:r>
            <a:r>
              <a:rPr sz="1800" spc="-10">
                <a:solidFill>
                  <a:srgbClr val="006FC0"/>
                </a:solidFill>
                <a:latin typeface="Cambria"/>
                <a:cs typeface="Cambria"/>
              </a:rPr>
              <a:t>R2, </a:t>
            </a:r>
            <a:r>
              <a:rPr sz="1800" spc="-25">
                <a:solidFill>
                  <a:srgbClr val="006FC0"/>
                </a:solidFill>
                <a:latin typeface="Cambria"/>
                <a:cs typeface="Cambria"/>
              </a:rPr>
              <a:t>SAVER2_SWAP</a:t>
            </a:r>
            <a:r>
              <a:rPr sz="1800" spc="-9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>
                <a:solidFill>
                  <a:srgbClr val="006FC0"/>
                </a:solidFill>
                <a:latin typeface="Cambria"/>
                <a:cs typeface="Cambria"/>
              </a:rPr>
              <a:t>LD  </a:t>
            </a:r>
            <a:r>
              <a:rPr sz="1800" spc="-10">
                <a:solidFill>
                  <a:srgbClr val="006FC0"/>
                </a:solidFill>
                <a:latin typeface="Cambria"/>
                <a:cs typeface="Cambria"/>
              </a:rPr>
              <a:t>R3,</a:t>
            </a:r>
            <a:r>
              <a:rPr sz="1800" spc="-25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-30">
                <a:solidFill>
                  <a:srgbClr val="006FC0"/>
                </a:solidFill>
                <a:latin typeface="Cambria"/>
                <a:cs typeface="Cambria"/>
              </a:rPr>
              <a:t>SAVER3_SWAP</a:t>
            </a:r>
            <a:endParaRPr sz="1800">
              <a:latin typeface="Cambria"/>
              <a:cs typeface="Cambria"/>
            </a:endParaRPr>
          </a:p>
          <a:p>
            <a:pPr marL="12700" algn="just">
              <a:lnSpc>
                <a:spcPts val="2100"/>
              </a:lnSpc>
            </a:pPr>
            <a:r>
              <a:rPr sz="1800" spc="5">
                <a:solidFill>
                  <a:srgbClr val="006FC0"/>
                </a:solidFill>
                <a:latin typeface="Cambria"/>
                <a:cs typeface="Cambria"/>
              </a:rPr>
              <a:t>RET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45029" y="1814576"/>
            <a:ext cx="983615" cy="741045"/>
          </a:xfrm>
          <a:custGeom>
            <a:avLst/>
            <a:gdLst/>
            <a:ahLst/>
            <a:cxnLst/>
            <a:rect l="l" t="t" r="r" b="b"/>
            <a:pathLst>
              <a:path w="983614" h="741044">
                <a:moveTo>
                  <a:pt x="919358" y="41927"/>
                </a:moveTo>
                <a:lnTo>
                  <a:pt x="0" y="733425"/>
                </a:lnTo>
                <a:lnTo>
                  <a:pt x="5714" y="741045"/>
                </a:lnTo>
                <a:lnTo>
                  <a:pt x="925083" y="49540"/>
                </a:lnTo>
                <a:lnTo>
                  <a:pt x="919358" y="41927"/>
                </a:lnTo>
                <a:close/>
              </a:path>
              <a:path w="983614" h="741044">
                <a:moveTo>
                  <a:pt x="966019" y="34289"/>
                </a:moveTo>
                <a:lnTo>
                  <a:pt x="929513" y="34289"/>
                </a:lnTo>
                <a:lnTo>
                  <a:pt x="935227" y="41910"/>
                </a:lnTo>
                <a:lnTo>
                  <a:pt x="925083" y="49540"/>
                </a:lnTo>
                <a:lnTo>
                  <a:pt x="945133" y="76200"/>
                </a:lnTo>
                <a:lnTo>
                  <a:pt x="966019" y="34289"/>
                </a:lnTo>
                <a:close/>
              </a:path>
              <a:path w="983614" h="741044">
                <a:moveTo>
                  <a:pt x="929513" y="34289"/>
                </a:moveTo>
                <a:lnTo>
                  <a:pt x="919358" y="41927"/>
                </a:lnTo>
                <a:lnTo>
                  <a:pt x="925083" y="49540"/>
                </a:lnTo>
                <a:lnTo>
                  <a:pt x="935227" y="41910"/>
                </a:lnTo>
                <a:lnTo>
                  <a:pt x="929513" y="34289"/>
                </a:lnTo>
                <a:close/>
              </a:path>
              <a:path w="983614" h="741044">
                <a:moveTo>
                  <a:pt x="983107" y="0"/>
                </a:moveTo>
                <a:lnTo>
                  <a:pt x="899287" y="15239"/>
                </a:lnTo>
                <a:lnTo>
                  <a:pt x="919358" y="41927"/>
                </a:lnTo>
                <a:lnTo>
                  <a:pt x="929513" y="34289"/>
                </a:lnTo>
                <a:lnTo>
                  <a:pt x="966019" y="34289"/>
                </a:lnTo>
                <a:lnTo>
                  <a:pt x="98310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9707" y="1852548"/>
            <a:ext cx="2157095" cy="1538605"/>
          </a:xfrm>
          <a:custGeom>
            <a:avLst/>
            <a:gdLst/>
            <a:ahLst/>
            <a:cxnLst/>
            <a:rect l="l" t="t" r="r" b="b"/>
            <a:pathLst>
              <a:path w="2157095" h="1538604">
                <a:moveTo>
                  <a:pt x="2092156" y="40376"/>
                </a:moveTo>
                <a:lnTo>
                  <a:pt x="0" y="1530477"/>
                </a:lnTo>
                <a:lnTo>
                  <a:pt x="5460" y="1538224"/>
                </a:lnTo>
                <a:lnTo>
                  <a:pt x="2097705" y="48150"/>
                </a:lnTo>
                <a:lnTo>
                  <a:pt x="2092156" y="40376"/>
                </a:lnTo>
                <a:close/>
              </a:path>
              <a:path w="2157095" h="1538604">
                <a:moveTo>
                  <a:pt x="2139483" y="33020"/>
                </a:moveTo>
                <a:lnTo>
                  <a:pt x="2102484" y="33020"/>
                </a:lnTo>
                <a:lnTo>
                  <a:pt x="2108072" y="40766"/>
                </a:lnTo>
                <a:lnTo>
                  <a:pt x="2097705" y="48150"/>
                </a:lnTo>
                <a:lnTo>
                  <a:pt x="2117090" y="75311"/>
                </a:lnTo>
                <a:lnTo>
                  <a:pt x="2139483" y="33020"/>
                </a:lnTo>
                <a:close/>
              </a:path>
              <a:path w="2157095" h="1538604">
                <a:moveTo>
                  <a:pt x="2102484" y="33020"/>
                </a:moveTo>
                <a:lnTo>
                  <a:pt x="2092156" y="40376"/>
                </a:lnTo>
                <a:lnTo>
                  <a:pt x="2097705" y="48150"/>
                </a:lnTo>
                <a:lnTo>
                  <a:pt x="2108072" y="40766"/>
                </a:lnTo>
                <a:lnTo>
                  <a:pt x="2102484" y="33020"/>
                </a:lnTo>
                <a:close/>
              </a:path>
              <a:path w="2157095" h="1538604">
                <a:moveTo>
                  <a:pt x="2156967" y="0"/>
                </a:moveTo>
                <a:lnTo>
                  <a:pt x="2072766" y="13208"/>
                </a:lnTo>
                <a:lnTo>
                  <a:pt x="2092156" y="40376"/>
                </a:lnTo>
                <a:lnTo>
                  <a:pt x="2102484" y="33020"/>
                </a:lnTo>
                <a:lnTo>
                  <a:pt x="2139483" y="33020"/>
                </a:lnTo>
                <a:lnTo>
                  <a:pt x="215696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5376" y="3481959"/>
            <a:ext cx="2020570" cy="770890"/>
          </a:xfrm>
          <a:custGeom>
            <a:avLst/>
            <a:gdLst/>
            <a:ahLst/>
            <a:cxnLst/>
            <a:rect l="l" t="t" r="r" b="b"/>
            <a:pathLst>
              <a:path w="2020570" h="770889">
                <a:moveTo>
                  <a:pt x="72974" y="31256"/>
                </a:moveTo>
                <a:lnTo>
                  <a:pt x="69625" y="40176"/>
                </a:lnTo>
                <a:lnTo>
                  <a:pt x="2016887" y="770636"/>
                </a:lnTo>
                <a:lnTo>
                  <a:pt x="2020315" y="761745"/>
                </a:lnTo>
                <a:lnTo>
                  <a:pt x="72974" y="31256"/>
                </a:lnTo>
                <a:close/>
              </a:path>
              <a:path w="2020570" h="770889">
                <a:moveTo>
                  <a:pt x="84709" y="0"/>
                </a:moveTo>
                <a:lnTo>
                  <a:pt x="0" y="8889"/>
                </a:lnTo>
                <a:lnTo>
                  <a:pt x="57912" y="71374"/>
                </a:lnTo>
                <a:lnTo>
                  <a:pt x="69625" y="40176"/>
                </a:lnTo>
                <a:lnTo>
                  <a:pt x="57658" y="35687"/>
                </a:lnTo>
                <a:lnTo>
                  <a:pt x="61087" y="26796"/>
                </a:lnTo>
                <a:lnTo>
                  <a:pt x="74648" y="26796"/>
                </a:lnTo>
                <a:lnTo>
                  <a:pt x="84709" y="0"/>
                </a:lnTo>
                <a:close/>
              </a:path>
              <a:path w="2020570" h="770889">
                <a:moveTo>
                  <a:pt x="61087" y="26796"/>
                </a:moveTo>
                <a:lnTo>
                  <a:pt x="57658" y="35687"/>
                </a:lnTo>
                <a:lnTo>
                  <a:pt x="69625" y="40176"/>
                </a:lnTo>
                <a:lnTo>
                  <a:pt x="72974" y="31256"/>
                </a:lnTo>
                <a:lnTo>
                  <a:pt x="61087" y="26796"/>
                </a:lnTo>
                <a:close/>
              </a:path>
              <a:path w="2020570" h="770889">
                <a:moveTo>
                  <a:pt x="74648" y="26796"/>
                </a:moveTo>
                <a:lnTo>
                  <a:pt x="61087" y="26796"/>
                </a:lnTo>
                <a:lnTo>
                  <a:pt x="72974" y="31256"/>
                </a:lnTo>
                <a:lnTo>
                  <a:pt x="74648" y="2679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6262" y="6434073"/>
            <a:ext cx="2545715" cy="76835"/>
          </a:xfrm>
          <a:custGeom>
            <a:avLst/>
            <a:gdLst/>
            <a:ahLst/>
            <a:cxnLst/>
            <a:rect l="l" t="t" r="r" b="b"/>
            <a:pathLst>
              <a:path w="2545715" h="76834">
                <a:moveTo>
                  <a:pt x="2469451" y="0"/>
                </a:moveTo>
                <a:lnTo>
                  <a:pt x="2469451" y="76263"/>
                </a:lnTo>
                <a:lnTo>
                  <a:pt x="2536237" y="42925"/>
                </a:lnTo>
                <a:lnTo>
                  <a:pt x="2482151" y="42925"/>
                </a:lnTo>
                <a:lnTo>
                  <a:pt x="2482151" y="33400"/>
                </a:lnTo>
                <a:lnTo>
                  <a:pt x="2536031" y="33400"/>
                </a:lnTo>
                <a:lnTo>
                  <a:pt x="2469451" y="0"/>
                </a:lnTo>
                <a:close/>
              </a:path>
              <a:path w="2545715" h="76834">
                <a:moveTo>
                  <a:pt x="2469451" y="33400"/>
                </a:moveTo>
                <a:lnTo>
                  <a:pt x="0" y="33400"/>
                </a:lnTo>
                <a:lnTo>
                  <a:pt x="0" y="42925"/>
                </a:lnTo>
                <a:lnTo>
                  <a:pt x="2469451" y="42925"/>
                </a:lnTo>
                <a:lnTo>
                  <a:pt x="2469451" y="33400"/>
                </a:lnTo>
                <a:close/>
              </a:path>
              <a:path w="2545715" h="76834">
                <a:moveTo>
                  <a:pt x="2536031" y="33400"/>
                </a:moveTo>
                <a:lnTo>
                  <a:pt x="2482151" y="33400"/>
                </a:lnTo>
                <a:lnTo>
                  <a:pt x="2482151" y="42925"/>
                </a:lnTo>
                <a:lnTo>
                  <a:pt x="2536237" y="42925"/>
                </a:lnTo>
                <a:lnTo>
                  <a:pt x="2545651" y="38226"/>
                </a:lnTo>
                <a:lnTo>
                  <a:pt x="2536031" y="334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162" y="399526"/>
            <a:ext cx="106172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/>
              <a:t>S</a:t>
            </a:r>
            <a:r>
              <a:rPr spc="-10"/>
              <a:t>t</a:t>
            </a:r>
            <a:r>
              <a:rPr spc="25"/>
              <a:t>ack</a:t>
            </a:r>
            <a:r>
              <a:rPr spc="1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162" y="1058108"/>
            <a:ext cx="5492750" cy="24580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>
                <a:solidFill>
                  <a:srgbClr val="001F5F"/>
                </a:solidFill>
                <a:latin typeface="Times New Roman"/>
                <a:cs typeface="Times New Roman"/>
              </a:rPr>
              <a:t>Last-In-First-Out</a:t>
            </a:r>
            <a:r>
              <a:rPr sz="1850" spc="2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001F5F"/>
                </a:solidFill>
                <a:latin typeface="Times New Roman"/>
                <a:cs typeface="Times New Roman"/>
              </a:rPr>
              <a:t>(LIFO)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84175" algn="l"/>
              </a:tabLst>
            </a:pP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Stack</a:t>
            </a:r>
            <a:r>
              <a:rPr sz="1850" spc="2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operations</a:t>
            </a:r>
            <a:endParaRPr sz="185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25">
                <a:solidFill>
                  <a:srgbClr val="001F5F"/>
                </a:solidFill>
                <a:latin typeface="Times New Roman"/>
                <a:cs typeface="Times New Roman"/>
              </a:rPr>
              <a:t>Push: puts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new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thing </a:t>
            </a:r>
            <a:r>
              <a:rPr sz="1850" spc="30">
                <a:solidFill>
                  <a:srgbClr val="001F5F"/>
                </a:solidFill>
                <a:latin typeface="Times New Roman"/>
                <a:cs typeface="Times New Roman"/>
              </a:rPr>
              <a:t>on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top </a:t>
            </a:r>
            <a:r>
              <a:rPr sz="1850" spc="25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50" spc="-9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stack</a:t>
            </a:r>
            <a:endParaRPr sz="185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25">
                <a:solidFill>
                  <a:srgbClr val="001F5F"/>
                </a:solidFill>
                <a:latin typeface="Times New Roman"/>
                <a:cs typeface="Times New Roman"/>
              </a:rPr>
              <a:t>Pop: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removes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whatever </a:t>
            </a:r>
            <a:r>
              <a:rPr sz="1850" spc="-3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50" spc="30">
                <a:solidFill>
                  <a:srgbClr val="001F5F"/>
                </a:solidFill>
                <a:latin typeface="Times New Roman"/>
                <a:cs typeface="Times New Roman"/>
              </a:rPr>
              <a:t>on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the top </a:t>
            </a:r>
            <a:r>
              <a:rPr sz="1850" spc="25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50" spc="1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stack</a:t>
            </a:r>
            <a:endParaRPr sz="185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IsEmpty: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checks </a:t>
            </a:r>
            <a:r>
              <a:rPr sz="1850" spc="-3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stack </a:t>
            </a:r>
            <a:r>
              <a:rPr sz="1850" spc="-3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850" spc="32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empty</a:t>
            </a:r>
            <a:endParaRPr sz="185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-10">
                <a:solidFill>
                  <a:srgbClr val="001F5F"/>
                </a:solidFill>
                <a:latin typeface="Times New Roman"/>
                <a:cs typeface="Times New Roman"/>
              </a:rPr>
              <a:t>IsFull: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checks </a:t>
            </a:r>
            <a:r>
              <a:rPr sz="1850" spc="-3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stack </a:t>
            </a:r>
            <a:r>
              <a:rPr sz="1850" spc="-3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850" spc="7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10">
                <a:solidFill>
                  <a:srgbClr val="001F5F"/>
                </a:solidFill>
                <a:latin typeface="Times New Roman"/>
                <a:cs typeface="Times New Roman"/>
              </a:rPr>
              <a:t>full</a:t>
            </a:r>
            <a:endParaRPr lang="en-US" sz="1850" spc="-1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84175" algn="l"/>
              </a:tabLst>
            </a:pPr>
            <a:r>
              <a:rPr lang="en-US" sz="1850" spc="15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lang="en-US" sz="1850" spc="10">
                <a:solidFill>
                  <a:srgbClr val="001F5F"/>
                </a:solidFill>
                <a:latin typeface="Times New Roman"/>
                <a:cs typeface="Times New Roman"/>
              </a:rPr>
              <a:t>Example:</a:t>
            </a:r>
            <a:endParaRPr lang="en-US"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3516194"/>
            <a:ext cx="4051610" cy="1969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68354F6-C760-4E24-9DC4-F5E3F487CBDD}"/>
              </a:ext>
            </a:extLst>
          </p:cNvPr>
          <p:cNvSpPr txBox="1"/>
          <p:nvPr/>
        </p:nvSpPr>
        <p:spPr>
          <a:xfrm>
            <a:off x="689021" y="5485249"/>
            <a:ext cx="5492750" cy="21672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lang="en-US" sz="1850" spc="15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lang="en-US" sz="1850" spc="15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pointer conventions:</a:t>
            </a:r>
          </a:p>
          <a:p>
            <a:pPr marL="803910" indent="-30480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lang="en-US" sz="1850">
                <a:latin typeface="Times New Roman" panose="02020603050405020304" pitchFamily="18" charset="0"/>
                <a:cs typeface="Times New Roman" panose="02020603050405020304" pitchFamily="18" charset="0"/>
              </a:rPr>
              <a:t>End points to last fillable slot in the stack</a:t>
            </a: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lang="en-US" sz="1850" spc="-1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points to next free slot in the stack</a:t>
            </a:r>
          </a:p>
          <a:p>
            <a:pPr marL="499110">
              <a:lnSpc>
                <a:spcPct val="100000"/>
              </a:lnSpc>
              <a:spcBef>
                <a:spcPts val="555"/>
              </a:spcBef>
              <a:tabLst>
                <a:tab pos="803910" algn="l"/>
                <a:tab pos="804545" algn="l"/>
              </a:tabLst>
            </a:pPr>
            <a:endParaRPr lang="en-US" sz="18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endParaRPr lang="en-US" sz="1850" spc="15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lang="en-US" sz="1850" spc="15">
                <a:solidFill>
                  <a:srgbClr val="001F5F"/>
                </a:solidFill>
                <a:latin typeface="Arial"/>
                <a:cs typeface="Arial"/>
              </a:rPr>
              <a:t>	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314" y="1393482"/>
            <a:ext cx="5397500" cy="10655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Implementation</a:t>
            </a:r>
            <a:endParaRPr sz="185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Keep elements </a:t>
            </a:r>
            <a:r>
              <a:rPr sz="1850" spc="-5">
                <a:solidFill>
                  <a:srgbClr val="001F5F"/>
                </a:solidFill>
                <a:latin typeface="Times New Roman"/>
                <a:cs typeface="Times New Roman"/>
              </a:rPr>
              <a:t>stationary,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just move the</a:t>
            </a:r>
            <a:r>
              <a:rPr sz="1850" spc="229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5">
                <a:solidFill>
                  <a:srgbClr val="001F5F"/>
                </a:solidFill>
                <a:latin typeface="Times New Roman"/>
                <a:cs typeface="Times New Roman"/>
              </a:rPr>
              <a:t>pointer</a:t>
            </a:r>
            <a:endParaRPr sz="185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More </a:t>
            </a:r>
            <a:r>
              <a:rPr sz="1850" spc="-15">
                <a:solidFill>
                  <a:srgbClr val="001F5F"/>
                </a:solidFill>
                <a:latin typeface="Times New Roman"/>
                <a:cs typeface="Times New Roman"/>
              </a:rPr>
              <a:t>efficient </a:t>
            </a:r>
            <a:r>
              <a:rPr sz="1850" spc="15">
                <a:solidFill>
                  <a:srgbClr val="001F5F"/>
                </a:solidFill>
                <a:latin typeface="Times New Roman"/>
                <a:cs typeface="Times New Roman"/>
              </a:rPr>
              <a:t>than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moving</a:t>
            </a:r>
            <a:r>
              <a:rPr sz="1850" spc="30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everything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880" y="4572000"/>
            <a:ext cx="8681720" cy="2160848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endParaRPr lang="en-US" sz="1850" spc="15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endParaRPr lang="en-US" sz="1850" spc="15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endParaRPr lang="en-US" sz="1850" spc="15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lang="en-US" sz="1850" b="1" spc="10">
                <a:solidFill>
                  <a:srgbClr val="001F5F"/>
                </a:solidFill>
                <a:latin typeface="Times New Roman"/>
                <a:cs typeface="Times New Roman"/>
              </a:rPr>
              <a:t>NOTICE</a:t>
            </a:r>
            <a:r>
              <a:rPr lang="en-US" sz="1850" spc="10">
                <a:solidFill>
                  <a:srgbClr val="001F5F"/>
                </a:solidFill>
                <a:latin typeface="Times New Roman"/>
                <a:cs typeface="Times New Roman"/>
              </a:rPr>
              <a:t>: Different conventions for TOP: can indicate next empty slot </a:t>
            </a:r>
            <a:r>
              <a:rPr lang="en-US" sz="1850" u="sng" spc="1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lang="en-US" sz="1850" spc="10">
                <a:solidFill>
                  <a:srgbClr val="001F5F"/>
                </a:solidFill>
                <a:latin typeface="Times New Roman"/>
                <a:cs typeface="Times New Roman"/>
              </a:rPr>
              <a:t> last pushed 	element in the stack (ask in OH)</a:t>
            </a: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r>
              <a:rPr lang="en-US" sz="1850" spc="10">
                <a:solidFill>
                  <a:srgbClr val="001F5F"/>
                </a:solidFill>
                <a:latin typeface="Times New Roman"/>
                <a:cs typeface="Times New Roman"/>
              </a:rPr>
              <a:t>	END always points to the last fillable slot on the stack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" y="749440"/>
            <a:ext cx="282765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/>
              <a:t>Stacks(continued)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AA2F3-4848-431B-A18E-997593120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95600"/>
            <a:ext cx="5791200" cy="25622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32C7-531D-485F-86E2-FC8F7301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69359"/>
          </a:xfrm>
        </p:spPr>
        <p:txBody>
          <a:bodyPr/>
          <a:lstStyle/>
          <a:p>
            <a:r>
              <a:rPr lang="en-US"/>
              <a:t>Push and Pop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6B7E0-8344-4D86-890D-E3422BD41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2209800"/>
            <a:ext cx="9401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25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6A5F-BC19-48EC-BA2B-3DA739A0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69359"/>
          </a:xfrm>
        </p:spPr>
        <p:txBody>
          <a:bodyPr/>
          <a:lstStyle/>
          <a:p>
            <a:r>
              <a:rPr lang="en-US"/>
              <a:t>Detecting Overflow and Underflow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55CA2-78CE-4E7A-B04A-5187A593C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37" y="2005647"/>
            <a:ext cx="8569325" cy="166199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Overflow: attempting to push when stack is full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Underflow: attempting to pop when stack is empty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BC632-3821-4ADC-A39E-E19F1CF30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0400"/>
            <a:ext cx="8814364" cy="32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4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C475-B82F-4AC7-9DDF-4EDF3865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69359"/>
          </a:xfrm>
        </p:spPr>
        <p:txBody>
          <a:bodyPr/>
          <a:lstStyle/>
          <a:p>
            <a:pPr algn="ctr"/>
            <a:r>
              <a:rPr lang="en-US"/>
              <a:t>HKN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A2F14-CC53-4501-AF33-EBD2DD93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37" y="2005647"/>
            <a:ext cx="8569325" cy="4154984"/>
          </a:xfrm>
        </p:spPr>
        <p:txBody>
          <a:bodyPr/>
          <a:lstStyle/>
          <a:p>
            <a:pPr algn="ctr"/>
            <a:r>
              <a:rPr lang="en-US"/>
              <a:t>We offer 1-1 Tutoring!</a:t>
            </a:r>
          </a:p>
          <a:p>
            <a:pPr algn="ctr"/>
            <a:endParaRPr lang="en-US"/>
          </a:p>
          <a:p>
            <a:pPr algn="ctr"/>
            <a:r>
              <a:rPr lang="en-US"/>
              <a:t>Visit hkn.illinois.edu and go to “services” page to find tutors</a:t>
            </a:r>
          </a:p>
          <a:p>
            <a:pPr algn="ctr"/>
            <a:endParaRPr lang="en-US"/>
          </a:p>
          <a:p>
            <a:pPr algn="ctr"/>
            <a:r>
              <a:rPr lang="en-US"/>
              <a:t>Slides posted after review session</a:t>
            </a:r>
          </a:p>
          <a:p>
            <a:pPr algn="ctr"/>
            <a:endParaRPr lang="en-US"/>
          </a:p>
          <a:p>
            <a:pPr algn="ctr"/>
            <a:r>
              <a:rPr lang="en-US"/>
              <a:t>Generous amount of time for questions included at end, so if you have practice exam questions or general questions stick around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93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2C75-3B4C-409F-A4AF-A51851BF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15" y="304800"/>
            <a:ext cx="2971799" cy="469359"/>
          </a:xfrm>
        </p:spPr>
        <p:txBody>
          <a:bodyPr/>
          <a:lstStyle/>
          <a:p>
            <a:r>
              <a:rPr lang="en-US"/>
              <a:t>Push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9656C-1239-4B6B-8B2E-A50D6C29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14" y="990392"/>
            <a:ext cx="5733585" cy="5339923"/>
          </a:xfrm>
        </p:spPr>
        <p:txBody>
          <a:bodyPr/>
          <a:lstStyle/>
          <a:p>
            <a:r>
              <a:rPr lang="en-US" sz="2000"/>
              <a:t>ST R3, PUSH_SAVER3</a:t>
            </a:r>
          </a:p>
          <a:p>
            <a:r>
              <a:rPr lang="en-US" sz="2000"/>
              <a:t>ST R4, PUSH_SAVER4</a:t>
            </a:r>
          </a:p>
          <a:p>
            <a:r>
              <a:rPr lang="en-US" sz="2000"/>
              <a:t>AND R5, R5, #0 </a:t>
            </a:r>
            <a:r>
              <a:rPr lang="en-US" sz="2000">
                <a:solidFill>
                  <a:schemeClr val="accent2"/>
                </a:solidFill>
              </a:rPr>
              <a:t>//Clear R5</a:t>
            </a:r>
          </a:p>
          <a:p>
            <a:r>
              <a:rPr lang="en-US" sz="2000">
                <a:solidFill>
                  <a:schemeClr val="accent2"/>
                </a:solidFill>
              </a:rPr>
              <a:t>//Calculating Overflow:</a:t>
            </a:r>
          </a:p>
          <a:p>
            <a:r>
              <a:rPr lang="en-US" sz="2000">
                <a:solidFill>
                  <a:schemeClr val="accent2"/>
                </a:solidFill>
              </a:rPr>
              <a:t>//TOP = END - 1</a:t>
            </a:r>
          </a:p>
          <a:p>
            <a:r>
              <a:rPr lang="en-US" sz="2000"/>
              <a:t>LD R3, STACK_END </a:t>
            </a:r>
          </a:p>
          <a:p>
            <a:r>
              <a:rPr lang="en-US" sz="2000"/>
              <a:t>LD R4, STACK_TOP</a:t>
            </a:r>
          </a:p>
          <a:p>
            <a:r>
              <a:rPr lang="en-US" sz="2000"/>
              <a:t>ADD R3, R3, #-1</a:t>
            </a:r>
          </a:p>
          <a:p>
            <a:r>
              <a:rPr lang="en-US" sz="2000"/>
              <a:t>NOT R3 </a:t>
            </a:r>
            <a:r>
              <a:rPr lang="en-US" sz="2000">
                <a:solidFill>
                  <a:schemeClr val="accent2"/>
                </a:solidFill>
              </a:rPr>
              <a:t>//2’s complement of R3</a:t>
            </a:r>
          </a:p>
          <a:p>
            <a:r>
              <a:rPr lang="en-US" sz="2000"/>
              <a:t>ADD R3, R3, #1</a:t>
            </a:r>
          </a:p>
          <a:p>
            <a:r>
              <a:rPr lang="en-US" sz="2000"/>
              <a:t>ADD R3, R4, R3</a:t>
            </a:r>
          </a:p>
          <a:p>
            <a:r>
              <a:rPr lang="en-US" sz="2000" err="1"/>
              <a:t>BRz</a:t>
            </a:r>
            <a:r>
              <a:rPr lang="en-US" sz="2000"/>
              <a:t> OVERFLOW</a:t>
            </a:r>
          </a:p>
          <a:p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STR R0, R4, #0 </a:t>
            </a:r>
            <a:r>
              <a:rPr lang="en-US" sz="2000">
                <a:solidFill>
                  <a:schemeClr val="accent2"/>
                </a:solidFill>
              </a:rPr>
              <a:t>//Push value in R0 to stack</a:t>
            </a:r>
          </a:p>
          <a:p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ADD R4, R4, #-1 </a:t>
            </a:r>
            <a:r>
              <a:rPr lang="en-US" sz="2000">
                <a:solidFill>
                  <a:schemeClr val="accent2"/>
                </a:solidFill>
              </a:rPr>
              <a:t>//Update stack top</a:t>
            </a:r>
          </a:p>
          <a:p>
            <a:r>
              <a:rPr lang="en-US" sz="2000"/>
              <a:t>ST R4, STACK_TOP</a:t>
            </a:r>
          </a:p>
          <a:p>
            <a:r>
              <a:rPr lang="en-US" sz="2000" err="1"/>
              <a:t>BRnzp</a:t>
            </a:r>
            <a:r>
              <a:rPr lang="en-US" sz="2000"/>
              <a:t> DONE_PUSH</a:t>
            </a:r>
          </a:p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F6B66CB-1660-4653-A137-CEA62F43220E}"/>
              </a:ext>
            </a:extLst>
          </p:cNvPr>
          <p:cNvSpPr txBox="1">
            <a:spLocks/>
          </p:cNvSpPr>
          <p:nvPr/>
        </p:nvSpPr>
        <p:spPr>
          <a:xfrm>
            <a:off x="5562601" y="1219200"/>
            <a:ext cx="4122234" cy="3493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700" b="0" i="0">
                <a:solidFill>
                  <a:srgbClr val="001F5F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0"/>
              <a:t>OVERFLOW 	</a:t>
            </a:r>
          </a:p>
          <a:p>
            <a:r>
              <a:rPr lang="en-US" sz="2000" kern="0"/>
              <a:t>	ADD R5, R5, #1</a:t>
            </a:r>
          </a:p>
          <a:p>
            <a:r>
              <a:rPr lang="en-US" sz="2000" kern="0">
                <a:solidFill>
                  <a:schemeClr val="accent2"/>
                </a:solidFill>
              </a:rPr>
              <a:t>//Return 1 in R5 if overflow</a:t>
            </a:r>
          </a:p>
          <a:p>
            <a:endParaRPr lang="en-US" sz="2000" kern="0"/>
          </a:p>
          <a:p>
            <a:r>
              <a:rPr lang="en-US" sz="2000" kern="0"/>
              <a:t>DONE_PUSH	</a:t>
            </a:r>
          </a:p>
          <a:p>
            <a:r>
              <a:rPr lang="en-US" sz="2000" kern="0"/>
              <a:t>	LD R3, PUSH_SAVER3</a:t>
            </a:r>
          </a:p>
          <a:p>
            <a:r>
              <a:rPr lang="en-US" sz="2000" kern="0"/>
              <a:t>	LD R4, PUSH_SAVER4</a:t>
            </a:r>
          </a:p>
          <a:p>
            <a:r>
              <a:rPr lang="en-US" sz="2000" kern="0"/>
              <a:t>	RET </a:t>
            </a:r>
          </a:p>
          <a:p>
            <a:r>
              <a:rPr lang="en-US" sz="2000" kern="0"/>
              <a:t>/</a:t>
            </a:r>
            <a:r>
              <a:rPr lang="en-US" sz="2000" kern="0">
                <a:solidFill>
                  <a:schemeClr val="accent2"/>
                </a:solidFill>
              </a:rPr>
              <a:t>/Restore R3 and R4</a:t>
            </a:r>
          </a:p>
          <a:p>
            <a:r>
              <a:rPr lang="en-US" sz="2000" kern="0">
                <a:solidFill>
                  <a:schemeClr val="accent2"/>
                </a:solidFill>
              </a:rPr>
              <a:t>//Make sure not to modify R7</a:t>
            </a:r>
          </a:p>
          <a:p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70270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2C75-3B4C-409F-A4AF-A51851BF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15" y="304800"/>
            <a:ext cx="2971799" cy="469359"/>
          </a:xfrm>
        </p:spPr>
        <p:txBody>
          <a:bodyPr/>
          <a:lstStyle/>
          <a:p>
            <a:r>
              <a:rPr lang="en-US"/>
              <a:t>Pop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9656C-1239-4B6B-8B2E-A50D6C29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14" y="990392"/>
            <a:ext cx="5733585" cy="6324808"/>
          </a:xfrm>
        </p:spPr>
        <p:txBody>
          <a:bodyPr/>
          <a:lstStyle/>
          <a:p>
            <a:r>
              <a:rPr lang="en-US" sz="2400"/>
              <a:t>ST R3, PUSH_SAVER3</a:t>
            </a:r>
          </a:p>
          <a:p>
            <a:r>
              <a:rPr lang="en-US" sz="2400"/>
              <a:t>ST R4, PUSH_SAVER4</a:t>
            </a:r>
          </a:p>
          <a:p>
            <a:r>
              <a:rPr lang="en-US" sz="2400"/>
              <a:t>AND R5, R5, #0 </a:t>
            </a:r>
            <a:r>
              <a:rPr lang="en-US" sz="2400">
                <a:solidFill>
                  <a:schemeClr val="accent2"/>
                </a:solidFill>
              </a:rPr>
              <a:t>//Clear R5</a:t>
            </a:r>
          </a:p>
          <a:p>
            <a:r>
              <a:rPr lang="en-US" sz="2400">
                <a:solidFill>
                  <a:schemeClr val="accent2"/>
                </a:solidFill>
              </a:rPr>
              <a:t>//Calculating Overflow:</a:t>
            </a:r>
          </a:p>
          <a:p>
            <a:r>
              <a:rPr lang="en-US" sz="2400">
                <a:solidFill>
                  <a:schemeClr val="accent2"/>
                </a:solidFill>
              </a:rPr>
              <a:t>//TOP = END - 1</a:t>
            </a:r>
          </a:p>
          <a:p>
            <a:r>
              <a:rPr lang="en-US" sz="2400"/>
              <a:t>LD R3, STACK_END </a:t>
            </a:r>
          </a:p>
          <a:p>
            <a:r>
              <a:rPr lang="en-US" sz="2400"/>
              <a:t>LD R4, STACK_TOP</a:t>
            </a:r>
          </a:p>
          <a:p>
            <a:r>
              <a:rPr lang="en-US" sz="2400"/>
              <a:t>ADD R3, R3, #-1</a:t>
            </a:r>
          </a:p>
          <a:p>
            <a:r>
              <a:rPr lang="en-US" sz="2400"/>
              <a:t>NOT R3 </a:t>
            </a:r>
            <a:r>
              <a:rPr lang="en-US" sz="2400">
                <a:solidFill>
                  <a:schemeClr val="accent2"/>
                </a:solidFill>
              </a:rPr>
              <a:t>//2’s complement of R3</a:t>
            </a:r>
          </a:p>
          <a:p>
            <a:r>
              <a:rPr lang="en-US" sz="2400"/>
              <a:t>ADD R3, R3, #1</a:t>
            </a:r>
          </a:p>
          <a:p>
            <a:r>
              <a:rPr lang="en-US" sz="2400"/>
              <a:t>ADD R3, R4, R3</a:t>
            </a:r>
          </a:p>
          <a:p>
            <a:r>
              <a:rPr lang="en-US" sz="2400" err="1"/>
              <a:t>BRz</a:t>
            </a:r>
            <a:r>
              <a:rPr lang="en-US" sz="2400"/>
              <a:t> OVERFLOW</a:t>
            </a:r>
          </a:p>
          <a:p>
            <a:r>
              <a:rPr lang="en-US" sz="2400">
                <a:solidFill>
                  <a:schemeClr val="accent3">
                    <a:lumMod val="75000"/>
                  </a:schemeClr>
                </a:solidFill>
              </a:rPr>
              <a:t>STR R0, R4, #0 </a:t>
            </a:r>
            <a:r>
              <a:rPr lang="en-US" sz="2400">
                <a:solidFill>
                  <a:schemeClr val="accent2"/>
                </a:solidFill>
              </a:rPr>
              <a:t>//Store value pushed in R0</a:t>
            </a:r>
          </a:p>
          <a:p>
            <a:r>
              <a:rPr lang="en-US" sz="2400">
                <a:solidFill>
                  <a:schemeClr val="accent3">
                    <a:lumMod val="75000"/>
                  </a:schemeClr>
                </a:solidFill>
              </a:rPr>
              <a:t>ADD R4, R4, #-1 </a:t>
            </a:r>
            <a:r>
              <a:rPr lang="en-US" sz="2400">
                <a:solidFill>
                  <a:schemeClr val="accent2"/>
                </a:solidFill>
              </a:rPr>
              <a:t>//Update top</a:t>
            </a:r>
          </a:p>
          <a:p>
            <a:r>
              <a:rPr lang="en-US" sz="2400"/>
              <a:t>ST R4, STACK_TOP</a:t>
            </a:r>
          </a:p>
          <a:p>
            <a:r>
              <a:rPr lang="en-US" sz="2400" err="1"/>
              <a:t>BRnzp</a:t>
            </a:r>
            <a:r>
              <a:rPr lang="en-US" sz="2400"/>
              <a:t> DONE_PUSH</a:t>
            </a:r>
          </a:p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F6B66CB-1660-4653-A137-CEA62F43220E}"/>
              </a:ext>
            </a:extLst>
          </p:cNvPr>
          <p:cNvSpPr txBox="1">
            <a:spLocks/>
          </p:cNvSpPr>
          <p:nvPr/>
        </p:nvSpPr>
        <p:spPr>
          <a:xfrm>
            <a:off x="5562601" y="1219200"/>
            <a:ext cx="4122234" cy="41088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700" b="0" i="0">
                <a:solidFill>
                  <a:srgbClr val="001F5F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/>
              <a:t>OVERFLOW 	</a:t>
            </a:r>
          </a:p>
          <a:p>
            <a:r>
              <a:rPr lang="en-US" sz="2400" kern="0"/>
              <a:t>	ADD R5, R5, #1</a:t>
            </a:r>
          </a:p>
          <a:p>
            <a:r>
              <a:rPr lang="en-US" sz="2400" kern="0">
                <a:solidFill>
                  <a:schemeClr val="accent2"/>
                </a:solidFill>
              </a:rPr>
              <a:t>//Return 1 in R5 if overflow</a:t>
            </a:r>
          </a:p>
          <a:p>
            <a:endParaRPr lang="en-US" sz="2400" kern="0"/>
          </a:p>
          <a:p>
            <a:r>
              <a:rPr lang="en-US" sz="2400" kern="0"/>
              <a:t>DONE_PUSH	</a:t>
            </a:r>
          </a:p>
          <a:p>
            <a:r>
              <a:rPr lang="en-US" sz="2400" kern="0"/>
              <a:t>	LD R3, PUSH_SAVER3</a:t>
            </a:r>
          </a:p>
          <a:p>
            <a:r>
              <a:rPr lang="en-US" sz="2400" kern="0"/>
              <a:t>	LD R4, PUSH_SAVER4</a:t>
            </a:r>
          </a:p>
          <a:p>
            <a:r>
              <a:rPr lang="en-US" sz="2400" kern="0"/>
              <a:t>	RET </a:t>
            </a:r>
          </a:p>
          <a:p>
            <a:r>
              <a:rPr lang="en-US" sz="2400" kern="0"/>
              <a:t>/</a:t>
            </a:r>
            <a:r>
              <a:rPr lang="en-US" sz="2400" kern="0">
                <a:solidFill>
                  <a:schemeClr val="accent2"/>
                </a:solidFill>
              </a:rPr>
              <a:t>/Restore R3 and R4</a:t>
            </a:r>
          </a:p>
          <a:p>
            <a:r>
              <a:rPr lang="en-US" sz="2400" kern="0">
                <a:solidFill>
                  <a:schemeClr val="accent2"/>
                </a:solidFill>
              </a:rPr>
              <a:t>//Make sure not to modify R7</a:t>
            </a:r>
          </a:p>
          <a:p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086091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115" y="512127"/>
            <a:ext cx="294957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/>
              <a:t>Practice</a:t>
            </a:r>
            <a:r>
              <a:rPr spc="15"/>
              <a:t> </a:t>
            </a:r>
            <a:r>
              <a:rPr spc="2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115" y="1885378"/>
            <a:ext cx="6475095" cy="16675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4"/>
              </a:spcBef>
              <a:tabLst>
                <a:tab pos="1490980" algn="l"/>
              </a:tabLst>
            </a:pPr>
            <a:r>
              <a:rPr sz="2700" spc="-50">
                <a:solidFill>
                  <a:srgbClr val="001F5F"/>
                </a:solidFill>
                <a:latin typeface="Times New Roman"/>
                <a:cs typeface="Times New Roman"/>
              </a:rPr>
              <a:t>Assuming	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3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items 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have been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pushed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onto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the  stack.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After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a POP </a:t>
            </a: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operation,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will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last item 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pushed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onto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the stack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erased from </a:t>
            </a:r>
            <a:r>
              <a:rPr sz="2700" spc="-35">
                <a:solidFill>
                  <a:srgbClr val="001F5F"/>
                </a:solidFill>
                <a:latin typeface="Times New Roman"/>
                <a:cs typeface="Times New Roman"/>
              </a:rPr>
              <a:t>memory? 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Explain.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2419286"/>
            <a:ext cx="6231890" cy="8477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215"/>
              </a:spcBef>
              <a:tabLst>
                <a:tab pos="1405890" algn="l"/>
              </a:tabLst>
            </a:pPr>
            <a:r>
              <a:rPr sz="2700" b="0" spc="-4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700" b="0" spc="8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0" spc="-55">
                <a:solidFill>
                  <a:srgbClr val="001F5F"/>
                </a:solidFill>
                <a:latin typeface="Times New Roman"/>
                <a:cs typeface="Times New Roman"/>
              </a:rPr>
              <a:t>polling	</a:t>
            </a:r>
            <a:r>
              <a:rPr sz="2700" b="0" spc="-25">
                <a:solidFill>
                  <a:srgbClr val="001F5F"/>
                </a:solidFill>
                <a:latin typeface="Times New Roman"/>
                <a:cs typeface="Times New Roman"/>
              </a:rPr>
              <a:t>I/O </a:t>
            </a:r>
            <a:r>
              <a:rPr sz="2700" b="0" spc="-20">
                <a:solidFill>
                  <a:srgbClr val="001F5F"/>
                </a:solidFill>
                <a:latin typeface="Times New Roman"/>
                <a:cs typeface="Times New Roman"/>
              </a:rPr>
              <a:t>more </a:t>
            </a:r>
            <a:r>
              <a:rPr sz="2700" b="0" spc="-35">
                <a:solidFill>
                  <a:srgbClr val="001F5F"/>
                </a:solidFill>
                <a:latin typeface="Times New Roman"/>
                <a:cs typeface="Times New Roman"/>
              </a:rPr>
              <a:t>efficient </a:t>
            </a:r>
            <a:r>
              <a:rPr sz="2700" b="0">
                <a:solidFill>
                  <a:srgbClr val="001F5F"/>
                </a:solidFill>
                <a:latin typeface="Times New Roman"/>
                <a:cs typeface="Times New Roman"/>
              </a:rPr>
              <a:t>than </a:t>
            </a:r>
            <a:r>
              <a:rPr sz="2700" b="0" spc="-35">
                <a:solidFill>
                  <a:srgbClr val="001F5F"/>
                </a:solidFill>
                <a:latin typeface="Times New Roman"/>
                <a:cs typeface="Times New Roman"/>
              </a:rPr>
              <a:t>interrupt-  </a:t>
            </a:r>
            <a:r>
              <a:rPr sz="2700" b="0" spc="-25">
                <a:solidFill>
                  <a:srgbClr val="001F5F"/>
                </a:solidFill>
                <a:latin typeface="Times New Roman"/>
                <a:cs typeface="Times New Roman"/>
              </a:rPr>
              <a:t>driven </a:t>
            </a:r>
            <a:r>
              <a:rPr sz="2700" b="0" spc="-20">
                <a:solidFill>
                  <a:srgbClr val="001F5F"/>
                </a:solidFill>
                <a:latin typeface="Times New Roman"/>
                <a:cs typeface="Times New Roman"/>
              </a:rPr>
              <a:t>I/O?</a:t>
            </a:r>
            <a:r>
              <a:rPr sz="2700" b="0" spc="24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0" spc="-40">
                <a:solidFill>
                  <a:srgbClr val="001F5F"/>
                </a:solidFill>
                <a:latin typeface="Times New Roman"/>
                <a:cs typeface="Times New Roman"/>
              </a:rPr>
              <a:t>Explain.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2495486"/>
            <a:ext cx="473964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20">
                <a:solidFill>
                  <a:srgbClr val="001F5F"/>
                </a:solidFill>
                <a:latin typeface="Times New Roman"/>
                <a:cs typeface="Times New Roman"/>
              </a:rPr>
              <a:t>Explain </a:t>
            </a:r>
            <a:r>
              <a:rPr sz="2700" b="0">
                <a:solidFill>
                  <a:srgbClr val="001F5F"/>
                </a:solidFill>
                <a:latin typeface="Times New Roman"/>
                <a:cs typeface="Times New Roman"/>
              </a:rPr>
              <a:t>what a stack</a:t>
            </a:r>
            <a:r>
              <a:rPr sz="2700" b="0" spc="23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0" spc="-30">
                <a:solidFill>
                  <a:srgbClr val="001F5F"/>
                </a:solidFill>
                <a:latin typeface="Times New Roman"/>
                <a:cs typeface="Times New Roman"/>
              </a:rPr>
              <a:t>underflow</a:t>
            </a:r>
            <a:r>
              <a:rPr lang="en-US" sz="2700" b="0" spc="-30">
                <a:solidFill>
                  <a:srgbClr val="001F5F"/>
                </a:solidFill>
                <a:latin typeface="Times New Roman"/>
                <a:cs typeface="Times New Roman"/>
              </a:rPr>
              <a:t> is.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934" y="1274444"/>
            <a:ext cx="6713855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60">
                <a:solidFill>
                  <a:srgbClr val="001F5F"/>
                </a:solidFill>
                <a:latin typeface="Times New Roman"/>
                <a:cs typeface="Times New Roman"/>
              </a:rPr>
              <a:t>input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stream of a stack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list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all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elements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we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pushed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onto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the stack,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the order  that we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pushed them.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60">
                <a:solidFill>
                  <a:srgbClr val="001F5F"/>
                </a:solidFill>
                <a:latin typeface="Times New Roman"/>
                <a:cs typeface="Times New Roman"/>
              </a:rPr>
              <a:t>input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stream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is 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ZYXWVUTSR,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create a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sequence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pushes </a:t>
            </a:r>
            <a:r>
              <a:rPr sz="2700" spc="-50">
                <a:solidFill>
                  <a:srgbClr val="001F5F"/>
                </a:solidFill>
                <a:latin typeface="Times New Roman"/>
                <a:cs typeface="Times New Roman"/>
              </a:rPr>
              <a:t>and 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pops 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such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that the </a:t>
            </a: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output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stream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is 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YXVUWZSRT.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534" y="359473"/>
            <a:ext cx="8092440" cy="9715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30"/>
              </a:spcBef>
            </a:pPr>
            <a:r>
              <a:rPr spc="15"/>
              <a:t>How </a:t>
            </a:r>
            <a:r>
              <a:rPr spc="25"/>
              <a:t>many </a:t>
            </a:r>
            <a:r>
              <a:rPr spc="15"/>
              <a:t>instructions, </a:t>
            </a:r>
            <a:r>
              <a:rPr spc="-5"/>
              <a:t>in </a:t>
            </a:r>
            <a:r>
              <a:rPr spc="10"/>
              <a:t>terms </a:t>
            </a:r>
            <a:r>
              <a:rPr spc="25"/>
              <a:t>of </a:t>
            </a:r>
            <a:r>
              <a:rPr spc="-5"/>
              <a:t>SOME_NUMBER,  </a:t>
            </a:r>
            <a:r>
              <a:rPr spc="15"/>
              <a:t>are </a:t>
            </a:r>
            <a:r>
              <a:rPr spc="20"/>
              <a:t>run </a:t>
            </a:r>
            <a:r>
              <a:rPr spc="-5"/>
              <a:t>in </a:t>
            </a:r>
            <a:r>
              <a:rPr spc="5"/>
              <a:t>this</a:t>
            </a:r>
            <a:r>
              <a:rPr spc="105"/>
              <a:t> </a:t>
            </a:r>
            <a:r>
              <a:rPr spc="25"/>
              <a:t>program?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534" y="1735391"/>
            <a:ext cx="3683000" cy="4606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27735" marR="1466215" indent="-29209">
              <a:lnSpc>
                <a:spcPct val="100000"/>
              </a:lnSpc>
              <a:spcBef>
                <a:spcPts val="125"/>
              </a:spcBef>
            </a:pPr>
            <a:r>
              <a:rPr sz="2000" spc="-5">
                <a:solidFill>
                  <a:srgbClr val="001F5F"/>
                </a:solidFill>
                <a:latin typeface="Times New Roman"/>
                <a:cs typeface="Times New Roman"/>
              </a:rPr>
              <a:t>LD </a:t>
            </a:r>
            <a:r>
              <a:rPr sz="2000" spc="20">
                <a:solidFill>
                  <a:srgbClr val="001F5F"/>
                </a:solidFill>
                <a:latin typeface="Times New Roman"/>
                <a:cs typeface="Times New Roman"/>
              </a:rPr>
              <a:t>R0, </a:t>
            </a:r>
            <a:r>
              <a:rPr sz="2000">
                <a:solidFill>
                  <a:srgbClr val="001F5F"/>
                </a:solidFill>
                <a:latin typeface="Times New Roman"/>
                <a:cs typeface="Times New Roman"/>
              </a:rPr>
              <a:t>OP1  </a:t>
            </a:r>
            <a:r>
              <a:rPr sz="2000" spc="-5">
                <a:solidFill>
                  <a:srgbClr val="001F5F"/>
                </a:solidFill>
                <a:latin typeface="Times New Roman"/>
                <a:cs typeface="Times New Roman"/>
              </a:rPr>
              <a:t>LD </a:t>
            </a:r>
            <a:r>
              <a:rPr sz="2000" spc="20">
                <a:solidFill>
                  <a:srgbClr val="001F5F"/>
                </a:solidFill>
                <a:latin typeface="Times New Roman"/>
                <a:cs typeface="Times New Roman"/>
              </a:rPr>
              <a:t>R2,</a:t>
            </a:r>
            <a:r>
              <a:rPr sz="2000" spc="-12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1F5F"/>
                </a:solidFill>
                <a:latin typeface="Times New Roman"/>
                <a:cs typeface="Times New Roman"/>
              </a:rPr>
              <a:t>OP2</a:t>
            </a:r>
            <a:endParaRPr sz="200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  <a:spcBef>
                <a:spcPts val="5"/>
              </a:spcBef>
            </a:pPr>
            <a:r>
              <a:rPr sz="2000" spc="-1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000" spc="20">
                <a:solidFill>
                  <a:srgbClr val="001F5F"/>
                </a:solidFill>
                <a:latin typeface="Times New Roman"/>
                <a:cs typeface="Times New Roman"/>
              </a:rPr>
              <a:t>R1, R0,</a:t>
            </a:r>
            <a:r>
              <a:rPr sz="2000" spc="-1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25">
                <a:solidFill>
                  <a:srgbClr val="001F5F"/>
                </a:solidFill>
                <a:latin typeface="Times New Roman"/>
                <a:cs typeface="Times New Roman"/>
              </a:rPr>
              <a:t>#0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25">
                <a:solidFill>
                  <a:srgbClr val="001F5F"/>
                </a:solidFill>
                <a:latin typeface="Times New Roman"/>
                <a:cs typeface="Times New Roman"/>
              </a:rPr>
              <a:t>TOP</a:t>
            </a:r>
            <a:endParaRPr sz="2000">
              <a:latin typeface="Times New Roman"/>
              <a:cs typeface="Times New Roman"/>
            </a:endParaRPr>
          </a:p>
          <a:p>
            <a:pPr marL="927735" marR="930910" algn="just">
              <a:lnSpc>
                <a:spcPct val="100000"/>
              </a:lnSpc>
              <a:spcBef>
                <a:spcPts val="5"/>
              </a:spcBef>
            </a:pPr>
            <a:r>
              <a:rPr sz="2000" spc="-1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000" spc="20">
                <a:solidFill>
                  <a:srgbClr val="001F5F"/>
                </a:solidFill>
                <a:latin typeface="Times New Roman"/>
                <a:cs typeface="Times New Roman"/>
              </a:rPr>
              <a:t>R2, R2, </a:t>
            </a:r>
            <a:r>
              <a:rPr sz="2000" spc="15">
                <a:solidFill>
                  <a:srgbClr val="001F5F"/>
                </a:solidFill>
                <a:latin typeface="Times New Roman"/>
                <a:cs typeface="Times New Roman"/>
              </a:rPr>
              <a:t>R0  </a:t>
            </a:r>
            <a:r>
              <a:rPr sz="2000" spc="-1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000" spc="20">
                <a:solidFill>
                  <a:srgbClr val="001F5F"/>
                </a:solidFill>
                <a:latin typeface="Times New Roman"/>
                <a:cs typeface="Times New Roman"/>
              </a:rPr>
              <a:t>R1, R1,</a:t>
            </a:r>
            <a:r>
              <a:rPr sz="2000" spc="-16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25">
                <a:solidFill>
                  <a:srgbClr val="001F5F"/>
                </a:solidFill>
                <a:latin typeface="Times New Roman"/>
                <a:cs typeface="Times New Roman"/>
              </a:rPr>
              <a:t>#-1  </a:t>
            </a:r>
            <a:r>
              <a:rPr sz="2000" spc="10">
                <a:solidFill>
                  <a:srgbClr val="001F5F"/>
                </a:solidFill>
                <a:latin typeface="Times New Roman"/>
                <a:cs typeface="Times New Roman"/>
              </a:rPr>
              <a:t>BRp</a:t>
            </a:r>
            <a:r>
              <a:rPr sz="2000" spc="-25">
                <a:solidFill>
                  <a:srgbClr val="001F5F"/>
                </a:solidFill>
                <a:latin typeface="Times New Roman"/>
                <a:cs typeface="Times New Roman"/>
              </a:rPr>
              <a:t> TOP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</a:pPr>
            <a:r>
              <a:rPr sz="2000" spc="-25">
                <a:solidFill>
                  <a:srgbClr val="001F5F"/>
                </a:solidFill>
                <a:latin typeface="Times New Roman"/>
                <a:cs typeface="Times New Roman"/>
              </a:rPr>
              <a:t>HALT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>
                <a:solidFill>
                  <a:srgbClr val="001F5F"/>
                </a:solidFill>
                <a:latin typeface="Times New Roman"/>
                <a:cs typeface="Times New Roman"/>
              </a:rPr>
              <a:t>OP1</a:t>
            </a:r>
            <a:endParaRPr sz="200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  <a:spcBef>
                <a:spcPts val="5"/>
              </a:spcBef>
            </a:pPr>
            <a:r>
              <a:rPr sz="2000" spc="-10">
                <a:solidFill>
                  <a:srgbClr val="001F5F"/>
                </a:solidFill>
                <a:latin typeface="Times New Roman"/>
                <a:cs typeface="Times New Roman"/>
              </a:rPr>
              <a:t>.FILL</a:t>
            </a:r>
            <a:r>
              <a:rPr sz="2000" spc="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5">
                <a:solidFill>
                  <a:srgbClr val="001F5F"/>
                </a:solidFill>
                <a:latin typeface="Times New Roman"/>
                <a:cs typeface="Times New Roman"/>
              </a:rPr>
              <a:t>#SOME_NUMBER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>
                <a:solidFill>
                  <a:srgbClr val="001F5F"/>
                </a:solidFill>
                <a:latin typeface="Times New Roman"/>
                <a:cs typeface="Times New Roman"/>
              </a:rPr>
              <a:t>OP2</a:t>
            </a:r>
            <a:endParaRPr sz="200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  <a:spcBef>
                <a:spcPts val="5"/>
              </a:spcBef>
            </a:pPr>
            <a:r>
              <a:rPr sz="2000" spc="-10">
                <a:solidFill>
                  <a:srgbClr val="001F5F"/>
                </a:solidFill>
                <a:latin typeface="Times New Roman"/>
                <a:cs typeface="Times New Roman"/>
              </a:rPr>
              <a:t>.FILL</a:t>
            </a:r>
            <a:r>
              <a:rPr sz="2000" spc="5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30">
                <a:solidFill>
                  <a:srgbClr val="001F5F"/>
                </a:solidFill>
                <a:latin typeface="Times New Roman"/>
                <a:cs typeface="Times New Roman"/>
              </a:rPr>
              <a:t>#10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941E-9BB0-4FE0-B194-77D57B9F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69359"/>
          </a:xfrm>
        </p:spPr>
        <p:txBody>
          <a:bodyPr/>
          <a:lstStyle/>
          <a:p>
            <a:r>
              <a:rPr lang="en-US"/>
              <a:t>Past Exam Programming 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AB38F-AF7D-440D-80B0-3D6CCC07C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979" y="1752600"/>
            <a:ext cx="4110441" cy="45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16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95637E-678A-44D9-BEEB-7E4D6247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28600"/>
            <a:ext cx="5257800" cy="657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12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95637E-678A-44D9-BEEB-7E4D6247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28600"/>
            <a:ext cx="5257800" cy="65761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78F88-9152-49C7-8606-B52F44742C89}"/>
              </a:ext>
            </a:extLst>
          </p:cNvPr>
          <p:cNvSpPr txBox="1"/>
          <p:nvPr/>
        </p:nvSpPr>
        <p:spPr>
          <a:xfrm>
            <a:off x="2514600" y="533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ADD R6, R6,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ED2D3-27BB-4368-9184-0EBA5945D948}"/>
              </a:ext>
            </a:extLst>
          </p:cNvPr>
          <p:cNvSpPr txBox="1"/>
          <p:nvPr/>
        </p:nvSpPr>
        <p:spPr>
          <a:xfrm>
            <a:off x="2514600" y="813737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LDR R1, R6, #0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1D8C-0ECE-46E2-B04E-3A0C43BC1FBC}"/>
              </a:ext>
            </a:extLst>
          </p:cNvPr>
          <p:cNvSpPr txBox="1"/>
          <p:nvPr/>
        </p:nvSpPr>
        <p:spPr>
          <a:xfrm>
            <a:off x="2514600" y="122052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ADD R6, R6, #1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F8F91-DF2B-43F0-945A-7B50EF0DBEB0}"/>
              </a:ext>
            </a:extLst>
          </p:cNvPr>
          <p:cNvSpPr txBox="1"/>
          <p:nvPr/>
        </p:nvSpPr>
        <p:spPr>
          <a:xfrm>
            <a:off x="2514600" y="1473416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LDR R2, R6, #0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344FC-13BE-4744-A39D-5E2A52214DF1}"/>
              </a:ext>
            </a:extLst>
          </p:cNvPr>
          <p:cNvSpPr txBox="1"/>
          <p:nvPr/>
        </p:nvSpPr>
        <p:spPr>
          <a:xfrm>
            <a:off x="2514600" y="1880199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ADD R6, R6, #1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655CB-62FC-46E2-BCE4-55E07440A1FA}"/>
              </a:ext>
            </a:extLst>
          </p:cNvPr>
          <p:cNvSpPr txBox="1"/>
          <p:nvPr/>
        </p:nvSpPr>
        <p:spPr>
          <a:xfrm>
            <a:off x="2514600" y="2187976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LDR R3, R6, #0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44652-5BE6-4AC5-8E6C-1BAC31F887E2}"/>
              </a:ext>
            </a:extLst>
          </p:cNvPr>
          <p:cNvSpPr txBox="1"/>
          <p:nvPr/>
        </p:nvSpPr>
        <p:spPr>
          <a:xfrm>
            <a:off x="2514600" y="2968247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ADD R4, R1, #0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9666C-3FBF-466C-8274-25A11BE51314}"/>
              </a:ext>
            </a:extLst>
          </p:cNvPr>
          <p:cNvSpPr txBox="1"/>
          <p:nvPr/>
        </p:nvSpPr>
        <p:spPr>
          <a:xfrm>
            <a:off x="2514600" y="3242467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JSR SQUARE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A7A47-CCF9-441B-A21E-4C52C0898E72}"/>
              </a:ext>
            </a:extLst>
          </p:cNvPr>
          <p:cNvSpPr txBox="1"/>
          <p:nvPr/>
        </p:nvSpPr>
        <p:spPr>
          <a:xfrm>
            <a:off x="2514600" y="3516687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ADD R1, R5, #0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DF9E43-4B4D-4632-9E71-408EC95B6E05}"/>
              </a:ext>
            </a:extLst>
          </p:cNvPr>
          <p:cNvSpPr txBox="1"/>
          <p:nvPr/>
        </p:nvSpPr>
        <p:spPr>
          <a:xfrm>
            <a:off x="2514600" y="418418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ADD R4, R2, #0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3DA30E-7560-4814-BDD3-B9EFF967EB81}"/>
              </a:ext>
            </a:extLst>
          </p:cNvPr>
          <p:cNvSpPr txBox="1"/>
          <p:nvPr/>
        </p:nvSpPr>
        <p:spPr>
          <a:xfrm>
            <a:off x="2514600" y="445840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JSR SQUARE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34DDC1-77E4-4805-A207-ACC1165B6941}"/>
              </a:ext>
            </a:extLst>
          </p:cNvPr>
          <p:cNvSpPr txBox="1"/>
          <p:nvPr/>
        </p:nvSpPr>
        <p:spPr>
          <a:xfrm>
            <a:off x="2514600" y="473262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ADD R2, R5, #0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11FC1B-5CE0-485E-9FFD-BD23667B96F0}"/>
              </a:ext>
            </a:extLst>
          </p:cNvPr>
          <p:cNvSpPr txBox="1"/>
          <p:nvPr/>
        </p:nvSpPr>
        <p:spPr>
          <a:xfrm>
            <a:off x="2509684" y="5385385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ADD R4, R3, #0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439977-8422-402D-8D76-9C6FFCBD7820}"/>
              </a:ext>
            </a:extLst>
          </p:cNvPr>
          <p:cNvSpPr txBox="1"/>
          <p:nvPr/>
        </p:nvSpPr>
        <p:spPr>
          <a:xfrm>
            <a:off x="2509684" y="5659605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JSR 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3040C8-D4BC-4CB8-875E-2AB4B021E830}"/>
              </a:ext>
            </a:extLst>
          </p:cNvPr>
          <p:cNvSpPr txBox="1"/>
          <p:nvPr/>
        </p:nvSpPr>
        <p:spPr>
          <a:xfrm>
            <a:off x="2509684" y="5933825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ADD R3, R5, #0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91F50-68A4-4DAE-80B1-D4A67FFFBC94}"/>
              </a:ext>
            </a:extLst>
          </p:cNvPr>
          <p:cNvSpPr txBox="1"/>
          <p:nvPr/>
        </p:nvSpPr>
        <p:spPr>
          <a:xfrm>
            <a:off x="5066071" y="175987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STR R0, R6, #0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3919F-C3CF-4EC4-A7F8-CD26E793BBD0}"/>
              </a:ext>
            </a:extLst>
          </p:cNvPr>
          <p:cNvSpPr txBox="1"/>
          <p:nvPr/>
        </p:nvSpPr>
        <p:spPr>
          <a:xfrm>
            <a:off x="5066071" y="2034087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ADD R6, R6, #-1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1DE05B-FA8C-4740-9708-FDCF84006E41}"/>
              </a:ext>
            </a:extLst>
          </p:cNvPr>
          <p:cNvSpPr txBox="1"/>
          <p:nvPr/>
        </p:nvSpPr>
        <p:spPr>
          <a:xfrm>
            <a:off x="5066071" y="258728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TRAP x25</a:t>
            </a:r>
          </a:p>
        </p:txBody>
      </p:sp>
    </p:spTree>
    <p:extLst>
      <p:ext uri="{BB962C8B-B14F-4D97-AF65-F5344CB8AC3E}">
        <p14:creationId xmlns:p14="http://schemas.microsoft.com/office/powerpoint/2010/main" val="22091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1113536"/>
            <a:ext cx="342011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LC3: A </a:t>
            </a:r>
            <a:r>
              <a:t>Brief</a:t>
            </a:r>
            <a:r>
              <a:rPr spc="95"/>
              <a:t> </a:t>
            </a:r>
            <a:r>
              <a:rPr spc="15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855" y="1755838"/>
            <a:ext cx="4640580" cy="414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235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16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Bit</a:t>
            </a:r>
            <a:r>
              <a:rPr sz="2700" spc="6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16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Bit </a:t>
            </a:r>
            <a:r>
              <a:rPr sz="2700" spc="-10">
                <a:solidFill>
                  <a:srgbClr val="001F5F"/>
                </a:solidFill>
                <a:latin typeface="Times New Roman"/>
                <a:cs typeface="Times New Roman"/>
              </a:rPr>
              <a:t>Address</a:t>
            </a:r>
            <a:r>
              <a:rPr sz="2700" spc="1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(coincidence)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8 </a:t>
            </a:r>
            <a:r>
              <a:rPr sz="2700" spc="-10">
                <a:solidFill>
                  <a:srgbClr val="001F5F"/>
                </a:solidFill>
                <a:latin typeface="Times New Roman"/>
                <a:cs typeface="Times New Roman"/>
              </a:rPr>
              <a:t>Registers</a:t>
            </a:r>
            <a:r>
              <a:rPr sz="2700" spc="5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10">
                <a:solidFill>
                  <a:srgbClr val="001F5F"/>
                </a:solidFill>
                <a:latin typeface="Times New Roman"/>
                <a:cs typeface="Times New Roman"/>
              </a:rPr>
              <a:t>(R0-R7)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spcBef>
                <a:spcPts val="6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Memory </a:t>
            </a:r>
            <a:r>
              <a:rPr sz="2700" spc="-55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Mem.</a:t>
            </a:r>
            <a:r>
              <a:rPr sz="2700" spc="-28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Interface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MAR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(Accessing</a:t>
            </a:r>
            <a:r>
              <a:rPr sz="2700" spc="34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addresses)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  <a:tab pos="3034030" algn="l"/>
              </a:tabLst>
            </a:pP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MDR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(Accessing	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actual</a:t>
            </a:r>
            <a:r>
              <a:rPr sz="2700" spc="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data)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65">
                <a:solidFill>
                  <a:srgbClr val="001F5F"/>
                </a:solidFill>
                <a:latin typeface="Times New Roman"/>
                <a:cs typeface="Times New Roman"/>
              </a:rPr>
              <a:t>Input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(KBSR,</a:t>
            </a:r>
            <a:r>
              <a:rPr sz="2700" spc="-19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KBDR)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Output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(DSR,</a:t>
            </a:r>
            <a:r>
              <a:rPr sz="2700" spc="16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DDR)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spcBef>
                <a:spcPts val="6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PC </a:t>
            </a:r>
            <a:r>
              <a:rPr sz="2700" spc="-55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700" spc="13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IR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R7 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used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700" spc="6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bookkeeping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3975" y="1427656"/>
            <a:ext cx="4867275" cy="4334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435356"/>
            <a:ext cx="72326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20"/>
              <a:t>T</a:t>
            </a:r>
            <a:r>
              <a:rPr spc="-25"/>
              <a:t>i</a:t>
            </a:r>
            <a:r>
              <a:rPr spc="114"/>
              <a:t>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1350644"/>
            <a:ext cx="8542020" cy="41145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865"/>
              </a:lnSpc>
              <a:spcBef>
                <a:spcPts val="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65">
                <a:solidFill>
                  <a:srgbClr val="001F5F"/>
                </a:solidFill>
                <a:latin typeface="Times New Roman"/>
                <a:cs typeface="Times New Roman"/>
              </a:rPr>
              <a:t>Use</a:t>
            </a:r>
            <a:r>
              <a:rPr sz="2400" spc="20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0">
                <a:solidFill>
                  <a:srgbClr val="001F5F"/>
                </a:solidFill>
                <a:latin typeface="Times New Roman"/>
                <a:cs typeface="Times New Roman"/>
              </a:rPr>
              <a:t>LABELS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65">
                <a:solidFill>
                  <a:srgbClr val="001F5F"/>
                </a:solidFill>
                <a:latin typeface="Times New Roman"/>
                <a:cs typeface="Times New Roman"/>
              </a:rPr>
              <a:t>Use </a:t>
            </a:r>
            <a:r>
              <a:rPr sz="2400" spc="-30">
                <a:solidFill>
                  <a:srgbClr val="001F5F"/>
                </a:solidFill>
                <a:latin typeface="Times New Roman"/>
                <a:cs typeface="Times New Roman"/>
              </a:rPr>
              <a:t>semicolon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400" spc="5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5">
                <a:solidFill>
                  <a:srgbClr val="001F5F"/>
                </a:solidFill>
                <a:latin typeface="Times New Roman"/>
                <a:cs typeface="Times New Roman"/>
              </a:rPr>
              <a:t>comment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>
                <a:solidFill>
                  <a:srgbClr val="001F5F"/>
                </a:solidFill>
                <a:latin typeface="Times New Roman"/>
                <a:cs typeface="Times New Roman"/>
              </a:rPr>
              <a:t>BR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=</a:t>
            </a:r>
            <a:r>
              <a:rPr sz="2400" spc="5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5">
                <a:solidFill>
                  <a:srgbClr val="001F5F"/>
                </a:solidFill>
                <a:latin typeface="Times New Roman"/>
                <a:cs typeface="Times New Roman"/>
              </a:rPr>
              <a:t>BRnzp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5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Draw a </a:t>
            </a:r>
            <a:r>
              <a:rPr sz="2400" spc="-10">
                <a:solidFill>
                  <a:srgbClr val="001F5F"/>
                </a:solidFill>
                <a:latin typeface="Times New Roman"/>
                <a:cs typeface="Times New Roman"/>
              </a:rPr>
              <a:t>flow </a:t>
            </a:r>
            <a:r>
              <a:rPr sz="2400" spc="-15">
                <a:solidFill>
                  <a:srgbClr val="001F5F"/>
                </a:solidFill>
                <a:latin typeface="Times New Roman"/>
                <a:cs typeface="Times New Roman"/>
              </a:rPr>
              <a:t>chart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if</a:t>
            </a:r>
            <a:r>
              <a:rPr sz="2400" spc="9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0">
                <a:solidFill>
                  <a:srgbClr val="001F5F"/>
                </a:solidFill>
                <a:latin typeface="Times New Roman"/>
                <a:cs typeface="Times New Roman"/>
              </a:rPr>
              <a:t>necessary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930"/>
              </a:lnSpc>
              <a:spcBef>
                <a:spcPts val="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35">
                <a:solidFill>
                  <a:srgbClr val="001F5F"/>
                </a:solidFill>
                <a:latin typeface="Times New Roman"/>
                <a:cs typeface="Times New Roman"/>
              </a:rPr>
              <a:t>Try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400" spc="-40">
                <a:solidFill>
                  <a:srgbClr val="001F5F"/>
                </a:solidFill>
                <a:latin typeface="Times New Roman"/>
                <a:cs typeface="Times New Roman"/>
              </a:rPr>
              <a:t>remember </a:t>
            </a:r>
            <a:r>
              <a:rPr sz="2400" spc="-25">
                <a:solidFill>
                  <a:srgbClr val="001F5F"/>
                </a:solidFill>
                <a:latin typeface="Times New Roman"/>
                <a:cs typeface="Times New Roman"/>
              </a:rPr>
              <a:t>what </a:t>
            </a:r>
            <a:r>
              <a:rPr sz="2400" spc="-20">
                <a:solidFill>
                  <a:srgbClr val="001F5F"/>
                </a:solidFill>
                <a:latin typeface="Times New Roman"/>
                <a:cs typeface="Times New Roman"/>
              </a:rPr>
              <a:t>kind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400" spc="-45">
                <a:solidFill>
                  <a:srgbClr val="001F5F"/>
                </a:solidFill>
                <a:latin typeface="Times New Roman"/>
                <a:cs typeface="Times New Roman"/>
              </a:rPr>
              <a:t>numbers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are in </a:t>
            </a:r>
            <a:r>
              <a:rPr sz="2400" spc="-25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400" spc="-2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2400" spc="-25">
                <a:solidFill>
                  <a:srgbClr val="001F5F"/>
                </a:solidFill>
                <a:latin typeface="Times New Roman"/>
                <a:cs typeface="Times New Roman"/>
              </a:rPr>
              <a:t>that you 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are </a:t>
            </a:r>
            <a:r>
              <a:rPr sz="2400" spc="-55">
                <a:solidFill>
                  <a:srgbClr val="001F5F"/>
                </a:solidFill>
                <a:latin typeface="Times New Roman"/>
                <a:cs typeface="Times New Roman"/>
              </a:rPr>
              <a:t>using. </a:t>
            </a:r>
            <a:r>
              <a:rPr sz="2400" spc="-30">
                <a:solidFill>
                  <a:srgbClr val="001F5F"/>
                </a:solidFill>
                <a:latin typeface="Times New Roman"/>
                <a:cs typeface="Times New Roman"/>
              </a:rPr>
              <a:t>Write </a:t>
            </a:r>
            <a:r>
              <a:rPr sz="2400" spc="-20">
                <a:solidFill>
                  <a:srgbClr val="001F5F"/>
                </a:solidFill>
                <a:latin typeface="Times New Roman"/>
                <a:cs typeface="Times New Roman"/>
              </a:rPr>
              <a:t>them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down </a:t>
            </a:r>
            <a:r>
              <a:rPr sz="2400" spc="-25">
                <a:solidFill>
                  <a:srgbClr val="001F5F"/>
                </a:solidFill>
                <a:latin typeface="Times New Roman"/>
                <a:cs typeface="Times New Roman"/>
              </a:rPr>
              <a:t>when </a:t>
            </a:r>
            <a:r>
              <a:rPr sz="2400" spc="-10">
                <a:solidFill>
                  <a:srgbClr val="001F5F"/>
                </a:solidFill>
                <a:latin typeface="Times New Roman"/>
                <a:cs typeface="Times New Roman"/>
              </a:rPr>
              <a:t>calculation </a:t>
            </a:r>
            <a:r>
              <a:rPr sz="2400" spc="-25">
                <a:solidFill>
                  <a:srgbClr val="001F5F"/>
                </a:solidFill>
                <a:latin typeface="Times New Roman"/>
                <a:cs typeface="Times New Roman"/>
              </a:rPr>
              <a:t>gets</a:t>
            </a:r>
            <a:r>
              <a:rPr sz="2400" spc="18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5">
                <a:solidFill>
                  <a:srgbClr val="001F5F"/>
                </a:solidFill>
                <a:latin typeface="Times New Roman"/>
                <a:cs typeface="Times New Roman"/>
              </a:rPr>
              <a:t>complicated.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74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0">
                <a:solidFill>
                  <a:srgbClr val="001F5F"/>
                </a:solidFill>
                <a:latin typeface="Times New Roman"/>
                <a:cs typeface="Times New Roman"/>
              </a:rPr>
              <a:t>Assign </a:t>
            </a:r>
            <a:r>
              <a:rPr sz="2400" spc="-30">
                <a:solidFill>
                  <a:srgbClr val="001F5F"/>
                </a:solidFill>
                <a:latin typeface="Times New Roman"/>
                <a:cs typeface="Times New Roman"/>
              </a:rPr>
              <a:t>different </a:t>
            </a:r>
            <a:r>
              <a:rPr sz="2400" spc="-2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400" spc="-25">
                <a:solidFill>
                  <a:srgbClr val="001F5F"/>
                </a:solidFill>
                <a:latin typeface="Times New Roman"/>
                <a:cs typeface="Times New Roman"/>
              </a:rPr>
              <a:t>specific functionality when the </a:t>
            </a:r>
            <a:r>
              <a:rPr sz="2400" spc="-30">
                <a:solidFill>
                  <a:srgbClr val="001F5F"/>
                </a:solidFill>
                <a:latin typeface="Times New Roman"/>
                <a:cs typeface="Times New Roman"/>
              </a:rPr>
              <a:t>task</a:t>
            </a:r>
            <a:r>
              <a:rPr sz="2400" spc="-15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  <a:tabLst>
                <a:tab pos="2521585" algn="l"/>
              </a:tabLst>
            </a:pPr>
            <a:r>
              <a:rPr sz="2400" spc="-25">
                <a:solidFill>
                  <a:srgbClr val="001F5F"/>
                </a:solidFill>
                <a:latin typeface="Times New Roman"/>
                <a:cs typeface="Times New Roman"/>
              </a:rPr>
              <a:t>complex</a:t>
            </a:r>
            <a:r>
              <a:rPr sz="2400" spc="15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>
                <a:solidFill>
                  <a:srgbClr val="001F5F"/>
                </a:solidFill>
                <a:latin typeface="Times New Roman"/>
                <a:cs typeface="Times New Roman"/>
              </a:rPr>
              <a:t>(R1</a:t>
            </a:r>
            <a:r>
              <a:rPr sz="2400" spc="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5">
                <a:solidFill>
                  <a:srgbClr val="001F5F"/>
                </a:solidFill>
                <a:latin typeface="Times New Roman"/>
                <a:cs typeface="Times New Roman"/>
              </a:rPr>
              <a:t>for	</a:t>
            </a:r>
            <a:r>
              <a:rPr sz="2400" spc="5">
                <a:solidFill>
                  <a:srgbClr val="001F5F"/>
                </a:solidFill>
                <a:latin typeface="Times New Roman"/>
                <a:cs typeface="Times New Roman"/>
              </a:rPr>
              <a:t>row </a:t>
            </a:r>
            <a:r>
              <a:rPr sz="2400" spc="-30">
                <a:solidFill>
                  <a:srgbClr val="001F5F"/>
                </a:solidFill>
                <a:latin typeface="Times New Roman"/>
                <a:cs typeface="Times New Roman"/>
              </a:rPr>
              <a:t>count, </a:t>
            </a:r>
            <a:r>
              <a:rPr sz="2400" spc="-15">
                <a:solidFill>
                  <a:srgbClr val="001F5F"/>
                </a:solidFill>
                <a:latin typeface="Times New Roman"/>
                <a:cs typeface="Times New Roman"/>
              </a:rPr>
              <a:t>R2 for </a:t>
            </a:r>
            <a:r>
              <a:rPr sz="2400" spc="-40">
                <a:solidFill>
                  <a:srgbClr val="001F5F"/>
                </a:solidFill>
                <a:latin typeface="Times New Roman"/>
                <a:cs typeface="Times New Roman"/>
              </a:rPr>
              <a:t>column </a:t>
            </a:r>
            <a:r>
              <a:rPr sz="2400" spc="-30">
                <a:solidFill>
                  <a:srgbClr val="001F5F"/>
                </a:solidFill>
                <a:latin typeface="Times New Roman"/>
                <a:cs typeface="Times New Roman"/>
              </a:rPr>
              <a:t>count,</a:t>
            </a:r>
            <a:r>
              <a:rPr sz="2400" spc="114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0">
                <a:solidFill>
                  <a:srgbClr val="001F5F"/>
                </a:solidFill>
                <a:latin typeface="Times New Roman"/>
                <a:cs typeface="Times New Roman"/>
              </a:rPr>
              <a:t>etc)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5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>
                <a:solidFill>
                  <a:srgbClr val="001F5F"/>
                </a:solidFill>
                <a:latin typeface="Times New Roman"/>
                <a:cs typeface="Times New Roman"/>
              </a:rPr>
              <a:t>Make </a:t>
            </a:r>
            <a:r>
              <a:rPr sz="2400" b="1" spc="-20">
                <a:solidFill>
                  <a:srgbClr val="001F5F"/>
                </a:solidFill>
                <a:latin typeface="Times New Roman"/>
                <a:cs typeface="Times New Roman"/>
              </a:rPr>
              <a:t>register </a:t>
            </a:r>
            <a:r>
              <a:rPr sz="2400" b="1">
                <a:solidFill>
                  <a:srgbClr val="001F5F"/>
                </a:solidFill>
                <a:latin typeface="Times New Roman"/>
                <a:cs typeface="Times New Roman"/>
              </a:rPr>
              <a:t>table. </a:t>
            </a:r>
            <a:r>
              <a:rPr sz="2400" spc="-25">
                <a:solidFill>
                  <a:srgbClr val="001F5F"/>
                </a:solidFill>
                <a:latin typeface="Times New Roman"/>
                <a:cs typeface="Times New Roman"/>
              </a:rPr>
              <a:t>It’s extremely</a:t>
            </a:r>
            <a:r>
              <a:rPr sz="2400" spc="2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45">
                <a:solidFill>
                  <a:srgbClr val="001F5F"/>
                </a:solidFill>
                <a:latin typeface="Times New Roman"/>
                <a:cs typeface="Times New Roman"/>
              </a:rPr>
              <a:t>useful.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7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>
                <a:solidFill>
                  <a:srgbClr val="001F5F"/>
                </a:solidFill>
                <a:latin typeface="Times New Roman"/>
                <a:cs typeface="Times New Roman"/>
              </a:rPr>
              <a:t>R7 </a:t>
            </a:r>
            <a:r>
              <a:rPr sz="2400" spc="-45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2400" spc="-25">
                <a:solidFill>
                  <a:srgbClr val="001F5F"/>
                </a:solidFill>
                <a:latin typeface="Times New Roman"/>
                <a:cs typeface="Times New Roman"/>
              </a:rPr>
              <a:t>not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400" spc="-35">
                <a:solidFill>
                  <a:srgbClr val="001F5F"/>
                </a:solidFill>
                <a:latin typeface="Times New Roman"/>
                <a:cs typeface="Times New Roman"/>
              </a:rPr>
              <a:t>changed.</a:t>
            </a:r>
            <a:r>
              <a:rPr sz="2400" spc="1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Ever!!!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  <a:tab pos="356235" algn="l"/>
                <a:tab pos="2988310" algn="l"/>
              </a:tabLst>
            </a:pPr>
            <a:r>
              <a:rPr sz="2400" spc="-30">
                <a:solidFill>
                  <a:srgbClr val="001F5F"/>
                </a:solidFill>
                <a:latin typeface="Times New Roman"/>
                <a:cs typeface="Times New Roman"/>
              </a:rPr>
              <a:t>Don’t</a:t>
            </a:r>
            <a:r>
              <a:rPr sz="2400" spc="9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0">
                <a:solidFill>
                  <a:srgbClr val="001F5F"/>
                </a:solidFill>
                <a:latin typeface="Times New Roman"/>
                <a:cs typeface="Times New Roman"/>
              </a:rPr>
              <a:t>get</a:t>
            </a:r>
            <a:r>
              <a:rPr sz="2400" spc="9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20">
                <a:solidFill>
                  <a:srgbClr val="001F5F"/>
                </a:solidFill>
                <a:latin typeface="Times New Roman"/>
                <a:cs typeface="Times New Roman"/>
              </a:rPr>
              <a:t>frustrated,	</a:t>
            </a:r>
            <a:r>
              <a:rPr sz="2400" spc="-10">
                <a:solidFill>
                  <a:srgbClr val="001F5F"/>
                </a:solidFill>
                <a:latin typeface="Times New Roman"/>
                <a:cs typeface="Times New Roman"/>
              </a:rPr>
              <a:t>breathe </a:t>
            </a:r>
            <a:r>
              <a:rPr sz="2400" spc="-3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400" spc="-20">
                <a:solidFill>
                  <a:srgbClr val="001F5F"/>
                </a:solidFill>
                <a:latin typeface="Times New Roman"/>
                <a:cs typeface="Times New Roman"/>
              </a:rPr>
              <a:t>start</a:t>
            </a:r>
            <a:r>
              <a:rPr sz="2400" spc="25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45">
                <a:solidFill>
                  <a:srgbClr val="001F5F"/>
                </a:solidFill>
                <a:latin typeface="Times New Roman"/>
                <a:cs typeface="Times New Roman"/>
              </a:rPr>
              <a:t>over.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1113536"/>
            <a:ext cx="209677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/>
              <a:t>GOOD</a:t>
            </a:r>
            <a:r>
              <a:rPr spc="30"/>
              <a:t> </a:t>
            </a:r>
            <a:r>
              <a:rPr spc="5"/>
              <a:t>LUCK!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ctr">
              <a:lnSpc>
                <a:spcPts val="3229"/>
              </a:lnSpc>
              <a:spcBef>
                <a:spcPts val="215"/>
              </a:spcBef>
              <a:tabLst>
                <a:tab pos="4592320" algn="l"/>
              </a:tabLst>
            </a:pPr>
            <a:r>
              <a:rPr spc="-30"/>
              <a:t>HKN </a:t>
            </a:r>
            <a:r>
              <a:t>offers </a:t>
            </a:r>
            <a:r>
              <a:rPr spc="-15"/>
              <a:t>peer-to-peer </a:t>
            </a:r>
            <a:r>
              <a:rPr spc="-40"/>
              <a:t>tutoring if </a:t>
            </a:r>
            <a:r>
              <a:rPr spc="-30"/>
              <a:t>you </a:t>
            </a:r>
            <a:r>
              <a:rPr spc="-40"/>
              <a:t>need </a:t>
            </a:r>
            <a:r>
              <a:rPr spc="-55"/>
              <a:t>any </a:t>
            </a:r>
            <a:r>
              <a:rPr spc="-15"/>
              <a:t>help, </a:t>
            </a:r>
            <a:r>
              <a:rPr spc="-40"/>
              <a:t>just </a:t>
            </a:r>
            <a:r>
              <a:t>go  to </a:t>
            </a:r>
            <a:r>
              <a:rPr spc="-25"/>
              <a:t>this website</a:t>
            </a:r>
            <a:r>
              <a:rPr spc="260"/>
              <a:t> </a:t>
            </a:r>
            <a:r>
              <a:rPr spc="-50"/>
              <a:t>and</a:t>
            </a:r>
            <a:r>
              <a:rPr spc="155"/>
              <a:t> </a:t>
            </a:r>
            <a:r>
              <a:rPr spc="-30"/>
              <a:t>email/contact	</a:t>
            </a:r>
            <a:r>
              <a:rPr spc="-50"/>
              <a:t>any </a:t>
            </a:r>
            <a:r>
              <a:t>of </a:t>
            </a:r>
            <a:r>
              <a:rPr spc="-30"/>
              <a:t>us:  </a:t>
            </a:r>
            <a:r>
              <a:rPr u="heavy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https://hkn.illinois.edu/service/</a:t>
            </a:r>
          </a:p>
          <a:p>
            <a:pPr marL="1957070" marR="1938655" algn="ctr">
              <a:lnSpc>
                <a:spcPts val="6459"/>
              </a:lnSpc>
              <a:spcBef>
                <a:spcPts val="720"/>
              </a:spcBef>
            </a:pPr>
            <a:r>
              <a:rPr spc="-50"/>
              <a:t>All </a:t>
            </a:r>
            <a:r>
              <a:rPr spc="-25"/>
              <a:t>slides </a:t>
            </a:r>
            <a:r>
              <a:t>posted on </a:t>
            </a:r>
            <a:r>
              <a:rPr spc="-25"/>
              <a:t>HKN website  </a:t>
            </a:r>
            <a:r>
              <a:t>You can do</a:t>
            </a:r>
            <a:r>
              <a:rPr spc="-10"/>
              <a:t> </a:t>
            </a:r>
            <a:r>
              <a:rPr spc="-25"/>
              <a:t>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1113536"/>
            <a:ext cx="280543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Operations </a:t>
            </a:r>
            <a:r>
              <a:rPr spc="-5"/>
              <a:t>in</a:t>
            </a:r>
            <a:r>
              <a:rPr spc="25"/>
              <a:t> </a:t>
            </a:r>
            <a:r>
              <a:rPr spc="15"/>
              <a:t>LC3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544" y="1806892"/>
            <a:ext cx="6270625" cy="372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Operations: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b="1" spc="-20">
                <a:solidFill>
                  <a:srgbClr val="001F5F"/>
                </a:solidFill>
                <a:latin typeface="Times New Roman"/>
                <a:cs typeface="Times New Roman"/>
              </a:rPr>
              <a:t>ADD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700" b="1" spc="-2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700" spc="16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1">
                <a:solidFill>
                  <a:srgbClr val="001F5F"/>
                </a:solidFill>
                <a:latin typeface="Times New Roman"/>
                <a:cs typeface="Times New Roman"/>
              </a:rPr>
              <a:t>NOT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Control: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  <a:spcBef>
                <a:spcPts val="65"/>
              </a:spcBef>
            </a:pPr>
            <a:r>
              <a:rPr sz="2700" b="1" spc="-30">
                <a:solidFill>
                  <a:srgbClr val="001F5F"/>
                </a:solidFill>
                <a:latin typeface="Times New Roman"/>
                <a:cs typeface="Times New Roman"/>
              </a:rPr>
              <a:t>BRnzp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700" b="1">
                <a:solidFill>
                  <a:srgbClr val="001F5F"/>
                </a:solidFill>
                <a:latin typeface="Times New Roman"/>
                <a:cs typeface="Times New Roman"/>
              </a:rPr>
              <a:t>JSR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(and </a:t>
            </a:r>
            <a:r>
              <a:rPr sz="2700" spc="10">
                <a:solidFill>
                  <a:srgbClr val="001F5F"/>
                </a:solidFill>
                <a:latin typeface="Times New Roman"/>
                <a:cs typeface="Times New Roman"/>
              </a:rPr>
              <a:t>JSRR), </a:t>
            </a:r>
            <a:r>
              <a:rPr sz="2700" spc="15">
                <a:solidFill>
                  <a:srgbClr val="001F5F"/>
                </a:solidFill>
                <a:latin typeface="Times New Roman"/>
                <a:cs typeface="Times New Roman"/>
              </a:rPr>
              <a:t>JMP, </a:t>
            </a:r>
            <a:r>
              <a:rPr sz="2700" b="1">
                <a:solidFill>
                  <a:srgbClr val="001F5F"/>
                </a:solidFill>
                <a:latin typeface="Times New Roman"/>
                <a:cs typeface="Times New Roman"/>
              </a:rPr>
              <a:t>RET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700" spc="18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1" spc="-20">
                <a:solidFill>
                  <a:srgbClr val="001F5F"/>
                </a:solidFill>
                <a:latin typeface="Times New Roman"/>
                <a:cs typeface="Times New Roman"/>
              </a:rPr>
              <a:t>TRAP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(Also </a:t>
            </a: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RTI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700" spc="28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interrupts)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Memory</a:t>
            </a:r>
            <a:r>
              <a:rPr sz="2700" spc="7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Interface: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b="1" spc="-5">
                <a:solidFill>
                  <a:srgbClr val="001F5F"/>
                </a:solidFill>
                <a:latin typeface="Times New Roman"/>
                <a:cs typeface="Times New Roman"/>
              </a:rPr>
              <a:t>LD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(LDR,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LDI), </a:t>
            </a:r>
            <a:r>
              <a:rPr sz="2700" b="1" spc="-5">
                <a:solidFill>
                  <a:srgbClr val="001F5F"/>
                </a:solidFill>
                <a:latin typeface="Times New Roman"/>
                <a:cs typeface="Times New Roman"/>
              </a:rPr>
              <a:t>ST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(STR, </a:t>
            </a:r>
            <a:r>
              <a:rPr sz="2700" spc="-35">
                <a:solidFill>
                  <a:srgbClr val="001F5F"/>
                </a:solidFill>
                <a:latin typeface="Times New Roman"/>
                <a:cs typeface="Times New Roman"/>
              </a:rPr>
              <a:t>STI),</a:t>
            </a:r>
            <a:r>
              <a:rPr sz="2700" spc="3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1" spc="-5">
                <a:solidFill>
                  <a:srgbClr val="001F5F"/>
                </a:solidFill>
                <a:latin typeface="Times New Roman"/>
                <a:cs typeface="Times New Roman"/>
              </a:rPr>
              <a:t>LEA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5249601" cy="48603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spc="20"/>
              <a:t>Pseudo-Ops</a:t>
            </a:r>
            <a:r>
              <a:rPr lang="en-US" spc="20"/>
              <a:t> and System Calls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921573"/>
            <a:ext cx="2399030" cy="29216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84175" algn="l"/>
                <a:tab pos="1480820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2700" spc="-75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700" spc="-75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G	</a:t>
            </a:r>
            <a:r>
              <a:rPr sz="2700" spc="70">
                <a:solidFill>
                  <a:srgbClr val="001F5F"/>
                </a:solidFill>
                <a:latin typeface="Times New Roman"/>
                <a:cs typeface="Times New Roman"/>
              </a:rPr>
              <a:t>x3000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.END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35">
                <a:solidFill>
                  <a:srgbClr val="001F5F"/>
                </a:solidFill>
                <a:latin typeface="Times New Roman"/>
                <a:cs typeface="Times New Roman"/>
              </a:rPr>
              <a:t>.FILL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.BLKW#3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81000" algn="l"/>
              </a:tabLst>
            </a:pPr>
            <a:r>
              <a:rPr sz="4050" baseline="-11316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.STRINGZ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1000" algn="l"/>
                <a:tab pos="1477645" algn="l"/>
              </a:tabLst>
            </a:pPr>
            <a:r>
              <a:rPr sz="4050" baseline="-13374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TRAP	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x25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6226" y="1921573"/>
            <a:ext cx="5581650" cy="2921635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57150" marR="233045">
              <a:lnSpc>
                <a:spcPct val="119300"/>
              </a:lnSpc>
              <a:spcBef>
                <a:spcPts val="140"/>
              </a:spcBef>
            </a:pP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first instruction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at </a:t>
            </a:r>
            <a:r>
              <a:rPr sz="2700" spc="75">
                <a:solidFill>
                  <a:srgbClr val="001F5F"/>
                </a:solidFill>
                <a:latin typeface="Times New Roman"/>
                <a:cs typeface="Times New Roman"/>
              </a:rPr>
              <a:t>x3000 </a:t>
            </a:r>
            <a:r>
              <a:rPr lang="en-US" sz="2700" spc="7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indicate 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this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55">
                <a:solidFill>
                  <a:srgbClr val="001F5F"/>
                </a:solidFill>
                <a:latin typeface="Times New Roman"/>
                <a:cs typeface="Times New Roman"/>
              </a:rPr>
              <a:t>end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program</a:t>
            </a:r>
            <a:r>
              <a:rPr lang="en-US" sz="2700">
                <a:solidFill>
                  <a:srgbClr val="001F5F"/>
                </a:solidFill>
                <a:latin typeface="Times New Roman"/>
                <a:cs typeface="Times New Roman"/>
              </a:rPr>
              <a:t>  </a:t>
            </a: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#-3, 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#5,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#0, </a:t>
            </a: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xFFC0, </a:t>
            </a:r>
            <a:r>
              <a:rPr lang="en-US" sz="2700" spc="-15" err="1">
                <a:solidFill>
                  <a:srgbClr val="001F5F"/>
                </a:solidFill>
                <a:latin typeface="Times New Roman"/>
                <a:cs typeface="Times New Roman"/>
              </a:rPr>
              <a:t>xABCD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700" spc="-5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etc.</a:t>
            </a:r>
            <a:endParaRPr lang="en-US" sz="2700">
              <a:latin typeface="Times New Roman"/>
              <a:cs typeface="Times New Roman"/>
            </a:endParaRPr>
          </a:p>
          <a:p>
            <a:pPr marL="12700" marR="5080" indent="92075">
              <a:lnSpc>
                <a:spcPct val="101200"/>
              </a:lnSpc>
              <a:spcBef>
                <a:spcPts val="700"/>
              </a:spcBef>
              <a:tabLst>
                <a:tab pos="1268095" algn="l"/>
                <a:tab pos="4222750" algn="l"/>
              </a:tabLst>
            </a:pP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number	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700" spc="7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memory</a:t>
            </a:r>
            <a:r>
              <a:rPr sz="2700" spc="8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locations	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700" spc="-10">
                <a:solidFill>
                  <a:srgbClr val="001F5F"/>
                </a:solidFill>
                <a:latin typeface="Times New Roman"/>
                <a:cs typeface="Times New Roman"/>
              </a:rPr>
              <a:t>reserve</a:t>
            </a:r>
            <a:r>
              <a:rPr lang="en-US" sz="2700" spc="-10">
                <a:solidFill>
                  <a:srgbClr val="001F5F"/>
                </a:solidFill>
                <a:latin typeface="Times New Roman"/>
                <a:cs typeface="Times New Roman"/>
              </a:rPr>
              <a:t> 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"Hello"</a:t>
            </a:r>
            <a:r>
              <a:rPr sz="2700" spc="16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(Null-terminated)</a:t>
            </a:r>
            <a:endParaRPr sz="2700">
              <a:latin typeface="Times New Roman"/>
              <a:cs typeface="Times New Roman"/>
            </a:endParaRPr>
          </a:p>
          <a:p>
            <a:pPr marL="269875">
              <a:spcBef>
                <a:spcPts val="665"/>
              </a:spcBef>
            </a:pP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same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as</a:t>
            </a:r>
            <a:r>
              <a:rPr sz="2700" spc="-6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130">
                <a:solidFill>
                  <a:srgbClr val="001F5F"/>
                </a:solidFill>
                <a:latin typeface="Times New Roman"/>
                <a:cs typeface="Times New Roman"/>
              </a:rPr>
              <a:t>HALT</a:t>
            </a:r>
            <a:r>
              <a:rPr lang="en-US" sz="2700" spc="-130">
                <a:solidFill>
                  <a:srgbClr val="001F5F"/>
                </a:solidFill>
                <a:latin typeface="Times New Roman"/>
                <a:cs typeface="Times New Roman"/>
              </a:rPr>
              <a:t> (uses trap vector as index)</a:t>
            </a:r>
            <a:endParaRPr lang="en-US"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152844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/>
              <a:t>E</a:t>
            </a:r>
            <a:r>
              <a:rPr spc="25"/>
              <a:t>xa</a:t>
            </a:r>
            <a:r>
              <a:rPr spc="20"/>
              <a:t>m</a:t>
            </a:r>
            <a:r>
              <a:rPr spc="55"/>
              <a:t>p</a:t>
            </a:r>
            <a:r>
              <a:rPr spc="-20"/>
              <a:t>l</a:t>
            </a:r>
            <a:r>
              <a:rPr spc="25"/>
              <a:t>e</a:t>
            </a:r>
            <a:r>
              <a:rPr spc="1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921573"/>
            <a:ext cx="2781300" cy="101726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How to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clear</a:t>
            </a:r>
            <a:r>
              <a:rPr sz="2700" spc="-2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8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R0, R0,</a:t>
            </a:r>
            <a:r>
              <a:rPr sz="2700" spc="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#0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8726" y="1566799"/>
            <a:ext cx="5029200" cy="165735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5400" algn="ctr">
              <a:lnSpc>
                <a:spcPct val="100000"/>
              </a:lnSpc>
            </a:pP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REMEMBER!</a:t>
            </a:r>
            <a:endParaRPr sz="2700">
              <a:latin typeface="Times New Roman"/>
              <a:cs typeface="Times New Roman"/>
            </a:endParaRPr>
          </a:p>
          <a:p>
            <a:pPr marL="17145" algn="ctr">
              <a:lnSpc>
                <a:spcPct val="100000"/>
              </a:lnSpc>
              <a:spcBef>
                <a:spcPts val="60"/>
              </a:spcBef>
            </a:pP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-16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&lt;= </a:t>
            </a: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immediate </a:t>
            </a:r>
            <a:r>
              <a:rPr sz="2700" spc="15">
                <a:solidFill>
                  <a:srgbClr val="001F5F"/>
                </a:solidFill>
                <a:latin typeface="Times New Roman"/>
                <a:cs typeface="Times New Roman"/>
              </a:rPr>
              <a:t>value </a:t>
            </a:r>
            <a:r>
              <a:rPr sz="2700" spc="25">
                <a:solidFill>
                  <a:srgbClr val="001F5F"/>
                </a:solidFill>
                <a:latin typeface="Times New Roman"/>
                <a:cs typeface="Times New Roman"/>
              </a:rPr>
              <a:t>&lt;=</a:t>
            </a:r>
            <a:r>
              <a:rPr sz="2700" spc="26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70">
                <a:solidFill>
                  <a:srgbClr val="001F5F"/>
                </a:solidFill>
                <a:latin typeface="Times New Roman"/>
                <a:cs typeface="Times New Roman"/>
              </a:rPr>
              <a:t>15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" y="3434651"/>
            <a:ext cx="4144010" cy="94106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How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to do copy 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R1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700" spc="-2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8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700" spc="20">
                <a:solidFill>
                  <a:srgbClr val="001F5F"/>
                </a:solidFill>
                <a:latin typeface="Times New Roman"/>
                <a:cs typeface="Times New Roman"/>
              </a:rPr>
              <a:t>R0, R1,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35">
                <a:solidFill>
                  <a:srgbClr val="001F5F"/>
                </a:solidFill>
                <a:latin typeface="Times New Roman"/>
                <a:cs typeface="Times New Roman"/>
              </a:rPr>
              <a:t>#0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880" y="4696777"/>
            <a:ext cx="2714625" cy="15138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How to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get</a:t>
            </a:r>
            <a:r>
              <a:rPr sz="2700" spc="-2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–R0?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5">
                <a:solidFill>
                  <a:srgbClr val="001F5F"/>
                </a:solidFill>
                <a:latin typeface="Times New Roman"/>
                <a:cs typeface="Times New Roman"/>
              </a:rPr>
              <a:t>NOT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R0,</a:t>
            </a:r>
            <a:r>
              <a:rPr sz="2700" spc="-1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R0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8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R0, R0,</a:t>
            </a:r>
            <a:r>
              <a:rPr sz="2700" spc="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#1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9240" y="4705852"/>
            <a:ext cx="3343275" cy="99885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How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left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shift</a:t>
            </a:r>
            <a:r>
              <a:rPr sz="2700" spc="-18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75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R0, R0,</a:t>
            </a:r>
            <a:r>
              <a:rPr sz="2700" spc="4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29">
                <a:solidFill>
                  <a:srgbClr val="001F5F"/>
                </a:solidFill>
                <a:latin typeface="Times New Roman"/>
                <a:cs typeface="Times New Roman"/>
              </a:rPr>
              <a:t>R0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253174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/>
              <a:t>LC-3 Review:</a:t>
            </a:r>
            <a:r>
              <a:rPr spc="-145"/>
              <a:t> </a:t>
            </a:r>
            <a:r>
              <a:rPr spc="-2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84464"/>
            <a:ext cx="8479155" cy="40100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300" b="1" spc="50">
                <a:solidFill>
                  <a:srgbClr val="001F5F"/>
                </a:solidFill>
                <a:latin typeface="Arial"/>
                <a:cs typeface="Arial"/>
              </a:rPr>
              <a:t>I/O</a:t>
            </a:r>
            <a:r>
              <a:rPr sz="2300" b="1" spc="2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-15">
                <a:solidFill>
                  <a:srgbClr val="001F5F"/>
                </a:solidFill>
                <a:latin typeface="Arial"/>
                <a:cs typeface="Arial"/>
              </a:rPr>
              <a:t>Interactions</a:t>
            </a:r>
            <a:endParaRPr sz="23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>
                <a:solidFill>
                  <a:srgbClr val="001F5F"/>
                </a:solidFill>
                <a:latin typeface="Arial"/>
                <a:cs typeface="Arial"/>
              </a:rPr>
              <a:t>Polling </a:t>
            </a: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vs</a:t>
            </a:r>
            <a:r>
              <a:rPr sz="2300" spc="-7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5">
                <a:solidFill>
                  <a:srgbClr val="001F5F"/>
                </a:solidFill>
                <a:latin typeface="Arial"/>
                <a:cs typeface="Arial"/>
              </a:rPr>
              <a:t>Interrupts</a:t>
            </a:r>
            <a:endParaRPr sz="230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540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>
                <a:solidFill>
                  <a:srgbClr val="001F5F"/>
                </a:solidFill>
                <a:latin typeface="Arial"/>
                <a:cs typeface="Arial"/>
              </a:rPr>
              <a:t>Polling</a:t>
            </a:r>
            <a:endParaRPr sz="2300">
              <a:latin typeface="Arial"/>
              <a:cs typeface="Arial"/>
            </a:endParaRPr>
          </a:p>
          <a:p>
            <a:pPr marL="1566545" marR="739775" lvl="2" indent="-333375">
              <a:lnSpc>
                <a:spcPct val="104800"/>
              </a:lnSpc>
              <a:spcBef>
                <a:spcPts val="215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75">
                <a:solidFill>
                  <a:srgbClr val="001F5F"/>
                </a:solidFill>
                <a:latin typeface="Arial"/>
                <a:cs typeface="Arial"/>
              </a:rPr>
              <a:t>Loop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indefinitely </a:t>
            </a: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until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data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available </a:t>
            </a: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by </a:t>
            </a:r>
            <a:r>
              <a:rPr sz="1850" spc="30">
                <a:solidFill>
                  <a:srgbClr val="001F5F"/>
                </a:solidFill>
                <a:latin typeface="Arial"/>
                <a:cs typeface="Arial"/>
              </a:rPr>
              <a:t>checking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status 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registers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(KBSR,</a:t>
            </a:r>
            <a:r>
              <a:rPr sz="1850" spc="4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DSR)</a:t>
            </a:r>
            <a:endParaRPr sz="185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705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-5">
                <a:solidFill>
                  <a:srgbClr val="001F5F"/>
                </a:solidFill>
                <a:latin typeface="Arial"/>
                <a:cs typeface="Arial"/>
              </a:rPr>
              <a:t>Interrupts</a:t>
            </a:r>
            <a:endParaRPr sz="2300">
              <a:latin typeface="Arial"/>
              <a:cs typeface="Arial"/>
            </a:endParaRPr>
          </a:p>
          <a:p>
            <a:pPr marL="1566545" lvl="2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1566545" algn="l"/>
                <a:tab pos="1567180" algn="l"/>
                <a:tab pos="7525384" algn="l"/>
              </a:tabLst>
            </a:pPr>
            <a:r>
              <a:rPr sz="1850" spc="35">
                <a:solidFill>
                  <a:srgbClr val="001F5F"/>
                </a:solidFill>
                <a:latin typeface="Arial"/>
                <a:cs typeface="Arial"/>
              </a:rPr>
              <a:t>Allows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program </a:t>
            </a:r>
            <a:r>
              <a:rPr sz="1850" spc="45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1850" spc="5">
                <a:solidFill>
                  <a:srgbClr val="001F5F"/>
                </a:solidFill>
                <a:latin typeface="Arial"/>
                <a:cs typeface="Arial"/>
              </a:rPr>
              <a:t>perform 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other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work </a:t>
            </a:r>
            <a:r>
              <a:rPr sz="1850" spc="35">
                <a:solidFill>
                  <a:srgbClr val="001F5F"/>
                </a:solidFill>
                <a:latin typeface="Arial"/>
                <a:cs typeface="Arial"/>
              </a:rPr>
              <a:t>while </a:t>
            </a: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no</a:t>
            </a:r>
            <a:r>
              <a:rPr sz="1850" spc="5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r>
              <a:rPr sz="1850" spc="3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is	</a:t>
            </a:r>
            <a:r>
              <a:rPr sz="1850" spc="5">
                <a:solidFill>
                  <a:srgbClr val="001F5F"/>
                </a:solidFill>
                <a:latin typeface="Arial"/>
                <a:cs typeface="Arial"/>
              </a:rPr>
              <a:t>available</a:t>
            </a:r>
            <a:endParaRPr sz="1850">
              <a:latin typeface="Arial"/>
              <a:cs typeface="Arial"/>
            </a:endParaRPr>
          </a:p>
          <a:p>
            <a:pPr marL="1566545" marR="174625" lvl="2" indent="-333375">
              <a:lnSpc>
                <a:spcPct val="101499"/>
              </a:lnSpc>
              <a:spcBef>
                <a:spcPts val="450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Upon reception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50" spc="5">
                <a:solidFill>
                  <a:srgbClr val="001F5F"/>
                </a:solidFill>
                <a:latin typeface="Arial"/>
                <a:cs typeface="Arial"/>
              </a:rPr>
              <a:t>interrupt,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pause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current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code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execution </a:t>
            </a: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and  </a:t>
            </a:r>
            <a:r>
              <a:rPr sz="1850">
                <a:solidFill>
                  <a:srgbClr val="001F5F"/>
                </a:solidFill>
                <a:latin typeface="Arial"/>
                <a:cs typeface="Arial"/>
              </a:rPr>
              <a:t>execute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special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interrupt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handling</a:t>
            </a:r>
            <a:r>
              <a:rPr sz="1850" spc="26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functions</a:t>
            </a:r>
            <a:endParaRPr sz="1850">
              <a:latin typeface="Arial"/>
              <a:cs typeface="Arial"/>
            </a:endParaRPr>
          </a:p>
          <a:p>
            <a:pPr marL="1566545" lvl="2" indent="-333375">
              <a:lnSpc>
                <a:spcPct val="100000"/>
              </a:lnSpc>
              <a:spcBef>
                <a:spcPts val="635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5">
                <a:solidFill>
                  <a:srgbClr val="001F5F"/>
                </a:solidFill>
                <a:latin typeface="Arial"/>
                <a:cs typeface="Arial"/>
              </a:rPr>
              <a:t>Return </a:t>
            </a:r>
            <a:r>
              <a:rPr sz="1850" spc="45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interrupted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code once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interrupt </a:t>
            </a: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has been</a:t>
            </a:r>
            <a:r>
              <a:rPr sz="1850" spc="14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handled</a:t>
            </a:r>
            <a:endParaRPr sz="1850">
              <a:latin typeface="Arial"/>
              <a:cs typeface="Arial"/>
            </a:endParaRPr>
          </a:p>
          <a:p>
            <a:pPr marL="1566545" lvl="2" indent="-333375">
              <a:lnSpc>
                <a:spcPct val="100000"/>
              </a:lnSpc>
              <a:spcBef>
                <a:spcPts val="555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65">
                <a:solidFill>
                  <a:srgbClr val="001F5F"/>
                </a:solidFill>
                <a:latin typeface="Arial"/>
                <a:cs typeface="Arial"/>
              </a:rPr>
              <a:t>Will </a:t>
            </a: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be </a:t>
            </a:r>
            <a:r>
              <a:rPr sz="1850">
                <a:solidFill>
                  <a:srgbClr val="001F5F"/>
                </a:solidFill>
                <a:latin typeface="Arial"/>
                <a:cs typeface="Arial"/>
              </a:rPr>
              <a:t>covered </a:t>
            </a:r>
            <a:r>
              <a:rPr sz="1850" spc="25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depth </a:t>
            </a:r>
            <a:r>
              <a:rPr sz="1850" spc="25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1850" spc="-30">
                <a:solidFill>
                  <a:srgbClr val="001F5F"/>
                </a:solidFill>
                <a:latin typeface="Arial"/>
                <a:cs typeface="Arial"/>
              </a:rPr>
              <a:t>ECE</a:t>
            </a:r>
            <a:r>
              <a:rPr sz="1850" spc="-26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391!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253174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/>
              <a:t>LC-3 Review:</a:t>
            </a:r>
            <a:r>
              <a:rPr spc="-145"/>
              <a:t> </a:t>
            </a:r>
            <a:r>
              <a:rPr spc="-2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84464"/>
            <a:ext cx="8387080" cy="397382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300" b="1" spc="-5">
                <a:solidFill>
                  <a:srgbClr val="001F5F"/>
                </a:solidFill>
                <a:latin typeface="Arial"/>
                <a:cs typeface="Arial"/>
              </a:rPr>
              <a:t>Memory </a:t>
            </a:r>
            <a:r>
              <a:rPr sz="2300" b="1">
                <a:solidFill>
                  <a:srgbClr val="001F5F"/>
                </a:solidFill>
                <a:latin typeface="Arial"/>
                <a:cs typeface="Arial"/>
              </a:rPr>
              <a:t>Mapped</a:t>
            </a:r>
            <a:r>
              <a:rPr sz="2300" b="1" spc="27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50">
                <a:solidFill>
                  <a:srgbClr val="001F5F"/>
                </a:solidFill>
                <a:latin typeface="Arial"/>
                <a:cs typeface="Arial"/>
              </a:rPr>
              <a:t>I/O</a:t>
            </a:r>
            <a:endParaRPr sz="23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 spc="-40">
                <a:solidFill>
                  <a:srgbClr val="001F5F"/>
                </a:solidFill>
                <a:latin typeface="Arial"/>
                <a:cs typeface="Arial"/>
              </a:rPr>
              <a:t>Map </a:t>
            </a:r>
            <a:r>
              <a:rPr sz="2300" spc="25">
                <a:solidFill>
                  <a:srgbClr val="001F5F"/>
                </a:solidFill>
                <a:latin typeface="Arial"/>
                <a:cs typeface="Arial"/>
              </a:rPr>
              <a:t>I/O </a:t>
            </a:r>
            <a:r>
              <a:rPr sz="2300" spc="6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specific </a:t>
            </a:r>
            <a:r>
              <a:rPr sz="2300" spc="5">
                <a:solidFill>
                  <a:srgbClr val="001F5F"/>
                </a:solidFill>
                <a:latin typeface="Arial"/>
                <a:cs typeface="Arial"/>
              </a:rPr>
              <a:t>memory</a:t>
            </a:r>
            <a:r>
              <a:rPr sz="2300" spc="-30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5">
                <a:solidFill>
                  <a:srgbClr val="001F5F"/>
                </a:solidFill>
                <a:latin typeface="Arial"/>
                <a:cs typeface="Arial"/>
              </a:rPr>
              <a:t>addresses</a:t>
            </a:r>
            <a:endParaRPr sz="230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540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-25">
                <a:solidFill>
                  <a:srgbClr val="001F5F"/>
                </a:solidFill>
                <a:latin typeface="Arial"/>
                <a:cs typeface="Arial"/>
              </a:rPr>
              <a:t>Removes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40">
                <a:solidFill>
                  <a:srgbClr val="001F5F"/>
                </a:solidFill>
                <a:latin typeface="Arial"/>
                <a:cs typeface="Arial"/>
              </a:rPr>
              <a:t>need for </a:t>
            </a:r>
            <a:r>
              <a:rPr sz="2300" spc="-20">
                <a:solidFill>
                  <a:srgbClr val="001F5F"/>
                </a:solidFill>
                <a:latin typeface="Arial"/>
                <a:cs typeface="Arial"/>
              </a:rPr>
              <a:t>dedicated </a:t>
            </a:r>
            <a:r>
              <a:rPr sz="2300" spc="25">
                <a:solidFill>
                  <a:srgbClr val="001F5F"/>
                </a:solidFill>
                <a:latin typeface="Arial"/>
                <a:cs typeface="Arial"/>
              </a:rPr>
              <a:t>I/O</a:t>
            </a:r>
            <a:r>
              <a:rPr sz="2300" spc="-5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15">
                <a:solidFill>
                  <a:srgbClr val="001F5F"/>
                </a:solidFill>
                <a:latin typeface="Arial"/>
                <a:cs typeface="Arial"/>
              </a:rPr>
              <a:t>channels</a:t>
            </a:r>
            <a:endParaRPr sz="2300">
              <a:latin typeface="Arial"/>
              <a:cs typeface="Arial"/>
            </a:endParaRPr>
          </a:p>
          <a:p>
            <a:pPr marL="346075" marR="202565" indent="-333375">
              <a:lnSpc>
                <a:spcPct val="100600"/>
              </a:lnSpc>
              <a:spcBef>
                <a:spcPts val="305"/>
              </a:spcBef>
              <a:buChar char="•"/>
              <a:tabLst>
                <a:tab pos="346075" algn="l"/>
                <a:tab pos="346710" algn="l"/>
                <a:tab pos="5723255" algn="l"/>
              </a:tabLst>
            </a:pPr>
            <a:r>
              <a:rPr sz="2300">
                <a:solidFill>
                  <a:srgbClr val="001F5F"/>
                </a:solidFill>
                <a:latin typeface="Arial"/>
                <a:cs typeface="Arial"/>
              </a:rPr>
              <a:t>Accessing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mapped</a:t>
            </a:r>
            <a:r>
              <a:rPr sz="2300" spc="28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5">
                <a:solidFill>
                  <a:srgbClr val="001F5F"/>
                </a:solidFill>
                <a:latin typeface="Arial"/>
                <a:cs typeface="Arial"/>
              </a:rPr>
              <a:t>memory</a:t>
            </a:r>
            <a:r>
              <a:rPr sz="2300" spc="7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0">
                <a:solidFill>
                  <a:srgbClr val="001F5F"/>
                </a:solidFill>
                <a:latin typeface="Arial"/>
                <a:cs typeface="Arial"/>
              </a:rPr>
              <a:t>address	</a:t>
            </a:r>
            <a:r>
              <a:rPr sz="2300" spc="-20">
                <a:solidFill>
                  <a:srgbClr val="001F5F"/>
                </a:solidFill>
                <a:latin typeface="Arial"/>
                <a:cs typeface="Arial"/>
              </a:rPr>
              <a:t>gives </a:t>
            </a:r>
            <a:r>
              <a:rPr sz="2300" spc="-15">
                <a:solidFill>
                  <a:srgbClr val="001F5F"/>
                </a:solidFill>
                <a:latin typeface="Arial"/>
                <a:cs typeface="Arial"/>
              </a:rPr>
              <a:t>access </a:t>
            </a:r>
            <a:r>
              <a:rPr sz="2300" spc="6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300" spc="-31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the  </a:t>
            </a:r>
            <a:r>
              <a:rPr sz="2300" spc="60">
                <a:solidFill>
                  <a:srgbClr val="001F5F"/>
                </a:solidFill>
                <a:latin typeface="Arial"/>
                <a:cs typeface="Arial"/>
              </a:rPr>
              <a:t>input </a:t>
            </a:r>
            <a:r>
              <a:rPr sz="2300" spc="-40">
                <a:solidFill>
                  <a:srgbClr val="001F5F"/>
                </a:solidFill>
                <a:latin typeface="Arial"/>
                <a:cs typeface="Arial"/>
              </a:rPr>
              <a:t>or </a:t>
            </a:r>
            <a:r>
              <a:rPr sz="2300" spc="50">
                <a:solidFill>
                  <a:srgbClr val="001F5F"/>
                </a:solidFill>
                <a:latin typeface="Arial"/>
                <a:cs typeface="Arial"/>
              </a:rPr>
              <a:t>output</a:t>
            </a:r>
            <a:r>
              <a:rPr sz="2300" spc="-24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device</a:t>
            </a:r>
            <a:endParaRPr sz="2300">
              <a:latin typeface="Arial"/>
              <a:cs typeface="Arial"/>
            </a:endParaRPr>
          </a:p>
          <a:p>
            <a:pPr marL="1137920" marR="123825" lvl="1" indent="-334010">
              <a:lnSpc>
                <a:spcPts val="2700"/>
              </a:lnSpc>
              <a:spcBef>
                <a:spcPts val="985"/>
              </a:spcBef>
              <a:buChar char="•"/>
              <a:tabLst>
                <a:tab pos="1137285" algn="l"/>
                <a:tab pos="1137920" algn="l"/>
                <a:tab pos="2872740" algn="l"/>
              </a:tabLst>
            </a:pPr>
            <a:r>
              <a:rPr sz="2300" spc="-25">
                <a:solidFill>
                  <a:srgbClr val="001F5F"/>
                </a:solidFill>
                <a:latin typeface="Arial"/>
                <a:cs typeface="Arial"/>
              </a:rPr>
              <a:t>Reading </a:t>
            </a:r>
            <a:r>
              <a:rPr sz="2300" spc="-30">
                <a:solidFill>
                  <a:srgbClr val="001F5F"/>
                </a:solidFill>
                <a:latin typeface="Arial"/>
                <a:cs typeface="Arial"/>
              </a:rPr>
              <a:t>from </a:t>
            </a:r>
            <a:r>
              <a:rPr sz="2300" spc="-70">
                <a:solidFill>
                  <a:srgbClr val="001F5F"/>
                </a:solidFill>
                <a:latin typeface="Arial"/>
                <a:cs typeface="Arial"/>
              </a:rPr>
              <a:t>xFE02 </a:t>
            </a:r>
            <a:r>
              <a:rPr sz="2300" spc="-60">
                <a:solidFill>
                  <a:srgbClr val="001F5F"/>
                </a:solidFill>
                <a:latin typeface="Arial"/>
                <a:cs typeface="Arial"/>
              </a:rPr>
              <a:t>(KBDR) </a:t>
            </a:r>
            <a:r>
              <a:rPr sz="2300" spc="-15">
                <a:solidFill>
                  <a:srgbClr val="001F5F"/>
                </a:solidFill>
                <a:latin typeface="Arial"/>
                <a:cs typeface="Arial"/>
              </a:rPr>
              <a:t>returns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char </a:t>
            </a:r>
            <a:r>
              <a:rPr sz="2300" spc="-4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300" spc="-5">
                <a:solidFill>
                  <a:srgbClr val="001F5F"/>
                </a:solidFill>
                <a:latin typeface="Arial"/>
                <a:cs typeface="Arial"/>
              </a:rPr>
              <a:t>what </a:t>
            </a:r>
            <a:r>
              <a:rPr sz="2300" spc="-35">
                <a:solidFill>
                  <a:srgbClr val="001F5F"/>
                </a:solidFill>
                <a:latin typeface="Arial"/>
                <a:cs typeface="Arial"/>
              </a:rPr>
              <a:t>key  </a:t>
            </a:r>
            <a:r>
              <a:rPr sz="2300" spc="-5">
                <a:solidFill>
                  <a:srgbClr val="001F5F"/>
                </a:solidFill>
                <a:latin typeface="Arial"/>
                <a:cs typeface="Arial"/>
              </a:rPr>
              <a:t>was</a:t>
            </a:r>
            <a:r>
              <a:rPr sz="2300" spc="-6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5">
                <a:solidFill>
                  <a:srgbClr val="001F5F"/>
                </a:solidFill>
                <a:latin typeface="Arial"/>
                <a:cs typeface="Arial"/>
              </a:rPr>
              <a:t>pressed	on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spc="-9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0">
                <a:solidFill>
                  <a:srgbClr val="001F5F"/>
                </a:solidFill>
                <a:latin typeface="Arial"/>
                <a:cs typeface="Arial"/>
              </a:rPr>
              <a:t>keyboard</a:t>
            </a:r>
            <a:endParaRPr sz="230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465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25">
                <a:solidFill>
                  <a:srgbClr val="001F5F"/>
                </a:solidFill>
                <a:latin typeface="Arial"/>
                <a:cs typeface="Arial"/>
              </a:rPr>
              <a:t>Writing ‘a’ </a:t>
            </a:r>
            <a:r>
              <a:rPr sz="2300" spc="6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300" spc="-70">
                <a:solidFill>
                  <a:srgbClr val="001F5F"/>
                </a:solidFill>
                <a:latin typeface="Arial"/>
                <a:cs typeface="Arial"/>
              </a:rPr>
              <a:t>xFE06 (DDR) </a:t>
            </a:r>
            <a:r>
              <a:rPr sz="2300" spc="20">
                <a:solidFill>
                  <a:srgbClr val="001F5F"/>
                </a:solidFill>
                <a:latin typeface="Arial"/>
                <a:cs typeface="Arial"/>
              </a:rPr>
              <a:t>will </a:t>
            </a:r>
            <a:r>
              <a:rPr sz="2300" spc="-15">
                <a:solidFill>
                  <a:srgbClr val="001F5F"/>
                </a:solidFill>
                <a:latin typeface="Arial"/>
                <a:cs typeface="Arial"/>
              </a:rPr>
              <a:t>display </a:t>
            </a:r>
            <a:r>
              <a:rPr sz="2300" spc="25">
                <a:solidFill>
                  <a:srgbClr val="001F5F"/>
                </a:solidFill>
                <a:latin typeface="Arial"/>
                <a:cs typeface="Arial"/>
              </a:rPr>
              <a:t>‘a’ </a:t>
            </a:r>
            <a:r>
              <a:rPr sz="2300" spc="-35">
                <a:solidFill>
                  <a:srgbClr val="001F5F"/>
                </a:solidFill>
                <a:latin typeface="Arial"/>
                <a:cs typeface="Arial"/>
              </a:rPr>
              <a:t>on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spc="-7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15">
                <a:solidFill>
                  <a:srgbClr val="001F5F"/>
                </a:solidFill>
                <a:latin typeface="Arial"/>
                <a:cs typeface="Arial"/>
              </a:rPr>
              <a:t>display</a:t>
            </a:r>
            <a:endParaRPr sz="2300">
              <a:latin typeface="Arial"/>
              <a:cs typeface="Arial"/>
            </a:endParaRPr>
          </a:p>
          <a:p>
            <a:pPr marL="1137920" marR="5080" lvl="1" indent="-334010">
              <a:lnSpc>
                <a:spcPct val="100699"/>
              </a:lnSpc>
              <a:spcBef>
                <a:spcPts val="300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Check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status </a:t>
            </a:r>
            <a:r>
              <a:rPr sz="2300" spc="-20">
                <a:solidFill>
                  <a:srgbClr val="001F5F"/>
                </a:solidFill>
                <a:latin typeface="Arial"/>
                <a:cs typeface="Arial"/>
              </a:rPr>
              <a:t>register </a:t>
            </a:r>
            <a:r>
              <a:rPr sz="2300" spc="-50">
                <a:solidFill>
                  <a:srgbClr val="001F5F"/>
                </a:solidFill>
                <a:latin typeface="Arial"/>
                <a:cs typeface="Arial"/>
              </a:rPr>
              <a:t>(KBSR, DSR) </a:t>
            </a:r>
            <a:r>
              <a:rPr sz="2300" spc="-4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15">
                <a:solidFill>
                  <a:srgbClr val="001F5F"/>
                </a:solidFill>
                <a:latin typeface="Arial"/>
                <a:cs typeface="Arial"/>
              </a:rPr>
              <a:t>respective  </a:t>
            </a:r>
            <a:r>
              <a:rPr sz="2300" spc="60">
                <a:solidFill>
                  <a:srgbClr val="001F5F"/>
                </a:solidFill>
                <a:latin typeface="Arial"/>
                <a:cs typeface="Arial"/>
              </a:rPr>
              <a:t>input/output </a:t>
            </a:r>
            <a:r>
              <a:rPr sz="2300" spc="-40">
                <a:solidFill>
                  <a:srgbClr val="001F5F"/>
                </a:solidFill>
                <a:latin typeface="Arial"/>
                <a:cs typeface="Arial"/>
              </a:rPr>
              <a:t>before </a:t>
            </a:r>
            <a:r>
              <a:rPr sz="2300" spc="-25">
                <a:solidFill>
                  <a:srgbClr val="001F5F"/>
                </a:solidFill>
                <a:latin typeface="Arial"/>
                <a:cs typeface="Arial"/>
              </a:rPr>
              <a:t>reading </a:t>
            </a:r>
            <a:r>
              <a:rPr sz="2300" spc="-4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300" spc="-46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writing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445960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/>
              <a:t>LC-3 Review: </a:t>
            </a:r>
            <a:r>
              <a:rPr spc="20"/>
              <a:t>Keyboard</a:t>
            </a:r>
            <a:r>
              <a:rPr spc="-315"/>
              <a:t> </a:t>
            </a:r>
            <a:r>
              <a:rPr spc="20"/>
              <a:t>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65414"/>
            <a:ext cx="8561070" cy="12274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300" b="1" spc="-5">
                <a:solidFill>
                  <a:srgbClr val="001F5F"/>
                </a:solidFill>
                <a:latin typeface="Arial"/>
                <a:cs typeface="Arial"/>
              </a:rPr>
              <a:t>Reading </a:t>
            </a:r>
            <a:r>
              <a:rPr sz="2300" b="1" spc="-15">
                <a:solidFill>
                  <a:srgbClr val="001F5F"/>
                </a:solidFill>
                <a:latin typeface="Arial"/>
                <a:cs typeface="Arial"/>
              </a:rPr>
              <a:t>from </a:t>
            </a:r>
            <a:r>
              <a:rPr sz="2300" b="1" spc="5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b="1" spc="-1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-5">
                <a:solidFill>
                  <a:srgbClr val="001F5F"/>
                </a:solidFill>
                <a:latin typeface="Arial"/>
                <a:cs typeface="Arial"/>
              </a:rPr>
              <a:t>keyboard</a:t>
            </a:r>
            <a:endParaRPr sz="2300">
              <a:latin typeface="Arial"/>
              <a:cs typeface="Arial"/>
            </a:endParaRPr>
          </a:p>
          <a:p>
            <a:pPr marL="346075" marR="5080" indent="-333375">
              <a:lnSpc>
                <a:spcPts val="2700"/>
              </a:lnSpc>
              <a:spcBef>
                <a:spcPts val="76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Poll </a:t>
            </a:r>
            <a:r>
              <a:rPr sz="2300" spc="30">
                <a:solidFill>
                  <a:srgbClr val="001F5F"/>
                </a:solidFill>
                <a:latin typeface="Arial"/>
                <a:cs typeface="Arial"/>
              </a:rPr>
              <a:t>KBSR </a:t>
            </a:r>
            <a:r>
              <a:rPr sz="2300" spc="5">
                <a:solidFill>
                  <a:srgbClr val="001F5F"/>
                </a:solidFill>
                <a:latin typeface="Arial"/>
                <a:cs typeface="Arial"/>
              </a:rPr>
              <a:t>until </a:t>
            </a:r>
            <a:r>
              <a:rPr sz="2300" spc="-35">
                <a:solidFill>
                  <a:srgbClr val="001F5F"/>
                </a:solidFill>
                <a:latin typeface="Arial"/>
                <a:cs typeface="Arial"/>
              </a:rPr>
              <a:t>ready </a:t>
            </a:r>
            <a:r>
              <a:rPr sz="2300" spc="50">
                <a:solidFill>
                  <a:srgbClr val="001F5F"/>
                </a:solidFill>
                <a:latin typeface="Arial"/>
                <a:cs typeface="Arial"/>
              </a:rPr>
              <a:t>bit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2300" spc="-35">
                <a:solidFill>
                  <a:srgbClr val="001F5F"/>
                </a:solidFill>
                <a:latin typeface="Arial"/>
                <a:cs typeface="Arial"/>
              </a:rPr>
              <a:t>set </a:t>
            </a: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then </a:t>
            </a:r>
            <a:r>
              <a:rPr sz="2300" spc="-15">
                <a:solidFill>
                  <a:srgbClr val="001F5F"/>
                </a:solidFill>
                <a:latin typeface="Arial"/>
                <a:cs typeface="Arial"/>
              </a:rPr>
              <a:t>access </a:t>
            </a:r>
            <a:r>
              <a:rPr sz="2300" spc="60">
                <a:solidFill>
                  <a:srgbClr val="001F5F"/>
                </a:solidFill>
                <a:latin typeface="Arial"/>
                <a:cs typeface="Arial"/>
              </a:rPr>
              <a:t>input </a:t>
            </a: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data </a:t>
            </a:r>
            <a:r>
              <a:rPr sz="2300" spc="-30">
                <a:solidFill>
                  <a:srgbClr val="001F5F"/>
                </a:solidFill>
                <a:latin typeface="Arial"/>
                <a:cs typeface="Arial"/>
              </a:rPr>
              <a:t>stored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in  </a:t>
            </a:r>
            <a:r>
              <a:rPr sz="2300" spc="-20">
                <a:solidFill>
                  <a:srgbClr val="001F5F"/>
                </a:solidFill>
                <a:latin typeface="Arial"/>
                <a:cs typeface="Arial"/>
              </a:rPr>
              <a:t>lower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8 </a:t>
            </a:r>
            <a:r>
              <a:rPr sz="2300" spc="65">
                <a:solidFill>
                  <a:srgbClr val="001F5F"/>
                </a:solidFill>
                <a:latin typeface="Arial"/>
                <a:cs typeface="Arial"/>
              </a:rPr>
              <a:t>bits </a:t>
            </a:r>
            <a:r>
              <a:rPr sz="2300" spc="-4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300" spc="2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20">
                <a:solidFill>
                  <a:srgbClr val="001F5F"/>
                </a:solidFill>
                <a:latin typeface="Arial"/>
                <a:cs typeface="Arial"/>
              </a:rPr>
              <a:t>KBDR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50" y="3905250"/>
            <a:ext cx="8829675" cy="2171700"/>
          </a:xfrm>
          <a:custGeom>
            <a:avLst/>
            <a:gdLst/>
            <a:ahLst/>
            <a:cxnLst/>
            <a:rect l="l" t="t" r="r" b="b"/>
            <a:pathLst>
              <a:path w="8829675" h="2171700">
                <a:moveTo>
                  <a:pt x="0" y="2171700"/>
                </a:moveTo>
                <a:lnTo>
                  <a:pt x="8829675" y="2171700"/>
                </a:lnTo>
                <a:lnTo>
                  <a:pt x="8829675" y="0"/>
                </a:lnTo>
                <a:lnTo>
                  <a:pt x="0" y="0"/>
                </a:lnTo>
                <a:lnTo>
                  <a:pt x="0" y="2171700"/>
                </a:lnTo>
                <a:close/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9600" y="3905250"/>
          <a:ext cx="8429624" cy="2171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4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085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50" spc="25">
                          <a:latin typeface="Calibri"/>
                          <a:cs typeface="Calibri"/>
                        </a:rPr>
                        <a:t>POLL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779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2200"/>
                        </a:lnSpc>
                        <a:spcBef>
                          <a:spcPts val="1085"/>
                        </a:spcBef>
                      </a:pPr>
                      <a:r>
                        <a:rPr sz="1850" spc="10">
                          <a:latin typeface="Calibri"/>
                          <a:cs typeface="Calibri"/>
                        </a:rPr>
                        <a:t>LDI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464184">
                        <a:lnSpc>
                          <a:spcPts val="2200"/>
                        </a:lnSpc>
                      </a:pPr>
                      <a:r>
                        <a:rPr sz="1850" spc="45">
                          <a:latin typeface="Calibri"/>
                          <a:cs typeface="Calibri"/>
                        </a:rPr>
                        <a:t>BRzp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50" spc="10">
                          <a:latin typeface="Calibri"/>
                          <a:cs typeface="Calibri"/>
                        </a:rPr>
                        <a:t>LDI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7795" marB="0"/>
                </a:tc>
                <a:tc>
                  <a:txBody>
                    <a:bodyPr/>
                    <a:lstStyle/>
                    <a:p>
                      <a:pPr marL="242570" marR="1054735">
                        <a:lnSpc>
                          <a:spcPct val="104800"/>
                        </a:lnSpc>
                        <a:spcBef>
                          <a:spcPts val="900"/>
                        </a:spcBef>
                      </a:pPr>
                      <a:r>
                        <a:rPr sz="1850" spc="25">
                          <a:latin typeface="Calibri"/>
                          <a:cs typeface="Calibri"/>
                        </a:rPr>
                        <a:t>R1,</a:t>
                      </a:r>
                      <a:r>
                        <a:rPr sz="1850" spc="-21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KBSR  </a:t>
                      </a:r>
                      <a:r>
                        <a:rPr sz="1850" spc="30">
                          <a:latin typeface="Calibri"/>
                          <a:cs typeface="Calibri"/>
                        </a:rPr>
                        <a:t>POLL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2425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50" spc="25">
                          <a:latin typeface="Calibri"/>
                          <a:cs typeface="Calibri"/>
                        </a:rPr>
                        <a:t>R0,</a:t>
                      </a:r>
                      <a:r>
                        <a:rPr sz="1850" spc="-14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KBDR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14300" marB="0"/>
                </a:tc>
                <a:tc>
                  <a:txBody>
                    <a:bodyPr/>
                    <a:lstStyle/>
                    <a:p>
                      <a:pPr marL="102425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>
                          <a:latin typeface="Calibri"/>
                          <a:cs typeface="Calibri"/>
                        </a:rPr>
                        <a:t>Check status</a:t>
                      </a:r>
                      <a:r>
                        <a:rPr sz="1850" spc="24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register</a:t>
                      </a:r>
                    </a:p>
                    <a:p>
                      <a:pPr marL="10242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Loop 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while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ready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bit </a:t>
                      </a:r>
                      <a:r>
                        <a:rPr sz="1850">
                          <a:latin typeface="Calibri"/>
                          <a:cs typeface="Calibri"/>
                        </a:rPr>
                        <a:t>not</a:t>
                      </a:r>
                      <a:r>
                        <a:rPr sz="1850" spc="21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set</a:t>
                      </a:r>
                    </a:p>
                    <a:p>
                      <a:pPr marL="10242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; Get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keyboard</a:t>
                      </a:r>
                      <a:r>
                        <a:rPr sz="1850" spc="14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input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77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97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10">
                          <a:latin typeface="Calibri"/>
                          <a:cs typeface="Calibri"/>
                        </a:rPr>
                        <a:t>KBSR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-25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xFE00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10242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KBSR</a:t>
                      </a:r>
                      <a:r>
                        <a:rPr sz="185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86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10">
                          <a:latin typeface="Calibri"/>
                          <a:cs typeface="Calibri"/>
                        </a:rPr>
                        <a:t>KBDR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-25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xFE02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0242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KBDR</a:t>
                      </a:r>
                      <a:r>
                        <a:rPr sz="185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1938</Words>
  <Application>Microsoft Office PowerPoint</Application>
  <PresentationFormat>Custom</PresentationFormat>
  <Paragraphs>295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Narrow</vt:lpstr>
      <vt:lpstr>Calibri</vt:lpstr>
      <vt:lpstr>Cambria</vt:lpstr>
      <vt:lpstr>Consolas</vt:lpstr>
      <vt:lpstr>Times New Roman</vt:lpstr>
      <vt:lpstr>Office Theme</vt:lpstr>
      <vt:lpstr>PowerPoint Presentation</vt:lpstr>
      <vt:lpstr>HKN and Services</vt:lpstr>
      <vt:lpstr>LC3: A Brief Overview</vt:lpstr>
      <vt:lpstr>Operations in LC3</vt:lpstr>
      <vt:lpstr>Pseudo-Ops and System Calls </vt:lpstr>
      <vt:lpstr>Examples</vt:lpstr>
      <vt:lpstr>LC-3 Review: I/O</vt:lpstr>
      <vt:lpstr>LC-3 Review: I/O</vt:lpstr>
      <vt:lpstr>LC-3 Review: Keyboard Input</vt:lpstr>
      <vt:lpstr>LC-3 Review: Display Output</vt:lpstr>
      <vt:lpstr>Subroutines</vt:lpstr>
      <vt:lpstr>Subroutines: Callee and Caller Save</vt:lpstr>
      <vt:lpstr>TRAPS</vt:lpstr>
      <vt:lpstr>TRAPS: How they work</vt:lpstr>
      <vt:lpstr>Problem with nested calls</vt:lpstr>
      <vt:lpstr>Stacks</vt:lpstr>
      <vt:lpstr>Stacks(continued)</vt:lpstr>
      <vt:lpstr>Push and Pop</vt:lpstr>
      <vt:lpstr>Detecting Overflow and Underflow</vt:lpstr>
      <vt:lpstr>Push</vt:lpstr>
      <vt:lpstr>Pop</vt:lpstr>
      <vt:lpstr>Practice Questions</vt:lpstr>
      <vt:lpstr>Is polling I/O more efficient than interrupt-  driven I/O? Explain.</vt:lpstr>
      <vt:lpstr>Explain what a stack underflow is.</vt:lpstr>
      <vt:lpstr>PowerPoint Presentation</vt:lpstr>
      <vt:lpstr>How many instructions, in terms of SOME_NUMBER,  are run in this program?</vt:lpstr>
      <vt:lpstr>Past Exam Programming Question</vt:lpstr>
      <vt:lpstr>PowerPoint Presentation</vt:lpstr>
      <vt:lpstr>PowerPoint Presentation</vt:lpstr>
      <vt:lpstr>Tips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Liu, Alan Fu</cp:lastModifiedBy>
  <cp:revision>2</cp:revision>
  <dcterms:created xsi:type="dcterms:W3CDTF">2019-02-16T05:01:23Z</dcterms:created>
  <dcterms:modified xsi:type="dcterms:W3CDTF">2021-02-28T18:59:11Z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LastSaved">
    <vt:filetime>2019-02-16T00:00:00Z</vt:filetime>
  </property>
</Properties>
</file>