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5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f830668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f830668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$\begin{array}{l}{P_{\text {incident }}=V^{+} I^{+}} \\ {P_{\text {reflected}}=V^{-} I^{-}} \\ {P_{\text {transmitted}}=V^{++} I^{++}}\end{array}$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83066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83066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\begin{aligned} V(z, t)=&amp; \tau_{g} \sum_{n=0}^{\infty}\left(\Gamma_{L} \Gamma_{g}\right)^{n} \delta\left(t-\frac{z}{v}-n \frac{2 \ell}{v}\right) \\ &amp;+\tau_{g} \Gamma_{L} \sum_{n=0}^{\infty}\left(\Gamma_{L} \Gamma_{g}\right)^{n} \delta\left(t+\frac{z}{v}-(n+1) \frac{2 \ell}{v}\right) \end{aligned}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af83066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af83066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830668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830668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830668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830668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f83066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f83066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af83066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af83066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f8306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f8306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f830668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f830668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f830668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af830668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\bar{\gamma}=\alpha+j \beta=\sqrt{j \omega \mu(\sigma+j \omega \varepsilon)}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f83066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f83066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v_{p}=\frac{\omega}{\beta}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E_{x}=E_{0} e^{\mp \alpha z} e^{\mp j \beta z}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\delta=\frac{1}{\alpha}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\lambda=\frac{2 \pi}{\beta}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f83066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f83066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f83066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f83066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af83066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af83066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\Gamma_{L}=\frac{Z_{L}-Z_{0}}{Z_{L}+Z_{0}}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\Gamma_{C}=-\Gamma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\tau_{g}=\frac{Z_{o}}{R_{g}+Z_{o}}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\tau_{12}=1+\Gamma_{12}=\frac{2Z_{2}}{Z_{1}+Z_{2}}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f83066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f830668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329 Exam 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 Pan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Michael </a:t>
            </a:r>
            <a:r>
              <a:rPr lang="en-US" dirty="0" err="1"/>
              <a:t>Grawe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 (TL)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steady state DC, TL acts like a wire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at microwave frequencies, lumped element model cannot be used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Creates propagating (or standing) TEM wave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derive TL formulas, apply boundary conditions to get Telegrapher’s equations</a:t>
            </a:r>
            <a:endParaRPr dirty="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63" y="3295650"/>
            <a:ext cx="63722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41DD9DE1-6AB2-4DA2-B86B-A55D6A6C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54" y="3795018"/>
            <a:ext cx="2572109" cy="952633"/>
          </a:xfrm>
          <a:prstGeom prst="rect">
            <a:avLst/>
          </a:prstGeom>
        </p:spPr>
      </p:pic>
      <p:pic>
        <p:nvPicPr>
          <p:cNvPr id="5" name="Picture 4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ED9B115C-127E-41EB-84C6-D0519C016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54" y="2838386"/>
            <a:ext cx="2276793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transmission lines absorb no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power is dissipated in resistive loads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22" y="2367625"/>
            <a:ext cx="2765950" cy="9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00" y="3724175"/>
            <a:ext cx="5156801" cy="3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398" y="4362674"/>
            <a:ext cx="42732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06A80B39-8A88-4151-BA26-23EF7BA75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834" y="2761905"/>
            <a:ext cx="1162212" cy="685896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F8589C1-9825-45FA-ADAA-445E4090D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044" y="2028378"/>
            <a:ext cx="1086002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Bounce Diagram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Don’t memorize these formulas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Instead, understand bounce diagrams conceptually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Note the speed of propagation (material dependent!)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Determine the distance per time in convenient units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 by the correct coefficient at any interface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 to negative reflection coefficient for current!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Remember, each term in I(z,t) has a 1/Z0 factor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 function will be the same as input function</a:t>
            </a: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75" y="342446"/>
            <a:ext cx="3740100" cy="10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125" y="2110180"/>
            <a:ext cx="2525700" cy="289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Exam Questions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002"/>
            <a:ext cx="9144001" cy="201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465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2016 #1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2016 #1</a:t>
            </a:r>
            <a:endParaRPr sz="18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45099" cy="34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100" y="3367925"/>
            <a:ext cx="2353125" cy="1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A9CB69-081D-44CA-80E1-D00F2DA5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42938" y="642938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7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73257"/>
          <a:stretch/>
        </p:blipFill>
        <p:spPr>
          <a:xfrm>
            <a:off x="152400" y="2519625"/>
            <a:ext cx="8839199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688" t="44453" r="12821"/>
          <a:stretch/>
        </p:blipFill>
        <p:spPr>
          <a:xfrm>
            <a:off x="1399150" y="942050"/>
            <a:ext cx="6345700" cy="1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839199" cy="110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23525"/>
            <a:ext cx="8839200" cy="5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79025"/>
            <a:ext cx="8839200" cy="52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25" y="152400"/>
            <a:ext cx="6540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088"/>
            <a:ext cx="8839199" cy="303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0D5-66B1-4AF5-B268-451E5859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Poynting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F68C-816C-4F62-B205-87D101F2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82FF40B-392D-4B2F-B1AE-00626205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56"/>
            <a:ext cx="9144000" cy="146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7D79D-B373-44D6-A922-92D5D5F713F5}"/>
              </a:ext>
            </a:extLst>
          </p:cNvPr>
          <p:cNvSpPr txBox="1"/>
          <p:nvPr/>
        </p:nvSpPr>
        <p:spPr>
          <a:xfrm>
            <a:off x="1234627" y="2534583"/>
            <a:ext cx="310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rate of change of total electric and magnetic energy density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43F61-6371-4CC0-ACDD-C3FE93805234}"/>
              </a:ext>
            </a:extLst>
          </p:cNvPr>
          <p:cNvSpPr txBox="1"/>
          <p:nvPr/>
        </p:nvSpPr>
        <p:spPr>
          <a:xfrm>
            <a:off x="6437035" y="2575402"/>
            <a:ext cx="20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absorbed (Joule Heating) </a:t>
            </a:r>
          </a:p>
          <a:p>
            <a:endParaRPr lang="en-US" dirty="0"/>
          </a:p>
          <a:p>
            <a:r>
              <a:rPr lang="en-US" dirty="0"/>
              <a:t>Negative -&gt; Power supplied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A18E-7472-482E-AFC9-7FCBDC226EE9}"/>
              </a:ext>
            </a:extLst>
          </p:cNvPr>
          <p:cNvSpPr txBox="1"/>
          <p:nvPr/>
        </p:nvSpPr>
        <p:spPr>
          <a:xfrm>
            <a:off x="4572000" y="2568098"/>
            <a:ext cx="1636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Transport </a:t>
            </a:r>
          </a:p>
          <a:p>
            <a:endParaRPr lang="en-US" dirty="0"/>
          </a:p>
          <a:p>
            <a:r>
              <a:rPr lang="en-US" dirty="0"/>
              <a:t>Positive -&gt; Energy Flowing out</a:t>
            </a:r>
          </a:p>
        </p:txBody>
      </p:sp>
    </p:spTree>
    <p:extLst>
      <p:ext uri="{BB962C8B-B14F-4D97-AF65-F5344CB8AC3E}">
        <p14:creationId xmlns:p14="http://schemas.microsoft.com/office/powerpoint/2010/main" val="231609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Properties in Material Media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constant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Impedance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796" y="1152475"/>
            <a:ext cx="4110501" cy="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169" y="2194467"/>
            <a:ext cx="4110501" cy="276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986A33B-84E2-402D-9774-11AC21BF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986" y="2293591"/>
            <a:ext cx="1933845" cy="210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Equations in Material Media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Propagation velocity in some media is frequency dependent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From the wave equation, we can get a general solution for a x-polarized wave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Penetration depth, or skin depth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Wavelength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38" y="1270688"/>
            <a:ext cx="923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649" y="2352723"/>
            <a:ext cx="2430124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900" y="3398663"/>
            <a:ext cx="952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6275" y="2760488"/>
            <a:ext cx="838200" cy="6381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621B01-67C0-4D22-9E8C-6BD95049398D}"/>
                  </a:ext>
                </a:extLst>
              </p:cNvPr>
              <p:cNvSpPr txBox="1"/>
              <p:nvPr/>
            </p:nvSpPr>
            <p:spPr>
              <a:xfrm>
                <a:off x="6364780" y="2693845"/>
                <a:ext cx="2685840" cy="955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Pre>
                        <m:sPre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Pre>
                                <m:sPre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sPre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sPre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621B01-67C0-4D22-9E8C-6BD95049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80" y="2693845"/>
                <a:ext cx="2685840" cy="955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Wave Polarization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Linear: In phase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Circular: 90 degrees out-of-phase with equal magnitude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Right-Handed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Left-Handed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Elliptical: Anything else</a:t>
            </a: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145" y="2910714"/>
            <a:ext cx="1353125" cy="84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146" y="1933039"/>
            <a:ext cx="1353125" cy="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8192-C6EE-4410-904B-2709D8E63B80}"/>
              </a:ext>
            </a:extLst>
          </p:cNvPr>
          <p:cNvSpPr txBox="1"/>
          <p:nvPr/>
        </p:nvSpPr>
        <p:spPr>
          <a:xfrm>
            <a:off x="4572000" y="1948513"/>
            <a:ext cx="173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Propagating in +z: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56927-F97E-40CB-B219-709DBEAC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819" y="2323665"/>
            <a:ext cx="4292196" cy="46533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7A2A530-A197-471D-AB73-37D716AAD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1" y="3260298"/>
            <a:ext cx="3689572" cy="493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38" y="152400"/>
            <a:ext cx="60679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 and Transmission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Perfect reflection at perfect conductor interface (</a:t>
            </a:r>
            <a:r>
              <a:rPr lang="en-US" dirty="0"/>
              <a:t>Z</a:t>
            </a:r>
            <a:r>
              <a:rPr lang="en-US" baseline="-25000" dirty="0"/>
              <a:t>L</a:t>
            </a:r>
            <a:r>
              <a:rPr lang="en-US" dirty="0"/>
              <a:t> = 0)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Partial reflection at perfect dielectric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Perfect transmission at impedance matched interface (Z</a:t>
            </a:r>
            <a:r>
              <a:rPr lang="en" baseline="-25000" dirty="0"/>
              <a:t>1</a:t>
            </a:r>
            <a:r>
              <a:rPr lang="en" dirty="0"/>
              <a:t>=Z</a:t>
            </a:r>
            <a:r>
              <a:rPr lang="en" baseline="-25000" dirty="0"/>
              <a:t>2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Reflection coefficient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Injection coefficient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coefficient</a:t>
            </a:r>
            <a:endParaRPr dirty="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837" y="2965956"/>
            <a:ext cx="1822925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37" y="2196718"/>
            <a:ext cx="1515377" cy="81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982" y="4039554"/>
            <a:ext cx="3382291" cy="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573" y="2382162"/>
            <a:ext cx="1730101" cy="3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619385-3BD2-485C-935E-C5731E678331}"/>
              </a:ext>
            </a:extLst>
          </p:cNvPr>
          <p:cNvSpPr txBox="1"/>
          <p:nvPr/>
        </p:nvSpPr>
        <p:spPr>
          <a:xfrm>
            <a:off x="6081573" y="2982093"/>
            <a:ext cx="245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Z is for transmission lines and </a:t>
            </a:r>
            <a:r>
              <a:rPr lang="el-GR" dirty="0"/>
              <a:t>η</a:t>
            </a:r>
            <a:r>
              <a:rPr lang="en-US" dirty="0"/>
              <a:t> for material propagation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651</Words>
  <Application>Microsoft Office PowerPoint</Application>
  <PresentationFormat>On-screen Show (16:9)</PresentationFormat>
  <Paragraphs>79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Simple Light</vt:lpstr>
      <vt:lpstr>ECE 329 Exam 3 HKN Review Session</vt:lpstr>
      <vt:lpstr>PowerPoint Presentation</vt:lpstr>
      <vt:lpstr>PowerPoint Presentation</vt:lpstr>
      <vt:lpstr>Poynting Theorem</vt:lpstr>
      <vt:lpstr>Wave Properties in Material Media</vt:lpstr>
      <vt:lpstr>Wave Equations in Material Media</vt:lpstr>
      <vt:lpstr>Wave Polarization</vt:lpstr>
      <vt:lpstr>PowerPoint Presentation</vt:lpstr>
      <vt:lpstr>Reflection and Transmission</vt:lpstr>
      <vt:lpstr>Transmission Lines (TL)</vt:lpstr>
      <vt:lpstr>Transmission Lines</vt:lpstr>
      <vt:lpstr>Bounce Diagram</vt:lpstr>
      <vt:lpstr>Previous 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329 Exam 3 HKN Review Session</dc:title>
  <cp:lastModifiedBy>Pan, Jason</cp:lastModifiedBy>
  <cp:revision>15</cp:revision>
  <dcterms:modified xsi:type="dcterms:W3CDTF">2021-04-17T18:17:24Z</dcterms:modified>
</cp:coreProperties>
</file>