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Helvetica Neue"/>
      <p:regular r:id="rId33"/>
      <p:bold r:id="rId34"/>
      <p:italic r:id="rId35"/>
      <p:boldItalic r:id="rId36"/>
    </p:embeddedFont>
    <p:embeddedFont>
      <p:font typeface="Alfa Slab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56657F-B26A-4B27-AA4B-8DA574FCB9C0}">
  <a:tblStyle styleId="{3B56657F-B26A-4B27-AA4B-8DA574FCB9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37" Type="http://schemas.openxmlformats.org/officeDocument/2006/relationships/font" Target="fonts/AlfaSlabOne-regular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5c77191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5c77191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55f4b8c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55f4b8c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2b536f4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2b536f4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2b536f4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2b536f4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55954f6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55954f6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55954f6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55954f6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2b536f4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2b536f4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5c77191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5c77191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5c77191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5c77191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55954f6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55954f6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5c77191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5c77191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5c77191a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5c77191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5c77191a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5c77191a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969811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969811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2284582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2284582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5c77191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5c77191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3-5 - Kanad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5c77191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5c77191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55f4b8c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55f4b8c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b82046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b82046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Arvind 6-9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969811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969811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5c77191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5c77191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f811dba80e588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f811dba80e588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Helvetica Neue"/>
              <a:buNone/>
              <a:defRPr sz="30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iki.illinois.edu/wiki/display/ece120/Midterm+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ECE 120 Midterm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40425" y="3165802"/>
            <a:ext cx="8520600" cy="14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HKN Review Session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Time: 8:30-10:00 pm (Arrive at 8:15 pm)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Location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Your Room on Compass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to bring: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iCard, pens/pencils, Cheat sheet (</a:t>
            </a:r>
            <a:r>
              <a:rPr lang="en" sz="1400" u="sng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Handwritten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programming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Double, Long (8 bytes)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Int, Float (4 bytes)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 may be 2 bytes on some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(2 bytes)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 (1 byte)</a:t>
            </a:r>
            <a:endParaRPr/>
          </a:p>
        </p:txBody>
      </p:sp>
      <p:pic>
        <p:nvPicPr>
          <p:cNvPr descr="basic_c.png"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776" y="1152475"/>
            <a:ext cx="395552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Specifiers and Escape Sequences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0" name="Google Shape;120;p23"/>
          <p:cNvGraphicFramePr/>
          <p:nvPr/>
        </p:nvGraphicFramePr>
        <p:xfrm>
          <a:off x="311700" y="1360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{3B56657F-B26A-4B27-AA4B-8DA574FCB9C0}</a:tableStyleId>
              </a:tblPr>
              <a:tblGrid>
                <a:gridCol w="3806425"/>
                <a:gridCol w="4725925"/>
              </a:tblGrid>
              <a:tr h="2884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Format Specifiers:</a:t>
                      </a:r>
                      <a:endParaRPr b="1"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%c char single character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%d (%i) int signed integer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%e (%E) float or double exponential format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%f float or double signed decimal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%g (%G) float or double use %f or %e as required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%o int unsigned octal value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%p pointer address stored in pointer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%s array of char sequence of characters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%u int unsigned decimal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%x (%X) int unsigned hex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Escape Sequences:</a:t>
                      </a:r>
                      <a:endParaRPr b="1"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\n - new line character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\b - backspace character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\t - horizontal tab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\’ - allows for storing and printing of ‘ ASCII value in string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\\ - allows for storing and printing of \ ASCII value in string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\” - allows for storing and printing of “ ASCII value in string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\? - allows for storing and printing of ? ASCII value in string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Ie. char x = ‘\’’; (those are 2 single quotes) 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will store the data byte associated with ‘ into x</a:t>
                      </a:r>
                      <a:endParaRPr b="1" sz="9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Specifier Example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nt integer = 5;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loat decimal = 2.5;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printf(“This is an integer: %d\nThis is a float: %f\n”, integer, decimal);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Specifier Example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integer = 5;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 decimal = 2.5;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printf(“This is an integer: %d\nThis is a float: %f\n”, integer, decimal);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Prints: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This is an integer: 5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This is a float: 2.50000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 operators 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of precedence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 ,  / , %  , then + ,  -     (Note, Modular </a:t>
            </a:r>
            <a:r>
              <a:rPr lang="en"/>
              <a:t>Arithmetic</a:t>
            </a:r>
            <a:r>
              <a:rPr lang="en"/>
              <a:t> (%) is not defined for floating point numbers)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operator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=  (takes a variable on the left and a value/expression on the right side)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Sets the variable on the left equal to the expression on the right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IE, you can’t do 5 = x;  as 5 is not a variable (you can’t assign a value to 5!)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==, !=, &lt;, &gt;, &lt;=, &gt;=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1 for true, 0 for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Bitwise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&amp;, |, ~, ^ (AND, OR, NOT, XOR)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!, &amp;&amp;,  || (NOT, AND, OR)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operators - bitwise examples</a:t>
            </a:r>
            <a:endParaRPr/>
          </a:p>
        </p:txBody>
      </p:sp>
      <p:pic>
        <p:nvPicPr>
          <p:cNvPr descr="bit example.png"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99" y="1566475"/>
            <a:ext cx="2236925" cy="201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t hard.png"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751" y="1603275"/>
            <a:ext cx="2764025" cy="1936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t hardes.png" id="146" name="Google Shape;14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4100" y="1566487"/>
            <a:ext cx="3225610" cy="20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operators - bitwise examples</a:t>
            </a:r>
            <a:endParaRPr/>
          </a:p>
        </p:txBody>
      </p:sp>
      <p:pic>
        <p:nvPicPr>
          <p:cNvPr descr="bit example.png"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99" y="1566475"/>
            <a:ext cx="2236925" cy="201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t hard.png" id="153" name="Google Shape;1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751" y="1603275"/>
            <a:ext cx="2764025" cy="1936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t hardes.png" id="154" name="Google Shape;15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4100" y="1566487"/>
            <a:ext cx="3225610" cy="201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185075" y="3724600"/>
            <a:ext cx="87147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= 28					 d = 7							e = 17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Input / Output</a:t>
            </a:r>
            <a:endParaRPr/>
          </a:p>
        </p:txBody>
      </p:sp>
      <p:pic>
        <p:nvPicPr>
          <p:cNvPr descr="input:output.png"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25" y="1441450"/>
            <a:ext cx="50387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Constructs</a:t>
            </a:r>
            <a:endParaRPr/>
          </a:p>
        </p:txBody>
      </p:sp>
      <p:pic>
        <p:nvPicPr>
          <p:cNvPr descr="conditional - basic.png"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3025"/>
            <a:ext cx="4889850" cy="214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ditional - basic 2.png"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950" y="1193025"/>
            <a:ext cx="3637651" cy="254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Constructs - Example</a:t>
            </a:r>
            <a:endParaRPr/>
          </a:p>
        </p:txBody>
      </p:sp>
      <p:pic>
        <p:nvPicPr>
          <p:cNvPr descr="iterative.png"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664" y="1152475"/>
            <a:ext cx="4020674" cy="363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Review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63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IEEE floating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Hex &amp; ASCII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Bitmasks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Exam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Constructs</a:t>
            </a:r>
            <a:endParaRPr/>
          </a:p>
        </p:txBody>
      </p:sp>
      <p:pic>
        <p:nvPicPr>
          <p:cNvPr descr="it_do_while.png"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21525" cy="1893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_for.png" id="181" name="Google Shape;1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675" y="1142250"/>
            <a:ext cx="3521525" cy="19495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_while.png" id="182" name="Google Shape;18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5888" y="3281125"/>
            <a:ext cx="3041100" cy="16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- Example</a:t>
            </a:r>
            <a:endParaRPr/>
          </a:p>
        </p:txBody>
      </p:sp>
      <p:pic>
        <p:nvPicPr>
          <p:cNvPr descr="iterative example.png"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25" y="1341438"/>
            <a:ext cx="46577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HW2.9</a:t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00" y="1129350"/>
            <a:ext cx="58900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Exam Review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https://wiki.illinois.edu/wiki/display/ece120/Midterm+1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Fall 2016, Midterm 1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Solutions available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Representation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Unsigned - k bits can represent [0, 2^k)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only represent non-negative integers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Overflow Condition: If the most significant bit has a carry 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Zero Extended - pad the front with zeros when moving to larger data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(10101) = (16+4+1) = 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Signed Magnitude - (- 2^(k-1)</a:t>
            </a:r>
            <a:r>
              <a:rPr lang="en"/>
              <a:t>, 2^(k-1) )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bit determines sign of number ( 1 = negative, 0 = positive)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(10101) = (-1) x (4+1) = -5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Representation - Part II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1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2’s Complement - k bits represents [ -2^(k-1), 2^(k-1) - 1]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Sign </a:t>
            </a:r>
            <a:r>
              <a:rPr lang="en" sz="1500"/>
              <a:t>Extended - pad the front of the number with the sign bit when moving to larger data type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Overflow Condition: if adding numbers of the same sign yields a result of the opposite sign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signed bit is 0, magnitude is same as if the number were treated as unsigned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signed bit is 1, to determine the magnitude, bitwise NOT the bits, and add 1 before finding magnitude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2’s complement provides a </a:t>
            </a:r>
            <a:r>
              <a:rPr lang="en" sz="1500"/>
              <a:t>greater</a:t>
            </a:r>
            <a:r>
              <a:rPr lang="en" sz="1500"/>
              <a:t> range of values and cleaner binary </a:t>
            </a:r>
            <a:r>
              <a:rPr lang="en" sz="1500"/>
              <a:t>arithmetic</a:t>
            </a:r>
            <a:r>
              <a:rPr lang="en" sz="1500"/>
              <a:t> </a:t>
            </a:r>
            <a:r>
              <a:rPr lang="en" sz="1500"/>
              <a:t>operations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ie. the same logic circuit used to add binary unsigned and 2’s complement numbers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</a:t>
            </a:r>
            <a:r>
              <a:rPr lang="en" sz="18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/>
              <a:t>754</a:t>
            </a:r>
            <a:r>
              <a:rPr lang="en" sz="18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/>
              <a:t>Floating</a:t>
            </a:r>
            <a:r>
              <a:rPr lang="en" sz="18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/>
              <a:t>Point Representation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reat for approximations &amp; expressing very large/very small decimal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1st bit is sign bit, 0 for positive and 1 for negative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2nd through 9th bit is exponent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 Cases: When exponent is 0 or 255, then denormalized or NAN/inf forms respectively.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Denormalized format has normal sign, and magnitude: 0.mantissa * 2^(-126)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NAN/inf form is NAN when mantissa is non-zero, and infinity (inf) when mantissa is all zeros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10th through 32nd bit is 23 bit mantissa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 Form has magnitude of 1.mantissa * 2 ^ (exponent - 127)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(-1)^sign * 1.fraction * 2^(exponent - 127)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 &amp; ASCII</a:t>
            </a:r>
            <a:r>
              <a:rPr lang="en"/>
              <a:t> Representations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7-bit ASCII table will be provided if necessary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7 bits, chars in C are 1 byte of memory and allocate 8 bits per character anyway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Hexadecimal is base 16 number system (0-9 &amp; A-F)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numbering systems that have a power of 2 base can have individual characters mapped to binary 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A=1010 B=1011 C=1100 D=1101 E=1110 F=1111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76 </a:t>
            </a:r>
            <a:r>
              <a:rPr lang="en"/>
              <a:t>(01001100)</a:t>
            </a:r>
            <a:r>
              <a:rPr lang="en"/>
              <a:t> to hex = 0x4C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0111010, 0110011, 0101001 converting to ASCII 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 &amp; ASCII Representations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7-bit ASCII table will be provided if necessary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7 bits, chars in C are 1 byte of memory and allocate 8 bits per character anyway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Hexadecimal is base 16 number system (0-9 &amp; A-F)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numbering systems that have a power of 2 base can have individual characters mapped to binary 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A=1010 B=1011 C=1100 D=1101 E=1110 F=1111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76 (01001100) to hex = 0x4C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0111010, 0110011, 0101001 converting to ASCII -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0x3A      0x33     0x29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:3)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1 if both inputs are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1 if any of the inputs are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1 if either a or b is 1, not both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Returns opposite of input ( 0-&gt;1 , vice versa)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table.png"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650" y="0"/>
            <a:ext cx="2740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Bitmasks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for looking at only certain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bitmask using AND as the bitwise operator will selectively mask bits to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bitmask using OR as the bitwise operator will selectively mask bits to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