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61" r:id="rId6"/>
    <p:sldId id="264" r:id="rId7"/>
    <p:sldId id="258" r:id="rId8"/>
    <p:sldId id="266" r:id="rId9"/>
    <p:sldId id="268" r:id="rId10"/>
    <p:sldId id="270" r:id="rId11"/>
    <p:sldId id="259" r:id="rId12"/>
    <p:sldId id="260" r:id="rId13"/>
    <p:sldId id="262" r:id="rId14"/>
    <p:sldId id="267" r:id="rId15"/>
    <p:sldId id="263" r:id="rId16"/>
    <p:sldId id="269" r:id="rId17"/>
    <p:sldId id="272" r:id="rId18"/>
    <p:sldId id="265" r:id="rId19"/>
    <p:sldId id="271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5E6258-294E-C744-BABF-7288331639C5}" v="300" dt="2018-11-27T03:37:50.4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27T03:35:35.23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20690 2566 7569,'53'-13'0,"0"-13"0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27T03:35:35.34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11273 15342 7569,'-10'0'-284,"1"0"1,-1 0 283,0 0 0,-5-4 0,0-2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3C0A0-449C-CC47-A252-354B4448E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244C5-E6C3-2C4A-B34E-D03AB2393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73A04-B91B-8D42-A8CB-64B0D8D0B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4377-D81A-E446-AE65-28E76D87F8A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280DE-D94D-FC4D-ABA6-732127EC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A6412-1E99-2142-92A9-0B460569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1A2A-7144-2448-892F-6F1D5F62F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6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1F360-2174-9F43-99E3-E3E8F132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7AF5D-55D2-C648-BC8B-D8CE06401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CAB9E-9EFB-CE4C-B5E1-B46A475DD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4377-D81A-E446-AE65-28E76D87F8A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AC499-2442-2F46-B748-BFC5D58F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686C9-44F0-6E4B-A52B-F6423CEC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1A2A-7144-2448-892F-6F1D5F62F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3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E3D16F-7FB2-8B4B-B5C8-9B5F26913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9FD2A-C6C3-6F4B-B163-22E3ED1DF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0D15D-AFE9-7548-A3E0-56125C58E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4377-D81A-E446-AE65-28E76D87F8A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409A1-9051-A240-B391-B0176569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B01F9-4500-B444-A967-6A85BE06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1A2A-7144-2448-892F-6F1D5F62F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03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8789" y="546287"/>
            <a:ext cx="11238004" cy="6555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236" b="1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/>
              <a:t>ECE ILLINOIS 16:9 TEMPLATE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8789" y="1385357"/>
            <a:ext cx="11238004" cy="2888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38789" y="1641905"/>
            <a:ext cx="11238004" cy="26620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9" b="0" i="0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85322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A64E-57CF-8D42-8CA4-D5787270E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C5E9B-A4DE-ED47-9B69-98488A06C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9B741-1D03-A64A-BE47-DBF18107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4377-D81A-E446-AE65-28E76D87F8A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66582-3F49-034D-B865-15447407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8BCAD-A6DE-B34D-A642-1D467A2B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1A2A-7144-2448-892F-6F1D5F62F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4DE5-2C95-F34F-BF77-C02D6D98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E044C-D3AE-1D44-B52B-32EA8A265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5D065-1BB4-4E41-A286-2CCCF6984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4377-D81A-E446-AE65-28E76D87F8A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CE81E-8B2B-284A-BCFF-A6D2C106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4AAC6-78AF-4747-B379-DD68A761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1A2A-7144-2448-892F-6F1D5F62F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9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F7CBE-898D-B644-AB17-96678EB80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248E3-AD17-7947-A126-44F1E29DD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B90C2-06CF-1540-8954-6023D11E2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18A79-2115-1746-A580-139655A0A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4377-D81A-E446-AE65-28E76D87F8A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BCD03-4CAE-BD40-ADFF-81A712557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B6FB1-0C1F-6F4F-9AC4-52557409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1A2A-7144-2448-892F-6F1D5F62F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E132-6717-DE41-95BB-5226BD9D8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F2D05-C2D6-5D4A-9B9C-3050FB135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8EA74-A57A-454F-B713-BD5E14110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8FA8C-B992-084F-B00B-1350EFC31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AE0A24-8144-7548-9D55-153DD02AE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A42CE-1F78-9449-88E8-B314F1A1B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4377-D81A-E446-AE65-28E76D87F8A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85CB82-218A-0F48-941D-3E1E3061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8DBDE-BA34-A241-BFA6-57C6DF9A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1A2A-7144-2448-892F-6F1D5F62F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9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A9E1-F7ED-644F-A371-49ACD076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CD1BE-C106-574F-A62D-E2C93D4B8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4377-D81A-E446-AE65-28E76D87F8A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C8381-7430-7A46-904B-6F63A1C5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3FA98-8FDA-F948-BFBC-919C205D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1A2A-7144-2448-892F-6F1D5F62F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5F234-07CB-2348-90BB-6FC7F240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4377-D81A-E446-AE65-28E76D87F8A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7568B-E5D7-B140-9BCC-1326E357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8E382-758B-1446-BC40-46C0D334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1A2A-7144-2448-892F-6F1D5F62F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2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3A18-4EE4-C74D-9228-0E68D16EC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AAFBB-1C2A-9248-9942-F4AEDFCA6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2663C-C62A-834D-B927-4F72A0413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93119-7148-7C42-A821-4B4671B6F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4377-D81A-E446-AE65-28E76D87F8A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DEBEC-6FC5-EA41-BE3A-349DD6250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4E8FF-63CA-7D47-8610-0FC0F119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1A2A-7144-2448-892F-6F1D5F62F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4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879F-2954-A04A-A165-2B2E0CB24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E895A0-91BE-5D42-842F-5BE8136F87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D3893-80A5-CC41-8F11-CA3CC324B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7EADB-A347-A041-92D3-8C60A210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4377-D81A-E446-AE65-28E76D87F8A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7BFF0-A8D8-864C-A52D-CDAE30A7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869EC-6178-6A43-9EA2-F05876AC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1A2A-7144-2448-892F-6F1D5F62F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9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148282-1916-3747-8A2E-06592A475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1EA15-A01C-AC49-AC4A-A1EAB859C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4C72C-B397-2046-8899-65A0912DD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C4377-D81A-E446-AE65-28E76D87F8A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30419-7427-BE42-9DB9-D2691DD26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A3023-7401-B34D-9B1E-D86F51EDE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91A2A-7144-2448-892F-6F1D5F62F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3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59EA-E0EE-8E49-AB7D-4E7384E74C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HKN ECE 120 Midterm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13DEB-947C-F94B-A7DC-919FA483E3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683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3CC0D-8405-2C42-8E8F-4183DF23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Tri-State</a:t>
            </a:r>
            <a:r>
              <a:rPr lang="en-US"/>
              <a:t>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ACC23-CD6B-C44A-9BD0-18212390B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When enable is 1, they act as a wire</a:t>
            </a:r>
          </a:p>
          <a:p>
            <a:r>
              <a:rPr lang="en-US"/>
              <a:t>When enable is 0, they act as high impedance (disconnected)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B9B51B-64A0-5A42-916B-BECFA5D6E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383" y="3101795"/>
            <a:ext cx="5973234" cy="321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1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77D28-9FF5-2D4E-BE05-E6A34107D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Finite State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42B95-BAF6-6546-BBA3-C62867F65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3 Main Components of FSMs:</a:t>
            </a:r>
          </a:p>
          <a:p>
            <a:r>
              <a:rPr lang="en-US"/>
              <a:t>Next state logic</a:t>
            </a:r>
          </a:p>
          <a:p>
            <a:r>
              <a:rPr lang="en-US"/>
              <a:t>Current state</a:t>
            </a:r>
          </a:p>
          <a:p>
            <a:r>
              <a:rPr lang="en-US"/>
              <a:t>Output logic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How many bits are needed to represent N states in a standard FSM?</a:t>
            </a:r>
          </a:p>
        </p:txBody>
      </p:sp>
    </p:spTree>
    <p:extLst>
      <p:ext uri="{BB962C8B-B14F-4D97-AF65-F5344CB8AC3E}">
        <p14:creationId xmlns:p14="http://schemas.microsoft.com/office/powerpoint/2010/main" val="2323133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20E5-E477-F642-B53E-C96C17A5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FSMs In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29C85-D008-F645-9955-BA6C3AD6D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2 types: Mealy and Moore</a:t>
            </a:r>
          </a:p>
          <a:p>
            <a:pPr lvl="1"/>
            <a:r>
              <a:rPr lang="en-US"/>
              <a:t>Moore: Outputs are a function of current state </a:t>
            </a:r>
            <a:r>
              <a:rPr lang="en-US" b="1"/>
              <a:t>only</a:t>
            </a:r>
            <a:endParaRPr lang="en-US"/>
          </a:p>
          <a:p>
            <a:pPr lvl="1"/>
            <a:r>
              <a:rPr lang="en-US"/>
              <a:t>Mealy: Outputs are a function of current state and inputs</a:t>
            </a:r>
          </a:p>
          <a:p>
            <a:pPr lvl="1"/>
            <a:r>
              <a:rPr lang="en-US"/>
              <a:t>Mealy machines use less states</a:t>
            </a:r>
          </a:p>
          <a:p>
            <a:r>
              <a:rPr lang="en-US"/>
              <a:t>5 key elements:</a:t>
            </a:r>
          </a:p>
          <a:p>
            <a:pPr lvl="1"/>
            <a:r>
              <a:rPr lang="en-US"/>
              <a:t>Finite number of states</a:t>
            </a:r>
          </a:p>
          <a:p>
            <a:pPr lvl="1"/>
            <a:r>
              <a:rPr lang="en-US"/>
              <a:t>Finite number of inputs</a:t>
            </a:r>
          </a:p>
          <a:p>
            <a:pPr lvl="1"/>
            <a:r>
              <a:rPr lang="en-US"/>
              <a:t>Finite number of outputs</a:t>
            </a:r>
          </a:p>
          <a:p>
            <a:pPr lvl="1"/>
            <a:r>
              <a:rPr lang="en-US"/>
              <a:t>Explicit number of state transitions</a:t>
            </a:r>
          </a:p>
          <a:p>
            <a:pPr lvl="1"/>
            <a:r>
              <a:rPr lang="en-US"/>
              <a:t>Explicit definition of outputs as a function of state (and as function of inputs for Mealy machines)</a:t>
            </a:r>
          </a:p>
        </p:txBody>
      </p:sp>
    </p:spTree>
    <p:extLst>
      <p:ext uri="{BB962C8B-B14F-4D97-AF65-F5344CB8AC3E}">
        <p14:creationId xmlns:p14="http://schemas.microsoft.com/office/powerpoint/2010/main" val="3133004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3D882-A727-6648-8717-214AFF7D0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FSM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A779-ECFC-3A4F-A082-82A372255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List all inputs to your FSM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List all outputs from the FSM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Create a truth table for the FSM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/>
              <a:t>State and inputs on the left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/>
              <a:t>Next state and outputs on the right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/>
              <a:t>Outputs should be the same for the same current state (unless Mealy machine)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Create a state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K-maps, etc.</a:t>
            </a:r>
          </a:p>
        </p:txBody>
      </p:sp>
    </p:spTree>
    <p:extLst>
      <p:ext uri="{BB962C8B-B14F-4D97-AF65-F5344CB8AC3E}">
        <p14:creationId xmlns:p14="http://schemas.microsoft.com/office/powerpoint/2010/main" val="2073515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1C5E-E4AF-475D-9408-81604A17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9AEDAEB-374E-4287-9884-3B6D69F36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537" y="-3347"/>
            <a:ext cx="10680838" cy="675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73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28F24-AE7E-4910-8E26-BCCEEA06B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83D2309-0522-4225-9595-58337CE47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229" y="180147"/>
            <a:ext cx="9725541" cy="66042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9D9C031-12AF-5945-B5E8-57A83EFC2BE2}"/>
              </a:ext>
            </a:extLst>
          </p:cNvPr>
          <p:cNvSpPr/>
          <p:nvPr/>
        </p:nvSpPr>
        <p:spPr>
          <a:xfrm>
            <a:off x="1533525" y="5562600"/>
            <a:ext cx="4067175" cy="3429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95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1C3C7-FC0C-4C37-872A-F1147199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50AE311-1E8F-4B67-81C0-C7F7F18CF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866" y="367886"/>
            <a:ext cx="6714528" cy="49697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68DDC6-DA8E-4DA2-8886-14A0B72182B7}"/>
              </a:ext>
            </a:extLst>
          </p:cNvPr>
          <p:cNvSpPr txBox="1"/>
          <p:nvPr/>
        </p:nvSpPr>
        <p:spPr>
          <a:xfrm>
            <a:off x="8203095" y="765313"/>
            <a:ext cx="2743200" cy="452431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EVERY </a:t>
            </a:r>
            <a:r>
              <a:rPr lang="en-US" sz="2400">
                <a:cs typeface="Calibri"/>
              </a:rPr>
              <a:t>16 BIT INSTRUCTION CORRESPONDS TO ONE OF THESE!</a:t>
            </a:r>
          </a:p>
          <a:p>
            <a:endParaRPr lang="en-US" sz="2400">
              <a:cs typeface="Calibri"/>
            </a:endParaRPr>
          </a:p>
          <a:p>
            <a:r>
              <a:rPr lang="en-US" sz="2400">
                <a:cs typeface="Calibri"/>
              </a:rPr>
              <a:t>CHEAT SHEET IS YOUR SAVIOR HERE!</a:t>
            </a:r>
          </a:p>
          <a:p>
            <a:endParaRPr lang="en-US" sz="2400">
              <a:cs typeface="Calibri"/>
            </a:endParaRPr>
          </a:p>
          <a:p>
            <a:r>
              <a:rPr lang="en-US" sz="2400">
                <a:cs typeface="Calibri"/>
              </a:rPr>
              <a:t>Side: Don't worry about JSR, JSRR, TRAP, or RTI yet, just know they exist</a:t>
            </a:r>
          </a:p>
        </p:txBody>
      </p:sp>
    </p:spTree>
    <p:extLst>
      <p:ext uri="{BB962C8B-B14F-4D97-AF65-F5344CB8AC3E}">
        <p14:creationId xmlns:p14="http://schemas.microsoft.com/office/powerpoint/2010/main" val="680403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DD47-8DD2-42D1-B1EC-B3FA3627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How to read your Cheat Sheet (for ISA)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84C0668-7A40-40F5-98A3-62ACC2FEA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1259"/>
            <a:ext cx="10515600" cy="376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1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DAC8-C5EF-438B-B57B-4308203D4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4557" cy="972172"/>
          </a:xfrm>
        </p:spPr>
        <p:txBody>
          <a:bodyPr/>
          <a:lstStyle/>
          <a:p>
            <a:r>
              <a:rPr lang="en-US">
                <a:cs typeface="Calibri Light"/>
              </a:rPr>
              <a:t>Instruction Cycle!</a:t>
            </a:r>
            <a:endParaRPr lang="en-US"/>
          </a:p>
        </p:txBody>
      </p:sp>
      <p:pic>
        <p:nvPicPr>
          <p:cNvPr id="4" name="Picture 4" descr="A screen 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C2049BC-34BA-4989-A117-3A2A2E144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237" y="1340988"/>
            <a:ext cx="10498482" cy="508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08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7E0E9-4238-4E45-A162-C2A8E38D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Details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5BA56-4134-4FB4-B65E-8B3392C0C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FETCH</a:t>
            </a:r>
          </a:p>
          <a:p>
            <a:pPr lvl="1"/>
            <a:r>
              <a:rPr lang="en-US" b="1" dirty="0">
                <a:cs typeface="Calibri"/>
              </a:rPr>
              <a:t>MAR ← PC</a:t>
            </a:r>
            <a:endParaRPr lang="en-US" dirty="0">
              <a:cs typeface="Calibri"/>
            </a:endParaRPr>
          </a:p>
          <a:p>
            <a:pPr lvl="1"/>
            <a:r>
              <a:rPr lang="en-US" b="1" dirty="0">
                <a:cs typeface="Calibri"/>
              </a:rPr>
              <a:t>PC ← PC+1</a:t>
            </a:r>
            <a:endParaRPr lang="en-US" dirty="0">
              <a:cs typeface="Calibri"/>
            </a:endParaRPr>
          </a:p>
          <a:p>
            <a:pPr lvl="1"/>
            <a:r>
              <a:rPr lang="en-US" b="1" dirty="0">
                <a:cs typeface="Calibri"/>
              </a:rPr>
              <a:t>MDR ← M[MAR]</a:t>
            </a:r>
            <a:endParaRPr lang="en-US" dirty="0">
              <a:cs typeface="Calibri"/>
            </a:endParaRPr>
          </a:p>
          <a:p>
            <a:pPr lvl="1"/>
            <a:r>
              <a:rPr lang="en-US" b="1" dirty="0">
                <a:cs typeface="Calibri"/>
              </a:rPr>
              <a:t>IR ← MDR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Used to obtain the next instruction</a:t>
            </a:r>
            <a:endParaRPr lang="en-US" b="1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IMPORTANT! PC is incremented to next spot BEFORE current instruction put in IR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DECODE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     - </a:t>
            </a:r>
            <a:r>
              <a:rPr lang="en-US" sz="2400">
                <a:cs typeface="Calibri"/>
              </a:rPr>
              <a:t>Opcode (IR[15:12]) examined (first 4 bits)</a:t>
            </a:r>
            <a:endParaRPr lang="en-US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2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720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256F-36CB-6442-BBA8-246791F7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96FF5-6DE9-7140-813E-D990AEA93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Finite State Machine</a:t>
            </a:r>
          </a:p>
          <a:p>
            <a:pPr lvl="1"/>
            <a:r>
              <a:rPr lang="en-US"/>
              <a:t>Analysis, Design, Counter Design</a:t>
            </a:r>
            <a:endParaRPr lang="en-US">
              <a:cs typeface="Calibri"/>
            </a:endParaRPr>
          </a:p>
          <a:p>
            <a:r>
              <a:rPr lang="en-US"/>
              <a:t>Memory</a:t>
            </a:r>
            <a:endParaRPr lang="en-US">
              <a:cs typeface="Calibri"/>
            </a:endParaRPr>
          </a:p>
          <a:p>
            <a:pPr lvl="1"/>
            <a:r>
              <a:rPr lang="en-US"/>
              <a:t>Flip flops, RAM, Tri-state buffer</a:t>
            </a:r>
            <a:endParaRPr lang="en-US">
              <a:cs typeface="Calibri"/>
            </a:endParaRPr>
          </a:p>
          <a:p>
            <a:pPr lvl="1"/>
            <a:r>
              <a:rPr lang="en-US"/>
              <a:t>Addressability</a:t>
            </a:r>
            <a:endParaRPr lang="en-US">
              <a:cs typeface="Calibri"/>
            </a:endParaRPr>
          </a:p>
          <a:p>
            <a:pPr lvl="1"/>
            <a:r>
              <a:rPr lang="en-US"/>
              <a:t>How to construct from smaller blocks</a:t>
            </a:r>
          </a:p>
          <a:p>
            <a:r>
              <a:rPr lang="en-US">
                <a:cs typeface="Calibri"/>
              </a:rPr>
              <a:t>LC3</a:t>
            </a:r>
          </a:p>
          <a:p>
            <a:pPr lvl="1"/>
            <a:r>
              <a:rPr lang="en-US">
                <a:cs typeface="Calibri"/>
              </a:rPr>
              <a:t>Von Neumann Architecture</a:t>
            </a:r>
          </a:p>
          <a:p>
            <a:pPr lvl="1"/>
            <a:r>
              <a:rPr lang="en-US">
                <a:cs typeface="Calibri"/>
              </a:rPr>
              <a:t>LC3 Architecture</a:t>
            </a:r>
          </a:p>
          <a:p>
            <a:pPr lvl="1"/>
            <a:r>
              <a:rPr lang="en-US">
                <a:cs typeface="Calibri"/>
              </a:rPr>
              <a:t>ISA</a:t>
            </a:r>
          </a:p>
          <a:p>
            <a:pPr lvl="1"/>
            <a:r>
              <a:rPr lang="en-US">
                <a:cs typeface="Calibri"/>
              </a:rPr>
              <a:t>Instruction Cycle</a:t>
            </a:r>
          </a:p>
        </p:txBody>
      </p:sp>
    </p:spTree>
    <p:extLst>
      <p:ext uri="{BB962C8B-B14F-4D97-AF65-F5344CB8AC3E}">
        <p14:creationId xmlns:p14="http://schemas.microsoft.com/office/powerpoint/2010/main" val="2065199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88975-E434-4D2F-8263-40A7DFA8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B1CCBC59-26F5-4C25-89A7-131DDD055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316" y="147016"/>
            <a:ext cx="7700498" cy="671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6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283B-3760-4177-BB87-354249D1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796F9CFB-BDD4-4125-BA74-F69D01B65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536" y="257451"/>
            <a:ext cx="8049884" cy="644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94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937F-DACB-484C-B7C7-2A112B16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C169CA6-AC48-462D-9BEC-11CC41475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8020" y="47625"/>
            <a:ext cx="6126133" cy="68029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8192E2E-E0CA-7548-A9AB-414650FAD33A}"/>
                  </a:ext>
                </a:extLst>
              </p14:cNvPr>
              <p14:cNvContentPartPr/>
              <p14:nvPr/>
            </p14:nvContentPartPr>
            <p14:xfrm>
              <a:off x="7448400" y="909720"/>
              <a:ext cx="38520" cy="14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8192E2E-E0CA-7548-A9AB-414650FAD3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51440" y="274320"/>
                <a:ext cx="5104080" cy="622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8173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C6C9-D6D6-4BF7-B0FA-D7B5B494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9AFB7C22-1D34-4FE1-ABE5-6E6B0C722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492" y="3451"/>
            <a:ext cx="6356060" cy="696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33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C5CED-6A76-4875-9188-6403ABAB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C649E53-0C85-461D-BF3C-85F8E073B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1963" y="3451"/>
            <a:ext cx="5194421" cy="68471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313C7CE-BC2A-164E-8A82-937C3DCB318C}"/>
                  </a:ext>
                </a:extLst>
              </p14:cNvPr>
              <p14:cNvContentPartPr/>
              <p14:nvPr/>
            </p14:nvContentPartPr>
            <p14:xfrm>
              <a:off x="4033440" y="5519520"/>
              <a:ext cx="25200" cy="3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313C7CE-BC2A-164E-8A82-937C3DCB31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3960" y="-16560"/>
                <a:ext cx="8248320" cy="616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9413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0E74-FDB2-47D8-A3F5-10CBE522A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8F508C27-953A-444F-A165-3A2C3FBC1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5688" y="3451"/>
            <a:ext cx="4940624" cy="667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0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771B-22DB-485F-A4C2-133ABBC5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S'-R' Latch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E50E4C-1625-40B5-BD80-CF9FD9176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If S = R, then Q and P can't store a bit.</a:t>
            </a:r>
            <a:endParaRPr lang="en-US" err="1">
              <a:cs typeface="Calibri"/>
            </a:endParaRPr>
          </a:p>
          <a:p>
            <a:r>
              <a:rPr lang="en-US">
                <a:cs typeface="Calibri"/>
              </a:rPr>
              <a:t>When S' is 0 and R' is 1, stores 1 into Q.</a:t>
            </a:r>
          </a:p>
          <a:p>
            <a:r>
              <a:rPr lang="en-US">
                <a:cs typeface="Calibri"/>
              </a:rPr>
              <a:t>When S' is 1 and R' is 0, stores 0 into Q.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10" name="Picture 10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A4D2642A-5286-4384-81A8-69055F148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810" y="3364362"/>
            <a:ext cx="2743200" cy="167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1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7EFD-5E97-4A7D-A50E-4E9A66E6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 latch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302AC-C1E5-40DA-B770-027E86527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 stands for the DATA, WE stands for Write Enable</a:t>
            </a:r>
          </a:p>
          <a:p>
            <a:r>
              <a:rPr lang="en-US">
                <a:cs typeface="Calibri"/>
              </a:rPr>
              <a:t>Stores the value of D when WE is high. </a:t>
            </a:r>
          </a:p>
          <a:p>
            <a:endParaRPr lang="en-US">
              <a:cs typeface="Calibri"/>
            </a:endParaRPr>
          </a:p>
        </p:txBody>
      </p:sp>
      <p:pic>
        <p:nvPicPr>
          <p:cNvPr id="6" name="Picture 6" descr="A picture containing object, clock&#10;&#10;Description generated with high confidence">
            <a:extLst>
              <a:ext uri="{FF2B5EF4-FFF2-40B4-BE49-F238E27FC236}">
                <a16:creationId xmlns:a16="http://schemas.microsoft.com/office/drawing/2014/main" id="{0927ECFB-4079-4808-A7CC-89D4AF75E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809" y="4000026"/>
            <a:ext cx="2743200" cy="96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3406F-09B4-EF43-B3B9-58CCED471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 Flip Flops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413A6-1219-CA41-B534-FDB39034B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Made from two D latches</a:t>
            </a:r>
          </a:p>
          <a:p>
            <a:r>
              <a:rPr lang="en-US"/>
              <a:t>D latch behavior: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D flip flop stores the input bit D when clock goes low to high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1E0598-010C-2242-9FB6-CFEC23D20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076646"/>
              </p:ext>
            </p:extLst>
          </p:nvPr>
        </p:nvGraphicFramePr>
        <p:xfrm>
          <a:off x="1627185" y="2809875"/>
          <a:ext cx="8937630" cy="2387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605">
                  <a:extLst>
                    <a:ext uri="{9D8B030D-6E8A-4147-A177-3AD203B41FA5}">
                      <a16:colId xmlns:a16="http://schemas.microsoft.com/office/drawing/2014/main" val="4283626843"/>
                    </a:ext>
                  </a:extLst>
                </a:gridCol>
                <a:gridCol w="1489605">
                  <a:extLst>
                    <a:ext uri="{9D8B030D-6E8A-4147-A177-3AD203B41FA5}">
                      <a16:colId xmlns:a16="http://schemas.microsoft.com/office/drawing/2014/main" val="2880873202"/>
                    </a:ext>
                  </a:extLst>
                </a:gridCol>
                <a:gridCol w="1489605">
                  <a:extLst>
                    <a:ext uri="{9D8B030D-6E8A-4147-A177-3AD203B41FA5}">
                      <a16:colId xmlns:a16="http://schemas.microsoft.com/office/drawing/2014/main" val="3447887764"/>
                    </a:ext>
                  </a:extLst>
                </a:gridCol>
                <a:gridCol w="1489605">
                  <a:extLst>
                    <a:ext uri="{9D8B030D-6E8A-4147-A177-3AD203B41FA5}">
                      <a16:colId xmlns:a16="http://schemas.microsoft.com/office/drawing/2014/main" val="189271437"/>
                    </a:ext>
                  </a:extLst>
                </a:gridCol>
                <a:gridCol w="1489605">
                  <a:extLst>
                    <a:ext uri="{9D8B030D-6E8A-4147-A177-3AD203B41FA5}">
                      <a16:colId xmlns:a16="http://schemas.microsoft.com/office/drawing/2014/main" val="2426923337"/>
                    </a:ext>
                  </a:extLst>
                </a:gridCol>
                <a:gridCol w="1489605">
                  <a:extLst>
                    <a:ext uri="{9D8B030D-6E8A-4147-A177-3AD203B41FA5}">
                      <a16:colId xmlns:a16="http://schemas.microsoft.com/office/drawing/2014/main" val="4286148522"/>
                    </a:ext>
                  </a:extLst>
                </a:gridCol>
              </a:tblGrid>
              <a:tr h="477599"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557100"/>
                  </a:ext>
                </a:extLst>
              </a:tr>
              <a:tr h="477599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411184"/>
                  </a:ext>
                </a:extLst>
              </a:tr>
              <a:tr h="477599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773988"/>
                  </a:ext>
                </a:extLst>
              </a:tr>
              <a:tr h="477599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67773"/>
                  </a:ext>
                </a:extLst>
              </a:tr>
              <a:tr h="477599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796867"/>
                  </a:ext>
                </a:extLst>
              </a:tr>
            </a:tbl>
          </a:graphicData>
        </a:graphic>
      </p:graphicFrame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B65B43A-A2A0-46D5-ACAA-E9B51F8C9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328" y="366631"/>
            <a:ext cx="5171501" cy="175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F9326-EDEF-0940-BDF8-19A5F91A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 Slice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40376-BA9E-A841-B4D3-4A84CB799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Design 1 component for a single bit</a:t>
            </a:r>
          </a:p>
          <a:p>
            <a:r>
              <a:rPr lang="en-US"/>
              <a:t>Repeat it k times for a k-bit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4600BD-8026-684A-81E1-89D1CB18A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49" y="3092450"/>
            <a:ext cx="7040081" cy="22167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5C6673-90D1-8946-B3C0-FE7864A5B452}"/>
              </a:ext>
            </a:extLst>
          </p:cNvPr>
          <p:cNvSpPr txBox="1"/>
          <p:nvPr/>
        </p:nvSpPr>
        <p:spPr>
          <a:xfrm>
            <a:off x="2212974" y="5614988"/>
            <a:ext cx="7157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Example of bit slice design: Ripple Carry Adder</a:t>
            </a:r>
          </a:p>
        </p:txBody>
      </p:sp>
    </p:spTree>
    <p:extLst>
      <p:ext uri="{BB962C8B-B14F-4D97-AF65-F5344CB8AC3E}">
        <p14:creationId xmlns:p14="http://schemas.microsoft.com/office/powerpoint/2010/main" val="2722091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120B1-70C1-604E-9568-84D30BBE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Serialized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5A2AA-E851-3A45-B27A-223360859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Same as a bit slice design, except instead of many bit slices only use 1</a:t>
            </a:r>
          </a:p>
          <a:p>
            <a:r>
              <a:rPr lang="en-US"/>
              <a:t>Use flip-flops to store intermediate results</a:t>
            </a:r>
            <a:endParaRPr lang="en-US">
              <a:cs typeface="Calibri"/>
            </a:endParaRPr>
          </a:p>
          <a:p>
            <a:r>
              <a:rPr lang="en-US"/>
              <a:t>Compute each bit slice in sequence, over time</a:t>
            </a:r>
            <a:endParaRPr lang="en-US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F0B12-ED72-F747-A53C-1BD92AF86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5" y="3429000"/>
            <a:ext cx="4286250" cy="304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613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EDEB3-45DD-F74F-882F-E9DB9A25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Serialized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80B9-5FE5-6F4E-9B95-BE8BAB61C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‘F’ Signal is 1 when the first bit of data enters, 0 otherwise</a:t>
            </a:r>
          </a:p>
          <a:p>
            <a:r>
              <a:rPr lang="en-US"/>
              <a:t>Use the ‘F’ signal to initialize your registers to the correct value</a:t>
            </a:r>
          </a:p>
          <a:p>
            <a:pPr lvl="1"/>
            <a:r>
              <a:rPr lang="en-US"/>
              <a:t>In the full adder example, this means load the register with carry in of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1D38AE-8FC9-6747-B6D0-925B3BD0A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675" y="3429000"/>
            <a:ext cx="2914650" cy="299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13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B10F-5489-CC4E-87E5-820F10563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 Slice VS Serial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8FF8B-2CFF-264B-B91D-E7074E1AB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Area</a:t>
            </a:r>
          </a:p>
          <a:p>
            <a:pPr lvl="1"/>
            <a:r>
              <a:rPr lang="en-US"/>
              <a:t>For large number of bits, serial uses less area</a:t>
            </a:r>
          </a:p>
          <a:p>
            <a:pPr lvl="1"/>
            <a:r>
              <a:rPr lang="en-US"/>
              <a:t>For smaller number of bits, bit slice uses less area</a:t>
            </a:r>
          </a:p>
          <a:p>
            <a:r>
              <a:rPr lang="en-US"/>
              <a:t>Speed</a:t>
            </a:r>
          </a:p>
          <a:p>
            <a:pPr lvl="1"/>
            <a:r>
              <a:rPr lang="en-US"/>
              <a:t>Bit slice is usually faster</a:t>
            </a:r>
          </a:p>
          <a:p>
            <a:pPr lvl="1"/>
            <a:r>
              <a:rPr lang="en-US"/>
              <a:t>Serial is usually slower</a:t>
            </a:r>
          </a:p>
        </p:txBody>
      </p:sp>
    </p:spTree>
    <p:extLst>
      <p:ext uri="{BB962C8B-B14F-4D97-AF65-F5344CB8AC3E}">
        <p14:creationId xmlns:p14="http://schemas.microsoft.com/office/powerpoint/2010/main" val="3247733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592</Words>
  <Application>Microsoft Office PowerPoint</Application>
  <PresentationFormat>Widescreen</PresentationFormat>
  <Paragraphs>126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Arial Narrow</vt:lpstr>
      <vt:lpstr>Calibri</vt:lpstr>
      <vt:lpstr>Calibri Light</vt:lpstr>
      <vt:lpstr>Office Theme</vt:lpstr>
      <vt:lpstr>HKN ECE 120 Midterm 3</vt:lpstr>
      <vt:lpstr>Topic Overview</vt:lpstr>
      <vt:lpstr>S'-R' Latch</vt:lpstr>
      <vt:lpstr>D latch</vt:lpstr>
      <vt:lpstr>D Flip Flops</vt:lpstr>
      <vt:lpstr>Bit Slice Design</vt:lpstr>
      <vt:lpstr>Serialized Design</vt:lpstr>
      <vt:lpstr>Serialized Design</vt:lpstr>
      <vt:lpstr>Bit Slice VS Serial</vt:lpstr>
      <vt:lpstr>Tri-State Buffers</vt:lpstr>
      <vt:lpstr>Finite State Machine</vt:lpstr>
      <vt:lpstr>FSMs In Detail</vt:lpstr>
      <vt:lpstr>FSM Design</vt:lpstr>
      <vt:lpstr>PowerPoint Presentation</vt:lpstr>
      <vt:lpstr>PowerPoint Presentation</vt:lpstr>
      <vt:lpstr>PowerPoint Presentation</vt:lpstr>
      <vt:lpstr>How to read your Cheat Sheet (for ISA)</vt:lpstr>
      <vt:lpstr>Instruction Cycle!</vt:lpstr>
      <vt:lpstr>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120 Midterm 3</dc:title>
  <dc:creator>Ravichandran, Joseph Pandian</dc:creator>
  <cp:lastModifiedBy>Keshav Harisrikanth</cp:lastModifiedBy>
  <cp:revision>5</cp:revision>
  <dcterms:created xsi:type="dcterms:W3CDTF">2018-11-25T23:40:06Z</dcterms:created>
  <dcterms:modified xsi:type="dcterms:W3CDTF">2019-11-15T00:34:12Z</dcterms:modified>
</cp:coreProperties>
</file>