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2" r:id="rId6"/>
    <p:sldId id="273" r:id="rId7"/>
    <p:sldId id="274" r:id="rId8"/>
    <p:sldId id="257" r:id="rId9"/>
    <p:sldId id="259" r:id="rId10"/>
    <p:sldId id="260" r:id="rId11"/>
    <p:sldId id="261" r:id="rId12"/>
    <p:sldId id="258" r:id="rId13"/>
    <p:sldId id="268" r:id="rId14"/>
    <p:sldId id="263" r:id="rId15"/>
    <p:sldId id="264" r:id="rId16"/>
    <p:sldId id="265" r:id="rId17"/>
    <p:sldId id="271" r:id="rId18"/>
    <p:sldId id="26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5294" autoAdjust="0"/>
  </p:normalViewPr>
  <p:slideViewPr>
    <p:cSldViewPr snapToGrid="0">
      <p:cViewPr varScale="1">
        <p:scale>
          <a:sx n="71" d="100"/>
          <a:sy n="71" d="100"/>
        </p:scale>
        <p:origin x="66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2018-12-13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2018-12-13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2018-12-13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2018-12-13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2018-12-13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2018-12-13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2018-12-13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2018-12-13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2018-12-13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2018-12-13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2018-12-13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2018-12-13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2018-12-13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213 Final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083E-6063-461C-91FA-A47E3B56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C728-FE6C-4160-9B16-0AE07FA6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DDEF-7406-4B1B-BE1C-80F505F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85C74-8785-40EE-B5C8-62A2EF6D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458" y="3468622"/>
            <a:ext cx="2554604" cy="2757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4E06A-83F5-4B4D-8A2E-F569DF67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53311"/>
            <a:ext cx="8843108" cy="560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B22CC-2053-4347-81F0-57336123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785" y="2277861"/>
            <a:ext cx="5436272" cy="35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E6F56-C1AE-4504-B0D9-D360F48AE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17" y="2610691"/>
            <a:ext cx="5576548" cy="857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79609-545C-41A2-9A5A-6FED6F584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785" y="3793413"/>
            <a:ext cx="7654341" cy="80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A78D9-71F8-4C00-95B2-F9FB1E469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117" y="4599965"/>
            <a:ext cx="4818146" cy="8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A411-9DE9-4989-84CD-A465C77C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8ED61-677E-498B-A119-5D5128AF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7878021" cy="8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B174A-B0D3-4DC7-91BE-624AA5C0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76" y="1363354"/>
            <a:ext cx="912724" cy="1509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C6E47-CEDC-4F36-9222-65DE82D8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85" y="2905813"/>
            <a:ext cx="2574429" cy="2382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13BF0-DD0A-4706-9267-7E0A188D2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2872859"/>
            <a:ext cx="7878021" cy="53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62855-B0AC-4F8F-8B3D-9A4C0CCF4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3588792"/>
            <a:ext cx="7878021" cy="508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A1628-41B3-4476-95C9-C95552BE6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354" y="4097051"/>
            <a:ext cx="5918957" cy="1180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82517-5C9D-4370-8E74-203467C50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7" y="5495174"/>
            <a:ext cx="7878021" cy="8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2C5A3-9A90-4A0B-9082-72C17E596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572" y="5460890"/>
            <a:ext cx="1912856" cy="12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6329-AC8E-4FC2-B56C-DD5BA2B2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88BC4-1A02-4336-8E55-B7A8BA7C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2391132"/>
            <a:ext cx="9820600" cy="96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29D52-5AB1-4186-9BD8-D22B96BA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00" y="154488"/>
            <a:ext cx="3473303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20D16-966F-4A0A-AD81-7B50A36C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576744"/>
            <a:ext cx="8845618" cy="30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B69B2-69A8-48E8-BE1C-EB7D8858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559" y="1857055"/>
            <a:ext cx="714441" cy="1496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5159B-1F11-4274-B34B-C0AE40483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446" y="3576744"/>
            <a:ext cx="1816554" cy="1053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2445A-AEBB-4D9C-9BAF-4EC87F5BE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091" y="4854030"/>
            <a:ext cx="1688909" cy="1703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8856B-6AB1-4E21-8316-D3CF927A2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4854030"/>
            <a:ext cx="8877507" cy="52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0B7CE6-6A97-4C0F-8C7D-A034E28ED9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962" y="5424593"/>
            <a:ext cx="7100888" cy="7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7019-56A4-4C66-887E-69644D6F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B213F-184F-4199-9FEA-212858BE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397" y="467359"/>
            <a:ext cx="2257058" cy="242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C6450-7349-4178-909E-18207D2E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677468"/>
            <a:ext cx="7930160" cy="79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BA394-6D14-400D-A733-5ACB0DA2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470484"/>
            <a:ext cx="6262838" cy="30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0A962-579C-472F-988D-B791D0931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07" y="2768696"/>
            <a:ext cx="1865146" cy="132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4B7CA-2064-4E6B-A09C-505652C28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4097108"/>
            <a:ext cx="5220101" cy="30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3EAA6-04C8-4183-BF78-6EED87C14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907" y="4395320"/>
            <a:ext cx="1865146" cy="1318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42522-E088-4542-BD1D-EB58C729F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5697302"/>
            <a:ext cx="7177239" cy="284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89AA0-E86F-4796-9C8B-0D96E05CE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3907" y="5981805"/>
            <a:ext cx="6359528" cy="274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66879-EDE0-4610-ADF0-1A9CB9F7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1279" y="5714245"/>
            <a:ext cx="1310109" cy="84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506E9-D227-426C-9928-25CD76D820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5621" y="3172081"/>
            <a:ext cx="4537815" cy="2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8AC4-1131-473A-859B-E1EB44F9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2007 and 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1690F-7780-43EB-854D-142A9DE6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212548" cy="1042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D010D-ADF6-445F-8532-992225A6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09" y="2743200"/>
            <a:ext cx="1163553" cy="1312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5A9-E549-419A-86DC-EC1AAAF3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192503"/>
            <a:ext cx="8212548" cy="79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AA74D-E7B7-444E-AC8F-4730E46B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08" y="4988094"/>
            <a:ext cx="5134415" cy="851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F72B-715F-468A-83C7-9319063B1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803" y="5125017"/>
            <a:ext cx="2758797" cy="16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F68-58D6-4835-ADED-5596940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5B840-624B-4E5A-9776-BA08A52B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9395067" cy="6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F7B90-4565-4015-B794-49026E11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54442"/>
            <a:ext cx="54102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ED950-69DA-47B9-9440-2CEAFF36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17" y="2741382"/>
            <a:ext cx="1579145" cy="142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01393-0E88-4456-8359-43771441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352945"/>
            <a:ext cx="7365007" cy="33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0FE4E-3116-43EC-9311-285A9F88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317" y="4650392"/>
            <a:ext cx="1434767" cy="9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30E8-78DF-426A-8614-11EB8978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CEEB4-DE6C-4C44-B073-8E2E92DA4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775214" cy="192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41D01-5BDF-49BB-9EED-27048EE2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625516"/>
            <a:ext cx="2781701" cy="144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AF352-C92C-4E41-83DC-0BDE765C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5340698"/>
            <a:ext cx="4648200" cy="32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C10EE-E863-458A-B09F-2F7AA252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5662272"/>
            <a:ext cx="7365479" cy="1011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F49BA-3CB7-4A4C-A353-6489573AE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36" y="3947090"/>
            <a:ext cx="3775098" cy="15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D4F-671B-421E-9C40-16BAC878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/>
              <a:t>Engines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C5490-7590-4428-857F-B1F6B9CFC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532697"/>
                <a:ext cx="9509760" cy="4127627"/>
              </a:xfrm>
            </p:spPr>
            <p:txBody>
              <a:bodyPr/>
              <a:lstStyle/>
              <a:p>
                <a:r>
                  <a:rPr lang="en-US" dirty="0"/>
                  <a:t>Hot and Cold Reservoirs: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Engine Efficiency: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Processes that are adiabatic or isothermal are reversible </a:t>
                </a:r>
              </a:p>
              <a:p>
                <a:r>
                  <a:rPr lang="en-US" dirty="0"/>
                  <a:t>Follow table is  for EXPANSION ONLY!!!</a:t>
                </a:r>
              </a:p>
              <a:p>
                <a:pPr lvl="1"/>
                <a:r>
                  <a:rPr lang="en-US" dirty="0"/>
                  <a:t>Reverse signs for Compression 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C5490-7590-4428-857F-B1F6B9CFC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532697"/>
                <a:ext cx="9509760" cy="4127627"/>
              </a:xfrm>
              <a:blipFill>
                <a:blip r:embed="rId2"/>
                <a:stretch>
                  <a:fillRect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C1DEE0-00C8-4BDE-975A-3BFE95B0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03" y="309117"/>
            <a:ext cx="2589440" cy="2524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035E10C-9BEF-42A2-BBB6-8CB01CA77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4652"/>
                  </p:ext>
                </p:extLst>
              </p:nvPr>
            </p:nvGraphicFramePr>
            <p:xfrm>
              <a:off x="1200149" y="4596574"/>
              <a:ext cx="9974394" cy="22614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62913">
                      <a:extLst>
                        <a:ext uri="{9D8B030D-6E8A-4147-A177-3AD203B41FA5}">
                          <a16:colId xmlns:a16="http://schemas.microsoft.com/office/drawing/2014/main" val="1041983302"/>
                        </a:ext>
                      </a:extLst>
                    </a:gridCol>
                    <a:gridCol w="1187441">
                      <a:extLst>
                        <a:ext uri="{9D8B030D-6E8A-4147-A177-3AD203B41FA5}">
                          <a16:colId xmlns:a16="http://schemas.microsoft.com/office/drawing/2014/main" val="1990933876"/>
                        </a:ext>
                      </a:extLst>
                    </a:gridCol>
                    <a:gridCol w="1450508">
                      <a:extLst>
                        <a:ext uri="{9D8B030D-6E8A-4147-A177-3AD203B41FA5}">
                          <a16:colId xmlns:a16="http://schemas.microsoft.com/office/drawing/2014/main" val="1568837698"/>
                        </a:ext>
                      </a:extLst>
                    </a:gridCol>
                    <a:gridCol w="1257470">
                      <a:extLst>
                        <a:ext uri="{9D8B030D-6E8A-4147-A177-3AD203B41FA5}">
                          <a16:colId xmlns:a16="http://schemas.microsoft.com/office/drawing/2014/main" val="4284673345"/>
                        </a:ext>
                      </a:extLst>
                    </a:gridCol>
                    <a:gridCol w="1573476">
                      <a:extLst>
                        <a:ext uri="{9D8B030D-6E8A-4147-A177-3AD203B41FA5}">
                          <a16:colId xmlns:a16="http://schemas.microsoft.com/office/drawing/2014/main" val="1553420153"/>
                        </a:ext>
                      </a:extLst>
                    </a:gridCol>
                    <a:gridCol w="1827833">
                      <a:extLst>
                        <a:ext uri="{9D8B030D-6E8A-4147-A177-3AD203B41FA5}">
                          <a16:colId xmlns:a16="http://schemas.microsoft.com/office/drawing/2014/main" val="3886477239"/>
                        </a:ext>
                      </a:extLst>
                    </a:gridCol>
                    <a:gridCol w="1314753">
                      <a:extLst>
                        <a:ext uri="{9D8B030D-6E8A-4147-A177-3AD203B41FA5}">
                          <a16:colId xmlns:a16="http://schemas.microsoft.com/office/drawing/2014/main" val="3600204290"/>
                        </a:ext>
                      </a:extLst>
                    </a:gridCol>
                  </a:tblGrid>
                  <a:tr h="5792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Reversible?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𝒃𝒚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𝑷𝒅𝑽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𝐛𝐲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𝒅𝑸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19747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Isobaric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568336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Isothermal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93634"/>
                      </a:ext>
                    </a:extLst>
                  </a:tr>
                  <a:tr h="420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Adiabatic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170737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Isochoric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8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035E10C-9BEF-42A2-BBB6-8CB01CA77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4652"/>
                  </p:ext>
                </p:extLst>
              </p:nvPr>
            </p:nvGraphicFramePr>
            <p:xfrm>
              <a:off x="1200149" y="4596574"/>
              <a:ext cx="9974394" cy="22614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62913">
                      <a:extLst>
                        <a:ext uri="{9D8B030D-6E8A-4147-A177-3AD203B41FA5}">
                          <a16:colId xmlns:a16="http://schemas.microsoft.com/office/drawing/2014/main" val="1041983302"/>
                        </a:ext>
                      </a:extLst>
                    </a:gridCol>
                    <a:gridCol w="1187441">
                      <a:extLst>
                        <a:ext uri="{9D8B030D-6E8A-4147-A177-3AD203B41FA5}">
                          <a16:colId xmlns:a16="http://schemas.microsoft.com/office/drawing/2014/main" val="1990933876"/>
                        </a:ext>
                      </a:extLst>
                    </a:gridCol>
                    <a:gridCol w="1450508">
                      <a:extLst>
                        <a:ext uri="{9D8B030D-6E8A-4147-A177-3AD203B41FA5}">
                          <a16:colId xmlns:a16="http://schemas.microsoft.com/office/drawing/2014/main" val="1568837698"/>
                        </a:ext>
                      </a:extLst>
                    </a:gridCol>
                    <a:gridCol w="1257470">
                      <a:extLst>
                        <a:ext uri="{9D8B030D-6E8A-4147-A177-3AD203B41FA5}">
                          <a16:colId xmlns:a16="http://schemas.microsoft.com/office/drawing/2014/main" val="4284673345"/>
                        </a:ext>
                      </a:extLst>
                    </a:gridCol>
                    <a:gridCol w="1573476">
                      <a:extLst>
                        <a:ext uri="{9D8B030D-6E8A-4147-A177-3AD203B41FA5}">
                          <a16:colId xmlns:a16="http://schemas.microsoft.com/office/drawing/2014/main" val="1553420153"/>
                        </a:ext>
                      </a:extLst>
                    </a:gridCol>
                    <a:gridCol w="1827833">
                      <a:extLst>
                        <a:ext uri="{9D8B030D-6E8A-4147-A177-3AD203B41FA5}">
                          <a16:colId xmlns:a16="http://schemas.microsoft.com/office/drawing/2014/main" val="3886477239"/>
                        </a:ext>
                      </a:extLst>
                    </a:gridCol>
                    <a:gridCol w="1314753">
                      <a:extLst>
                        <a:ext uri="{9D8B030D-6E8A-4147-A177-3AD203B41FA5}">
                          <a16:colId xmlns:a16="http://schemas.microsoft.com/office/drawing/2014/main" val="3600204290"/>
                        </a:ext>
                      </a:extLst>
                    </a:gridCol>
                  </a:tblGrid>
                  <a:tr h="6741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Reversible?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7874" t="-4505" r="-374879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5271" t="-4505" r="-200775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4333" t="-4505" r="-72667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8796" t="-4505" r="-926" b="-2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4197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Isobaric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193333" r="-6261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5683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Isothermal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293333" r="-626154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93634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Adiabatic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295000" r="-626154" b="-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1707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Isochoric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526667" r="-62615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8462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7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50BE-3300-4360-B2AB-C64FEB7C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and Chemical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8AA7C-1A6D-4B90-8757-7A2C45CFA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5951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Helmholtz Free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Joules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maximum work that can be obtained from a system as it comes to equilibrium is just the negative change in Helmholtz Free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𝑒𝑞𝑢𝑖𝑙𝑖𝑏𝑟𝑖𝑢𝑚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Helmholtz Free Energy is minimized at equilibrium</a:t>
                </a:r>
              </a:p>
              <a:p>
                <a:r>
                  <a:rPr lang="en-US" dirty="0"/>
                  <a:t>Chemical Potential: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Particle exchange will occur between two states until they have the same chemical potential</a:t>
                </a:r>
              </a:p>
              <a:p>
                <a:pPr lvl="2"/>
                <a:r>
                  <a:rPr lang="en-US" dirty="0"/>
                  <a:t>This is the equilibrium condition</a:t>
                </a:r>
              </a:p>
              <a:p>
                <a:pPr lvl="1"/>
                <a:r>
                  <a:rPr lang="en-US" dirty="0"/>
                  <a:t>Ideal Gas: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is the quantum density or the density of available states</a:t>
                </a:r>
              </a:p>
              <a:p>
                <a:pPr lvl="1"/>
                <a:r>
                  <a:rPr lang="en-US" dirty="0"/>
                  <a:t>Ideal Solution (Low concentrations):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𝑠𝑜𝑙𝑢𝑡𝑒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𝑠𝑜𝑙𝑣𝑒𝑛𝑡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Simplified Semiconductor: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𝑐𝑜𝑛𝑑𝑢𝑐𝑡𝑖𝑜𝑛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bandgap energy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8AA7C-1A6D-4B90-8757-7A2C45CFA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595101"/>
              </a:xfrm>
              <a:blipFill>
                <a:blip r:embed="rId2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B203-4DD3-4293-B8E1-508560E1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Free Energy and the Fundamental Thermodynamic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7EBC-9D3A-48E5-B44D-F310F9557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Gibbs Free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𝑃𝑑𝑉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𝑇𝑑𝑆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𝑑𝑁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Helmholtz Free Energy is the work that you put into a system to create it at constant T and V</a:t>
                </a:r>
              </a:p>
              <a:p>
                <a:pPr lvl="1"/>
                <a:r>
                  <a:rPr lang="en-US" dirty="0"/>
                  <a:t>Gibbs Free Energy is the work that you put into a system to create it at constant T and P</a:t>
                </a:r>
              </a:p>
              <a:p>
                <a:r>
                  <a:rPr lang="en-US" dirty="0"/>
                  <a:t>Fundamental Equilibrium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Vapor Pressure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energy needed to free a particle from the solid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Equilibrium and fixed Temperature and Pressure: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7EBC-9D3A-48E5-B44D-F310F9557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3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94E-6E14-4B78-86D4-448B378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2D4FB-F3ED-46C1-BBFA-82F50EDB6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Enthalpy (H):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Latent Heat: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𝑣𝑎𝑝𝑜𝑟𝑖𝑧𝑎𝑡𝑖𝑜𝑛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2D4FB-F3ED-46C1-BBFA-82F50EDB6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C8B18C-513B-496D-A8BD-3DD8F271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2871537"/>
            <a:ext cx="4442669" cy="3158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847FB-9A01-4013-AB4C-406C3985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00" y="317524"/>
            <a:ext cx="2454975" cy="2766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36DE7-7FEE-46EB-9B48-EA56CC37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0179"/>
            <a:ext cx="4486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8836-DD97-4D7F-850A-F2452424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Radiation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6B0E4-FB77-479B-A630-136943004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material above absolute zero will radiate thermal energy</a:t>
                </a:r>
              </a:p>
              <a:p>
                <a:r>
                  <a:rPr lang="en-US" dirty="0"/>
                  <a:t>Wien’s Displacement Law: Means of determining the peak wavelength of a radiating body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=.0029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Radiation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amount of power radiated by an object per unit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Emissivity or Absorbance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Represents the materials ability to absorb light.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6B0E4-FB77-479B-A630-136943004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3192</TotalTime>
  <Words>647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Banded Design Teal 16x9</vt:lpstr>
      <vt:lpstr>Physics 213 Final Exam HKN Review Session</vt:lpstr>
      <vt:lpstr>First Law of Life</vt:lpstr>
      <vt:lpstr>First Law of Thermodynamics</vt:lpstr>
      <vt:lpstr>Entropy, Temperature, and the Second Law of Thermodynamics</vt:lpstr>
      <vt:lpstr>Engines</vt:lpstr>
      <vt:lpstr>Free Energy and Chemical Potential</vt:lpstr>
      <vt:lpstr>Gibbs Free Energy and the Fundamental Thermodynamic Relation</vt:lpstr>
      <vt:lpstr>Phase Changes</vt:lpstr>
      <vt:lpstr>Thermal Radiation</vt:lpstr>
      <vt:lpstr>Exam Advice</vt:lpstr>
      <vt:lpstr>Past Exam Questions</vt:lpstr>
      <vt:lpstr>Spring 2014</vt:lpstr>
      <vt:lpstr>Spring 2014</vt:lpstr>
      <vt:lpstr>Sample Final</vt:lpstr>
      <vt:lpstr>Fall 2007</vt:lpstr>
      <vt:lpstr>Fall 2007 and Sample Final</vt:lpstr>
      <vt:lpstr>Sample Final</vt:lpstr>
      <vt:lpstr>Sample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213 Final Exam HKN Review Session</dc:title>
  <dc:creator>Steven Kolaczkowski</dc:creator>
  <cp:lastModifiedBy>Steven Kolaczkowski</cp:lastModifiedBy>
  <cp:revision>39</cp:revision>
  <dcterms:created xsi:type="dcterms:W3CDTF">2018-05-04T19:14:38Z</dcterms:created>
  <dcterms:modified xsi:type="dcterms:W3CDTF">2018-12-13T20:36:38Z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