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26"/>
  </p:notesMasterIdLst>
  <p:handoutMasterIdLst>
    <p:handoutMasterId r:id="rId27"/>
  </p:handoutMasterIdLst>
  <p:sldIdLst>
    <p:sldId id="800" r:id="rId3"/>
    <p:sldId id="801" r:id="rId4"/>
    <p:sldId id="824" r:id="rId5"/>
    <p:sldId id="802" r:id="rId6"/>
    <p:sldId id="803" r:id="rId7"/>
    <p:sldId id="805" r:id="rId8"/>
    <p:sldId id="804" r:id="rId9"/>
    <p:sldId id="807" r:id="rId10"/>
    <p:sldId id="808" r:id="rId11"/>
    <p:sldId id="815" r:id="rId12"/>
    <p:sldId id="816" r:id="rId13"/>
    <p:sldId id="817" r:id="rId14"/>
    <p:sldId id="809" r:id="rId15"/>
    <p:sldId id="822" r:id="rId16"/>
    <p:sldId id="819" r:id="rId17"/>
    <p:sldId id="820" r:id="rId18"/>
    <p:sldId id="821" r:id="rId19"/>
    <p:sldId id="818" r:id="rId20"/>
    <p:sldId id="810" r:id="rId21"/>
    <p:sldId id="811" r:id="rId22"/>
    <p:sldId id="806" r:id="rId23"/>
    <p:sldId id="812" r:id="rId24"/>
    <p:sldId id="823" r:id="rId25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673" dt="2020-02-29T20:18:03.890"/>
    <p1510:client id="{159F6F9F-76D7-4AC1-8EBC-C53B72684FB6}" v="6" dt="2020-02-29T03:18:19.885"/>
    <p1510:client id="{42A78455-C91F-4594-95B6-243812EAD284}" v="1499" dt="2020-03-01T02:07:43.440"/>
    <p1510:client id="{5BC36C62-2035-32A8-9EF0-493EF334CBD8}" v="23" dt="2020-02-29T04:20:00.405"/>
    <p1510:client id="{5F838A2A-2D24-4827-BF61-A37F44DBA7B8}" v="1278" dt="2020-02-29T06:00:39.366"/>
    <p1510:client id="{64C9077C-4993-5047-AC49-7E7ED7659471}" v="142" dt="2020-03-01T02:08:38.892"/>
    <p1510:client id="{89958431-8777-4805-890B-D7C7914A10AA}" v="52" dt="2020-02-29T04:01:31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06" y="43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9/26/2020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</a:t>
            </a:r>
          </a:p>
          <a:p>
            <a:pPr lvl="0"/>
            <a:r>
              <a:rPr lang="en-US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HKN ECE 411 Midterm 1 Review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Keshav </a:t>
            </a:r>
            <a:r>
              <a:rPr lang="en-US" dirty="0" err="1"/>
              <a:t>Harisrikanth</a:t>
            </a:r>
            <a:r>
              <a:rPr lang="en-US" dirty="0"/>
              <a:t>, </a:t>
            </a:r>
            <a:r>
              <a:rPr lang="en-US" dirty="0" err="1"/>
              <a:t>Srijan</a:t>
            </a:r>
            <a:r>
              <a:rPr lang="en-US" dirty="0"/>
              <a:t> Chakraborty, Sean Ngo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02A34-964A-894C-ACC2-1B787184F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Types of Caches</a:t>
            </a:r>
          </a:p>
          <a:p>
            <a:pPr lvl="1"/>
            <a:r>
              <a:rPr lang="en-US"/>
              <a:t>Set Associative (Two way in image)</a:t>
            </a:r>
          </a:p>
          <a:p>
            <a:pPr lvl="2"/>
            <a:r>
              <a:rPr lang="en-US"/>
              <a:t>Memory Value can be placed into a set of locations in cache</a:t>
            </a:r>
          </a:p>
          <a:p>
            <a:pPr lvl="2"/>
            <a:r>
              <a:rPr lang="en-US"/>
              <a:t>More complex mechanism</a:t>
            </a:r>
          </a:p>
          <a:p>
            <a:pPr lvl="2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6235-BB0D-7047-B0E6-9A89F8255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78CA-A879-E34F-A1CB-D2B6CFAB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Set Assoc">
            <a:extLst>
              <a:ext uri="{FF2B5EF4-FFF2-40B4-BE49-F238E27FC236}">
                <a16:creationId xmlns:a16="http://schemas.microsoft.com/office/drawing/2014/main" id="{26284DB8-8701-41AB-9875-6DB527EA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71" y="3413050"/>
            <a:ext cx="6734565" cy="35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02A34-964A-894C-ACC2-1B787184F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Types of Caches</a:t>
            </a:r>
          </a:p>
          <a:p>
            <a:pPr lvl="1"/>
            <a:r>
              <a:rPr lang="en-US"/>
              <a:t>Fully Associative</a:t>
            </a:r>
          </a:p>
          <a:p>
            <a:pPr lvl="2"/>
            <a:r>
              <a:rPr lang="en-US"/>
              <a:t>Memory Value can be placed into any location in cache</a:t>
            </a:r>
          </a:p>
          <a:p>
            <a:pPr lvl="2"/>
            <a:r>
              <a:rPr lang="en-US"/>
              <a:t>Very complex mechanism</a:t>
            </a:r>
          </a:p>
          <a:p>
            <a:pPr marL="1018654" lvl="2" indent="0">
              <a:buNone/>
            </a:pPr>
            <a:r>
              <a:rPr lang="en-US"/>
              <a:t>   required to search cache</a:t>
            </a:r>
          </a:p>
          <a:p>
            <a:pPr marL="1018654" lvl="2" indent="0">
              <a:buNone/>
            </a:pPr>
            <a:r>
              <a:rPr lang="en-US"/>
              <a:t>   such as CAM</a:t>
            </a:r>
          </a:p>
          <a:p>
            <a:pPr lvl="2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6235-BB0D-7047-B0E6-9A89F8255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78CA-A879-E34F-A1CB-D2B6CFAB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3D4E115-AC86-4703-BD1D-47957A40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41" y="3393211"/>
            <a:ext cx="7400295" cy="35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6C415-B05B-4BD7-A1F7-B22FD62DA6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/>
              <a:t>Three C’s</a:t>
            </a:r>
          </a:p>
          <a:p>
            <a:pPr lvl="1"/>
            <a:r>
              <a:rPr lang="en-ZA"/>
              <a:t>Compulsory Misses: Cold start misses (no valid data at start) </a:t>
            </a:r>
          </a:p>
          <a:p>
            <a:pPr lvl="1"/>
            <a:r>
              <a:rPr lang="en-ZA"/>
              <a:t>Capacity Misses: Cache is full, and needs to evict</a:t>
            </a:r>
          </a:p>
          <a:p>
            <a:pPr lvl="1"/>
            <a:r>
              <a:rPr lang="en-ZA"/>
              <a:t>Conflict Misses: Wrong tag at index, cache may not be full</a:t>
            </a:r>
          </a:p>
          <a:p>
            <a:r>
              <a:rPr lang="en-ZA"/>
              <a:t>Replacement Policies</a:t>
            </a:r>
          </a:p>
          <a:p>
            <a:pPr lvl="1"/>
            <a:r>
              <a:rPr lang="en-ZA"/>
              <a:t>Least Recently Used (LRU, </a:t>
            </a:r>
            <a:r>
              <a:rPr lang="en-ZA" err="1"/>
              <a:t>pLRU</a:t>
            </a:r>
            <a:r>
              <a:rPr lang="en-ZA"/>
              <a:t>)</a:t>
            </a:r>
          </a:p>
          <a:p>
            <a:pPr lvl="1"/>
            <a:r>
              <a:rPr lang="en-ZA"/>
              <a:t>Not Most Recently Used (Not-MRU)</a:t>
            </a:r>
          </a:p>
          <a:p>
            <a:pPr lvl="1"/>
            <a:r>
              <a:rPr lang="en-ZA"/>
              <a:t>Least Frequently Used (LFU)</a:t>
            </a:r>
          </a:p>
          <a:p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B7A0C-FF3C-446F-9FFF-56710A37C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Cache Characteristics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C0513-993D-4F2D-B8DE-B4E9283D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C97D1-676D-E247-9BFA-AC159F1D5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88582" cy="5082540"/>
          </a:xfrm>
        </p:spPr>
        <p:txBody>
          <a:bodyPr/>
          <a:lstStyle/>
          <a:p>
            <a:r>
              <a:rPr lang="en-US"/>
              <a:t>Num bits VPN </a:t>
            </a:r>
            <a:r>
              <a:rPr lang="en-US" sz="3600"/>
              <a:t>≥</a:t>
            </a:r>
            <a:r>
              <a:rPr lang="en-US"/>
              <a:t> PPN</a:t>
            </a:r>
          </a:p>
          <a:p>
            <a:r>
              <a:rPr lang="en-US"/>
              <a:t>More addressable space than physical memory</a:t>
            </a:r>
          </a:p>
          <a:p>
            <a:r>
              <a:rPr lang="en-US"/>
              <a:t>Homonym Problem:</a:t>
            </a:r>
          </a:p>
          <a:p>
            <a:pPr lvl="1"/>
            <a:r>
              <a:rPr lang="en-US"/>
              <a:t>1 Virtual Address maps to multiple Physical Addresses</a:t>
            </a:r>
          </a:p>
          <a:p>
            <a:r>
              <a:rPr lang="en-US"/>
              <a:t>Synonym Problem:</a:t>
            </a:r>
          </a:p>
          <a:p>
            <a:pPr lvl="1"/>
            <a:r>
              <a:rPr lang="en-US"/>
              <a:t>Multiple Virtual Addresses map to 1 Physical Address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17C9-6016-E34A-93E7-801AEC836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8DC6-7B4A-AE4C-A36F-AFFC4885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446F1-4DFB-4FB7-A9BB-9984C2E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197" y="1007271"/>
            <a:ext cx="7287403" cy="50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C97D1-676D-E247-9BFA-AC159F1D5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88582" cy="5082540"/>
          </a:xfrm>
        </p:spPr>
        <p:txBody>
          <a:bodyPr/>
          <a:lstStyle/>
          <a:p>
            <a:r>
              <a:rPr lang="en-US"/>
              <a:t>Num bits VPN </a:t>
            </a:r>
            <a:r>
              <a:rPr lang="en-US" sz="3600"/>
              <a:t>≥</a:t>
            </a:r>
            <a:r>
              <a:rPr lang="en-US"/>
              <a:t> PPN</a:t>
            </a:r>
          </a:p>
          <a:p>
            <a:r>
              <a:rPr lang="en-US"/>
              <a:t>More addressable space than physical memory</a:t>
            </a:r>
          </a:p>
          <a:p>
            <a:r>
              <a:rPr lang="en-US"/>
              <a:t>Homonym Problem:</a:t>
            </a:r>
          </a:p>
          <a:p>
            <a:pPr lvl="1"/>
            <a:r>
              <a:rPr lang="en-US"/>
              <a:t>1 Virtual Address maps to multiple Physical Addresses</a:t>
            </a:r>
          </a:p>
          <a:p>
            <a:r>
              <a:rPr lang="en-US"/>
              <a:t>Synonym Problem:</a:t>
            </a:r>
          </a:p>
          <a:p>
            <a:pPr lvl="1"/>
            <a:r>
              <a:rPr lang="en-US"/>
              <a:t>Multiple Virtual Addresses map to 1 Physical Address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17C9-6016-E34A-93E7-801AEC836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8DC6-7B4A-AE4C-A36F-AFFC4885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1EC1793-A351-6747-8A13-849B0EA4024B}"/>
              </a:ext>
            </a:extLst>
          </p:cNvPr>
          <p:cNvSpPr txBox="1">
            <a:spLocks/>
          </p:cNvSpPr>
          <p:nvPr/>
        </p:nvSpPr>
        <p:spPr>
          <a:xfrm>
            <a:off x="6409426" y="1362077"/>
            <a:ext cx="5988582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Homonym Solution:</a:t>
            </a:r>
          </a:p>
          <a:p>
            <a:pPr lvl="1"/>
            <a:r>
              <a:rPr lang="en-US"/>
              <a:t>Flush TLB and caches on context switch</a:t>
            </a:r>
          </a:p>
          <a:p>
            <a:r>
              <a:rPr lang="en-US"/>
              <a:t>Synonym Solution:</a:t>
            </a:r>
          </a:p>
          <a:p>
            <a:pPr lvl="1"/>
            <a:r>
              <a:rPr lang="en-US"/>
              <a:t>Depends on cache size and page size</a:t>
            </a:r>
          </a:p>
        </p:txBody>
      </p:sp>
    </p:spTree>
    <p:extLst>
      <p:ext uri="{BB962C8B-B14F-4D97-AF65-F5344CB8AC3E}">
        <p14:creationId xmlns:p14="http://schemas.microsoft.com/office/powerpoint/2010/main" val="36639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46F66-7506-1C4E-8E02-DAF9B1B9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Virtually-Indexed, Virtually-Tagged (VIVT)</a:t>
            </a:r>
          </a:p>
          <a:p>
            <a:pPr lvl="1"/>
            <a:r>
              <a:rPr lang="en-US"/>
              <a:t>Very fast access time</a:t>
            </a:r>
          </a:p>
          <a:p>
            <a:pPr lvl="1"/>
            <a:r>
              <a:rPr lang="en-US"/>
              <a:t>Susceptible to homonym and synonym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7709-4E3A-654D-9B5D-551A1292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VIVT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F23-5395-8C4D-94F6-8ACC665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127CA9-DBAE-D24B-906D-6B20A856E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71" y="3886201"/>
            <a:ext cx="8805582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46F66-7506-1C4E-8E02-DAF9B1B9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Physically-Indexed, Physically-Tagged (PIPT)</a:t>
            </a:r>
          </a:p>
          <a:p>
            <a:pPr lvl="1"/>
            <a:r>
              <a:rPr lang="en-US"/>
              <a:t>Slower access time</a:t>
            </a:r>
          </a:p>
          <a:p>
            <a:pPr lvl="1"/>
            <a:r>
              <a:rPr lang="en-US"/>
              <a:t>Not susceptible to homonym and synonym problem</a:t>
            </a:r>
          </a:p>
          <a:p>
            <a:pPr lvl="1"/>
            <a:r>
              <a:rPr lang="en-US"/>
              <a:t>Simpler coherence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7709-4E3A-654D-9B5D-551A1292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PIPT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F23-5395-8C4D-94F6-8ACC665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DAE0B0-793D-6D42-AE4C-AC0B78E4B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17" y="3929775"/>
            <a:ext cx="9659668" cy="2785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67F718-052C-5242-BAE7-8B176AAA0389}"/>
              </a:ext>
            </a:extLst>
          </p:cNvPr>
          <p:cNvSpPr/>
          <p:nvPr/>
        </p:nvSpPr>
        <p:spPr>
          <a:xfrm>
            <a:off x="3648973" y="3886200"/>
            <a:ext cx="4071668" cy="607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46F66-7506-1C4E-8E02-DAF9B1B9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Virtually-Indexed, Physically-Tagged (VIPT)</a:t>
            </a:r>
          </a:p>
          <a:p>
            <a:pPr lvl="1"/>
            <a:r>
              <a:rPr lang="en-US" dirty="0"/>
              <a:t>Very fast access time (Parallelize TLB and Cache)</a:t>
            </a:r>
          </a:p>
          <a:p>
            <a:pPr lvl="1"/>
            <a:r>
              <a:rPr lang="en-US" dirty="0"/>
              <a:t>Not susceptible to homonym</a:t>
            </a:r>
          </a:p>
          <a:p>
            <a:pPr lvl="2"/>
            <a:r>
              <a:rPr lang="en-US" dirty="0"/>
              <a:t>Synonym problem remains under certain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7709-4E3A-654D-9B5D-551A1292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VIPT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F23-5395-8C4D-94F6-8ACC665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769304-A8BC-A347-B189-ABAD249AD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43" y="4041109"/>
            <a:ext cx="7731709" cy="26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2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35F64-3657-F84C-8203-C72D147E67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Table Walk</a:t>
            </a:r>
          </a:p>
          <a:p>
            <a:r>
              <a:rPr lang="en-US" dirty="0"/>
              <a:t>Be prepared for 391-esque</a:t>
            </a:r>
            <a:br>
              <a:rPr lang="en-US" dirty="0"/>
            </a:br>
            <a:r>
              <a:rPr lang="en-US" dirty="0"/>
              <a:t>page table/entry sizing.</a:t>
            </a:r>
          </a:p>
          <a:p>
            <a:r>
              <a:rPr lang="en-US" dirty="0"/>
              <a:t>Be able to break down</a:t>
            </a:r>
            <a:br>
              <a:rPr lang="en-US" dirty="0"/>
            </a:br>
            <a:r>
              <a:rPr lang="en-US" dirty="0"/>
              <a:t>address as used.</a:t>
            </a:r>
          </a:p>
          <a:p>
            <a:r>
              <a:rPr lang="en-US"/>
              <a:t>Flat vs n-Level</a:t>
            </a:r>
          </a:p>
          <a:p>
            <a:pPr lvl="1"/>
            <a:r>
              <a:rPr lang="en-US" b="1"/>
              <a:t>2 Level</a:t>
            </a:r>
            <a:r>
              <a:rPr lang="en-US"/>
              <a:t> for x86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A48B-1BD8-5146-8BA6-3D701A227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73E4-15B2-EF44-BE54-C96569DA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BC7C82-2E34-4445-8E6D-2FA71A4FA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87" y="1838731"/>
            <a:ext cx="7169893" cy="50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2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1B408-220C-4C4D-87C4-E9DE078D28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What can be pipelined?</a:t>
            </a:r>
          </a:p>
          <a:p>
            <a:r>
              <a:rPr lang="en-US"/>
              <a:t>Why does pipelining improve performance?</a:t>
            </a:r>
          </a:p>
          <a:p>
            <a:r>
              <a:rPr lang="en-US"/>
              <a:t>What extra considerations do pipelines add?</a:t>
            </a:r>
          </a:p>
          <a:p>
            <a:pPr lvl="1"/>
            <a:r>
              <a:rPr lang="en-US"/>
              <a:t>Hazards (and their various solutions)</a:t>
            </a:r>
          </a:p>
          <a:p>
            <a:r>
              <a:rPr lang="en-US"/>
              <a:t>The “Classic” 5 Stage RISC Pipeline: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AA79-704A-DE44-8116-F9543611C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2B99-BBDE-F54F-84A1-C918A28AA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A58FC-90C2-4AE6-ACD7-FB201143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15" y="5000403"/>
            <a:ext cx="8972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 dirty="0">
                <a:latin typeface="Arial"/>
                <a:cs typeface="Arial"/>
              </a:rPr>
              <a:t>Architecture Concepts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Instruction Set Architecture (ISA)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Performance, Energy, Power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Memory Hierarchy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Caches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Virtual Memory (VM)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Pipelines and Hazards</a:t>
            </a:r>
          </a:p>
          <a:p>
            <a:pPr marL="381635" indent="-381635"/>
            <a:r>
              <a:rPr lang="en-US" sz="3550" dirty="0">
                <a:latin typeface="Arial"/>
                <a:cs typeface="Arial"/>
              </a:rPr>
              <a:t>MPs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23CDED-BE78-BD45-A80E-051D585F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23" y="635276"/>
            <a:ext cx="8044664" cy="380763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B060D-435C-8F4C-867F-41C6EE201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26" y="1628416"/>
            <a:ext cx="6662043" cy="5087344"/>
          </a:xfrm>
        </p:spPr>
        <p:txBody>
          <a:bodyPr/>
          <a:lstStyle/>
          <a:p>
            <a:r>
              <a:rPr lang="en-US" dirty="0"/>
              <a:t>Structural – Limitation</a:t>
            </a:r>
          </a:p>
          <a:p>
            <a:r>
              <a:rPr lang="en-US" dirty="0"/>
              <a:t>on functional units.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– Same data has different values at different stages.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Control – Control flow of the program is incorrect.</a:t>
            </a:r>
          </a:p>
          <a:p>
            <a:pPr lvl="1"/>
            <a:r>
              <a:rPr lang="en-US" dirty="0"/>
              <a:t>Branch prediction.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3BEC-35AB-FA49-9AA6-4E7D1A99D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A7BC-6D9E-B34A-9F6B-CD496FA1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1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C0E8A-F31F-45AD-9FE8-D776DEF38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 dirty="0" err="1"/>
              <a:t>SystemVerilog</a:t>
            </a:r>
            <a:r>
              <a:rPr lang="en-US" u="sng" dirty="0"/>
              <a:t> Proficiency</a:t>
            </a:r>
          </a:p>
          <a:p>
            <a:pPr lvl="1"/>
            <a:r>
              <a:rPr lang="en-US" dirty="0"/>
              <a:t>Tasks, Functions</a:t>
            </a:r>
          </a:p>
          <a:p>
            <a:pPr lvl="1"/>
            <a:r>
              <a:rPr lang="en-US" dirty="0"/>
              <a:t>Procedural Statements</a:t>
            </a:r>
          </a:p>
          <a:p>
            <a:pPr lvl="1"/>
            <a:r>
              <a:rPr lang="en-US" dirty="0"/>
              <a:t>Be able to trace a waveform with SV.</a:t>
            </a:r>
          </a:p>
          <a:p>
            <a:r>
              <a:rPr lang="en-US" dirty="0"/>
              <a:t>Verification fundamentals</a:t>
            </a:r>
          </a:p>
          <a:p>
            <a:pPr lvl="1"/>
            <a:r>
              <a:rPr lang="en-US" dirty="0"/>
              <a:t>Stressing input stimuli</a:t>
            </a:r>
          </a:p>
          <a:p>
            <a:pPr lvl="1"/>
            <a:r>
              <a:rPr lang="en-US" dirty="0"/>
              <a:t>Error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02F1-88E1-4106-A676-3AB7E11D8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MPs: MP1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74E8-3EBC-4DA1-A7C4-09428623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97B29-4AFA-475A-8857-453E0F2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248" y="129030"/>
            <a:ext cx="6855526" cy="3217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60C0F-DCA8-42D7-BCD4-898E0384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53" y="3897030"/>
            <a:ext cx="7066074" cy="31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C0E8A-F31F-45AD-9FE8-D776DEF38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RISC-V</a:t>
            </a:r>
          </a:p>
          <a:p>
            <a:r>
              <a:rPr lang="en-US" dirty="0"/>
              <a:t>Memory structures</a:t>
            </a:r>
          </a:p>
          <a:p>
            <a:pPr lvl="1"/>
            <a:r>
              <a:rPr lang="en-US" dirty="0"/>
              <a:t>Alignment</a:t>
            </a:r>
          </a:p>
          <a:p>
            <a:r>
              <a:rPr lang="en-US" dirty="0"/>
              <a:t>Multicycle processors</a:t>
            </a:r>
          </a:p>
          <a:p>
            <a:r>
              <a:rPr lang="en-US" dirty="0"/>
              <a:t>For more, take ECE 385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02F1-88E1-4106-A676-3AB7E11D8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MPs: MP2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74E8-3EBC-4DA1-A7C4-09428623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D9A65-11A5-4712-8401-3560BCEA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2" y="1265274"/>
            <a:ext cx="7426353" cy="51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99A0E3-18F4-204E-9CBF-17BCF0DD5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180" y="3159399"/>
            <a:ext cx="12631240" cy="726801"/>
          </a:xfrm>
        </p:spPr>
        <p:txBody>
          <a:bodyPr/>
          <a:lstStyle/>
          <a:p>
            <a:pPr algn="ctr"/>
            <a:r>
              <a:rPr lang="en-US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D0E35-F255-2345-AB41-77F0A5C0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A31FEA-B44B-43A6-BC53-9043387FDE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104499" cy="5082540"/>
          </a:xfrm>
        </p:spPr>
        <p:txBody>
          <a:bodyPr/>
          <a:lstStyle/>
          <a:p>
            <a:r>
              <a:rPr lang="en-US" dirty="0"/>
              <a:t>Dennard Scaling</a:t>
            </a:r>
          </a:p>
          <a:p>
            <a:pPr lvl="1"/>
            <a:r>
              <a:rPr lang="en-US" dirty="0"/>
              <a:t>Same area, same power, smaller and faster transistors</a:t>
            </a:r>
          </a:p>
          <a:p>
            <a:r>
              <a:rPr lang="en-US" dirty="0"/>
              <a:t>von Neumann Architecture</a:t>
            </a:r>
          </a:p>
          <a:p>
            <a:r>
              <a:rPr lang="en-US" dirty="0"/>
              <a:t>RISC vs CISC (fixed vs. variable length)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3BD0-FC1F-4AF3-A88B-D1118F4E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Architecture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921FC-92AD-4A1A-A0CD-D0EE040B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86EA7-AB77-4725-B2F2-00FAAC9E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3" y="3410253"/>
            <a:ext cx="4419271" cy="3515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7A16E-C58C-4B03-8F2C-4BBF0AAF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907" y="185420"/>
            <a:ext cx="4629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A6CD5-6B21-9645-8800-A9B3401E55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427865" cy="3534003"/>
          </a:xfrm>
        </p:spPr>
        <p:txBody>
          <a:bodyPr/>
          <a:lstStyle/>
          <a:p>
            <a:r>
              <a:rPr lang="en-US"/>
              <a:t>5 Basic types of ISA:</a:t>
            </a:r>
          </a:p>
          <a:p>
            <a:pPr lvl="1"/>
            <a:r>
              <a:rPr lang="en-US"/>
              <a:t>Accumulator</a:t>
            </a:r>
          </a:p>
          <a:p>
            <a:pPr lvl="1"/>
            <a:r>
              <a:rPr lang="en-US"/>
              <a:t>Stack</a:t>
            </a:r>
          </a:p>
          <a:p>
            <a:pPr lvl="1"/>
            <a:r>
              <a:rPr lang="en-US"/>
              <a:t>Mem-Mem</a:t>
            </a:r>
          </a:p>
          <a:p>
            <a:pPr lvl="1"/>
            <a:r>
              <a:rPr lang="en-US"/>
              <a:t>Reg-Mem</a:t>
            </a:r>
          </a:p>
          <a:p>
            <a:pPr lvl="1"/>
            <a:r>
              <a:rPr lang="en-US"/>
              <a:t>Load-Store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AB4C3-2D9A-6C4B-A018-3C268973F0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Instruction Set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6F78-45D2-0149-A7EE-B5C5BCEC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7264C1C-65B1-774A-AA8E-7BCDEEB3CA48}"/>
              </a:ext>
            </a:extLst>
          </p:cNvPr>
          <p:cNvSpPr txBox="1">
            <a:spLocks/>
          </p:cNvSpPr>
          <p:nvPr/>
        </p:nvSpPr>
        <p:spPr>
          <a:xfrm>
            <a:off x="706980" y="2862645"/>
            <a:ext cx="5427865" cy="3534003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8A45400-894F-FE44-B58E-DED47E82C754}"/>
              </a:ext>
            </a:extLst>
          </p:cNvPr>
          <p:cNvSpPr txBox="1">
            <a:spLocks/>
          </p:cNvSpPr>
          <p:nvPr/>
        </p:nvSpPr>
        <p:spPr>
          <a:xfrm>
            <a:off x="706980" y="5227608"/>
            <a:ext cx="12403640" cy="1342846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Other design considerations:</a:t>
            </a:r>
          </a:p>
          <a:p>
            <a:pPr lvl="1"/>
            <a:r>
              <a:rPr lang="en-US"/>
              <a:t>Fixed vs variable instr. length, register count, number of opcodes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1CFAD88-6352-6B41-BA1F-4F79AD13E5ED}"/>
              </a:ext>
            </a:extLst>
          </p:cNvPr>
          <p:cNvSpPr txBox="1">
            <a:spLocks/>
          </p:cNvSpPr>
          <p:nvPr/>
        </p:nvSpPr>
        <p:spPr>
          <a:xfrm>
            <a:off x="6926246" y="1633220"/>
            <a:ext cx="5427865" cy="3534003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Tradeoffs?</a:t>
            </a:r>
          </a:p>
        </p:txBody>
      </p:sp>
    </p:spTree>
    <p:extLst>
      <p:ext uri="{BB962C8B-B14F-4D97-AF65-F5344CB8AC3E}">
        <p14:creationId xmlns:p14="http://schemas.microsoft.com/office/powerpoint/2010/main" val="389842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39DE1-0A27-494F-94A1-5CF35D252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50">
                <a:latin typeface="Arial"/>
                <a:cs typeface="Arial"/>
              </a:rPr>
              <a:t>Be able to:</a:t>
            </a: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Convert between any ISAs</a:t>
            </a:r>
            <a:endParaRPr lang="en-US" sz="3050">
              <a:cs typeface="Calibri"/>
            </a:endParaRP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Evaluate performance</a:t>
            </a:r>
            <a:endParaRPr lang="en-US" sz="3050">
              <a:cs typeface="Calibri"/>
            </a:endParaRPr>
          </a:p>
          <a:p>
            <a:pPr marL="1844675" lvl="2" indent="-57150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HW and SW</a:t>
            </a: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Consider new ISAs</a:t>
            </a:r>
            <a:endParaRPr lang="en-US" sz="305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50">
                <a:latin typeface="Arial"/>
                <a:cs typeface="Arial"/>
              </a:rPr>
              <a:t>Larger ISA Categories</a:t>
            </a: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RISC vs. CISC</a:t>
            </a:r>
            <a:endParaRPr lang="en-US" sz="3050">
              <a:cs typeface="Calibri"/>
            </a:endParaRPr>
          </a:p>
          <a:p>
            <a:pPr marL="1398905" lvl="1" indent="-571500">
              <a:buFont typeface="Arial" panose="020B0604020202020204" pitchFamily="34" charset="0"/>
              <a:buChar char="•"/>
            </a:pPr>
            <a:r>
              <a:rPr lang="en-US" sz="3050"/>
              <a:t>REG vs MEM</a:t>
            </a:r>
            <a:endParaRPr lang="en-US" sz="3050">
              <a:cs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52E80-03AB-8A44-8845-45B5C58A2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ISA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CBDFF-2AAC-8D42-99A3-9F935416F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3" descr="2-1">
            <a:extLst>
              <a:ext uri="{FF2B5EF4-FFF2-40B4-BE49-F238E27FC236}">
                <a16:creationId xmlns:a16="http://schemas.microsoft.com/office/drawing/2014/main" id="{32CA01F1-7F04-CD4E-8D1E-3199736C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64" y="2511819"/>
            <a:ext cx="6738902" cy="420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oup 42">
            <a:extLst>
              <a:ext uri="{FF2B5EF4-FFF2-40B4-BE49-F238E27FC236}">
                <a16:creationId xmlns:a16="http://schemas.microsoft.com/office/drawing/2014/main" id="{BC18FE10-ADB2-624A-8374-3887F533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79570"/>
              </p:ext>
            </p:extLst>
          </p:nvPr>
        </p:nvGraphicFramePr>
        <p:xfrm>
          <a:off x="6873901" y="564649"/>
          <a:ext cx="6360543" cy="1798671"/>
        </p:xfrm>
        <a:graphic>
          <a:graphicData uri="http://schemas.openxmlformats.org/drawingml/2006/table">
            <a:tbl>
              <a:tblPr/>
              <a:tblGrid>
                <a:gridCol w="126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101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stack</a:t>
                      </a:r>
                    </a:p>
                  </a:txBody>
                  <a:tcPr marL="68763" marR="68763" marT="34381" marB="343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accumulator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(register-memory)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register (load-store)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57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push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push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pop C</a:t>
                      </a:r>
                    </a:p>
                  </a:txBody>
                  <a:tcPr marL="68763" marR="68763" marT="34381" marB="343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store C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R1,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 R1,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store C, R1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R1,A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load R2,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add R3, R1,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store C, R3</a:t>
                      </a:r>
                    </a:p>
                  </a:txBody>
                  <a:tcPr marL="68763" marR="68763" marT="34381" marB="343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6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E18F854-AC82-4146-9A5A-C5679B68B31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seconds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cycles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program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seconds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cycle</m:t>
                          </m:r>
                        </m:den>
                      </m:f>
                    </m:oMath>
                  </m:oMathPara>
                </a14:m>
                <a:endParaRPr lang="en-US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>
                    <a:latin typeface="Cambria Math" panose="02040503050406030204" pitchFamily="18" charset="0"/>
                  </a:rPr>
                  <a:t>Single-cycle vs Multi-cycle tradeoffs…</a:t>
                </a:r>
              </a:p>
              <a:p>
                <a:pPr marL="0" indent="0">
                  <a:buNone/>
                </a:pPr>
                <a:endParaRPr lang="en-US" b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= Relative frequency (fraction) of instructions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E18F854-AC82-4146-9A5A-C5679B68B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43CA-CAEC-5240-BF8B-BE29D006D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D2F9-DED9-C048-B788-E184365FE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A8B4A6A-E32B-3A49-B6D0-571A776071EC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1535503"/>
                <a:ext cx="12701026" cy="5236780"/>
              </a:xfrm>
            </p:spPr>
            <p:txBody>
              <a:bodyPr/>
              <a:lstStyle/>
              <a:p>
                <a:r>
                  <a:rPr lang="en-US"/>
                  <a:t>Amdahl's Law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endParaRPr lang="en-US"/>
              </a:p>
              <a:p>
                <a:pPr marL="509327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/>
                  <a:t> parallelizable fraction (code),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/>
                  <a:t> number of processing units</a:t>
                </a:r>
              </a:p>
              <a:p>
                <a:pPr marL="509327" lvl="1" indent="0">
                  <a:buNone/>
                </a:pPr>
                <a:endParaRPr lang="en-US" sz="2000"/>
              </a:p>
              <a:p>
                <a:r>
                  <a:rPr lang="en-US"/>
                  <a:t>Classic Dennard Scaling and the End</a:t>
                </a:r>
              </a:p>
              <a:p>
                <a:pPr marL="0" indent="0">
                  <a:buNone/>
                </a:pPr>
                <a:endParaRPr lang="en-US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0→1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𝑙𝑒𝑎𝑘𝑎𝑔𝑒</m:t>
                        </m:r>
                      </m:sub>
                    </m:sSub>
                  </m:oMath>
                </a14:m>
                <a:endParaRPr lang="en-US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⁡(0→1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transition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𝑒𝑥𝑒𝑐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A8B4A6A-E32B-3A49-B6D0-571A77607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1535503"/>
                <a:ext cx="12701026" cy="5236780"/>
              </a:xfrm>
              <a:blipFill>
                <a:blip r:embed="rId2"/>
                <a:stretch>
                  <a:fillRect l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383E7-2799-C44E-9563-C6D5193B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Energy &amp; Power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C30E5-37CA-B54F-864B-394AE5E8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7D516D-6373-5D4A-805B-33313DC8679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/>
                  <a:t>Locality (</a:t>
                </a:r>
                <a:r>
                  <a:rPr lang="en-ZA"/>
                  <a:t>Temporal vs Spatial) </a:t>
                </a:r>
              </a:p>
              <a:p>
                <a:pPr lvl="1"/>
                <a:r>
                  <a:rPr lang="en-ZA"/>
                  <a:t>Temporal: Reference same memory location multiple times at short intervals</a:t>
                </a:r>
              </a:p>
              <a:p>
                <a:pPr lvl="1"/>
                <a:r>
                  <a:rPr lang="en-ZA"/>
                  <a:t>Spatial: Reference </a:t>
                </a:r>
                <a:r>
                  <a:rPr lang="en-US"/>
                  <a:t>neighboring</a:t>
                </a:r>
                <a:r>
                  <a:rPr lang="en-ZA"/>
                  <a:t> memory addresses</a:t>
                </a:r>
              </a:p>
              <a:p>
                <a:pPr marL="0" indent="0">
                  <a:buNone/>
                </a:pPr>
                <a:endParaRPr lang="en-ZA" sz="3600"/>
              </a:p>
              <a:p>
                <a:r>
                  <a:rPr lang="en-ZA"/>
                  <a:t>Average Memory Access Time (AMAT)</a:t>
                </a:r>
                <a:endParaRPr lang="en-US" sz="4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h𝑖𝑡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{…}</m:t>
                      </m:r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/>
              </a:p>
              <a:p>
                <a:endParaRPr lang="en-ZA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7D516D-6373-5D4A-805B-33313DC86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296" t="-1918" r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55B28-DB2A-AA46-8154-077DBE32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F3ED-ADDC-454F-B468-AD3CDCC8B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02A34-964A-894C-ACC2-1B787184F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Types of Caches</a:t>
            </a:r>
          </a:p>
          <a:p>
            <a:pPr lvl="1"/>
            <a:r>
              <a:rPr lang="en-US"/>
              <a:t>Direct Mapped</a:t>
            </a:r>
          </a:p>
          <a:p>
            <a:pPr lvl="2"/>
            <a:r>
              <a:rPr lang="en-US"/>
              <a:t>Memory Value can be placed at a single corresponding location in cache</a:t>
            </a:r>
          </a:p>
          <a:p>
            <a:pPr lvl="2"/>
            <a:r>
              <a:rPr lang="en-US"/>
              <a:t>Fast Indexing mechanism</a:t>
            </a:r>
          </a:p>
          <a:p>
            <a:pPr lvl="2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6235-BB0D-7047-B0E6-9A89F8255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78CA-A879-E34F-A1CB-D2B6CFAB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Direct Mapped Cache&#10;">
            <a:extLst>
              <a:ext uri="{FF2B5EF4-FFF2-40B4-BE49-F238E27FC236}">
                <a16:creationId xmlns:a16="http://schemas.microsoft.com/office/drawing/2014/main" id="{C3DBC018-4C2A-4217-8AC2-631A91EAFA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81" y="3265568"/>
            <a:ext cx="5741203" cy="33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36088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1_Cover Slide</Template>
  <TotalTime>213</TotalTime>
  <Words>808</Words>
  <Application>Microsoft Office PowerPoint</Application>
  <PresentationFormat>Custom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Cambria Math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Roch, Eric Matthew</dc:creator>
  <cp:lastModifiedBy>Srijan Chak</cp:lastModifiedBy>
  <cp:revision>5</cp:revision>
  <cp:lastPrinted>2016-12-15T22:22:15Z</cp:lastPrinted>
  <dcterms:created xsi:type="dcterms:W3CDTF">2020-02-29T03:11:25Z</dcterms:created>
  <dcterms:modified xsi:type="dcterms:W3CDTF">2020-09-26T21:05:16Z</dcterms:modified>
</cp:coreProperties>
</file>