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5" r:id="rId4"/>
    <p:sldId id="266" r:id="rId5"/>
    <p:sldId id="274" r:id="rId6"/>
    <p:sldId id="275" r:id="rId7"/>
    <p:sldId id="268" r:id="rId8"/>
    <p:sldId id="269" r:id="rId9"/>
    <p:sldId id="270" r:id="rId10"/>
    <p:sldId id="271" r:id="rId11"/>
    <p:sldId id="276" r:id="rId12"/>
    <p:sldId id="277" r:id="rId13"/>
    <p:sldId id="280" r:id="rId14"/>
    <p:sldId id="281" r:id="rId15"/>
    <p:sldId id="279" r:id="rId16"/>
    <p:sldId id="293" r:id="rId17"/>
    <p:sldId id="282" r:id="rId18"/>
    <p:sldId id="273" r:id="rId19"/>
    <p:sldId id="285" r:id="rId20"/>
    <p:sldId id="292" r:id="rId21"/>
    <p:sldId id="291" r:id="rId22"/>
    <p:sldId id="290" r:id="rId23"/>
    <p:sldId id="284" r:id="rId24"/>
    <p:sldId id="28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11/26/2018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11/26/2018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11/26/2018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11/26/2018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11/26/2018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11/26/2018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085952"/>
          </a:xfrm>
        </p:spPr>
        <p:txBody>
          <a:bodyPr>
            <a:noAutofit/>
          </a:bodyPr>
          <a:lstStyle/>
          <a:p>
            <a:r>
              <a:rPr lang="en-US" sz="4000" dirty="0"/>
              <a:t>HKN ECE 210 Exam 3 Review Session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Corey </a:t>
            </a:r>
            <a:r>
              <a:rPr lang="en-US" sz="2800" dirty="0" smtClean="0"/>
              <a:t>Snyder</a:t>
            </a:r>
          </a:p>
          <a:p>
            <a:r>
              <a:rPr lang="en-US" sz="2800" dirty="0" smtClean="0"/>
              <a:t>Grant Greenberg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Properties for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4912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Derivative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of Derivative property: Finding the impulse response from the unit-step response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 Point</a:t>
                </a:r>
              </a:p>
              <a:p>
                <a:pPr lvl="1"/>
                <a:r>
                  <a:rPr lang="en-US" dirty="0"/>
                  <a:t>If the two signals have start points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start point of their convolution will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End Point</a:t>
                </a:r>
              </a:p>
              <a:p>
                <a:pPr lvl="1"/>
                <a:r>
                  <a:rPr lang="en-US" dirty="0"/>
                  <a:t>Similarly for the end points, if the two signals have end points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end point of their convolution will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Width</a:t>
                </a:r>
              </a:p>
              <a:p>
                <a:pPr lvl="1"/>
                <a:r>
                  <a:rPr lang="en-US" dirty="0"/>
                  <a:t>From the above two properties, we can see that if the two signals have widths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width of their convolution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491228"/>
              </a:xfrm>
              <a:blipFill>
                <a:blip r:embed="rId2"/>
                <a:stretch>
                  <a:fillRect t="-2307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Impulse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impulse function is the limit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Infinitesimal Width</a:t>
                </a:r>
              </a:p>
              <a:p>
                <a:pPr lvl="1"/>
                <a:r>
                  <a:rPr lang="en-US" dirty="0"/>
                  <a:t>Infinite Height</a:t>
                </a:r>
              </a:p>
              <a:p>
                <a:pPr lvl="1"/>
                <a:r>
                  <a:rPr lang="en-US" dirty="0"/>
                  <a:t>Of course, it integrates to 1.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0∗∞=1)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Sifting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Unit-step derivative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Analog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638300"/>
                <a:ext cx="9509760" cy="47929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we have an original analog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digital samples of the signal are obtained through sampling property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T is our sampling period; this is Analog to Digital (A/D) conversion</a:t>
                </a:r>
              </a:p>
              <a:p>
                <a:r>
                  <a:rPr lang="en-US" dirty="0"/>
                  <a:t>We must make sure to satisfy Nyquist Criterion: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𝐵𝑎𝑛𝑑𝑤𝑖𝑑𝑡h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Hz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learn more about Nyquist Criterion and Sampling take ECE 110!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638300"/>
                <a:ext cx="9509760" cy="4792980"/>
              </a:xfrm>
              <a:blipFill>
                <a:blip r:embed="rId2"/>
                <a:stretch>
                  <a:fillRect l="-64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9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Analog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638300"/>
                <a:ext cx="9509760" cy="47929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we have an original analog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digital samples of the signal are obtained through sampling property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T is our sampling period; this is Analog to Digital (A/D) conversion</a:t>
                </a:r>
              </a:p>
              <a:p>
                <a:r>
                  <a:rPr lang="en-US" dirty="0"/>
                  <a:t>We must make sure to satisfy Nyquist Criterion: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𝐵𝑎𝑛𝑑𝑤𝑖𝑑𝑡h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(in Hz)</a:t>
                </a:r>
              </a:p>
              <a:p>
                <a:pPr lvl="1"/>
                <a:r>
                  <a:rPr lang="en-US" dirty="0"/>
                  <a:t>To learn more about Nyquist Criterion and Sampling take ECE 110!</a:t>
                </a:r>
              </a:p>
              <a:p>
                <a:pPr lvl="1"/>
                <a:r>
                  <a:rPr lang="en-US" dirty="0"/>
                  <a:t>Just kidding, take ECE 310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638300"/>
                <a:ext cx="9509760" cy="4792980"/>
              </a:xfrm>
              <a:blipFill>
                <a:blip r:embed="rId2"/>
                <a:stretch>
                  <a:fillRect l="-64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2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Analog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638300"/>
                <a:ext cx="9509760" cy="47929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have an original analog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digital samples of the signal are obtained through sampling property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T is our sampling period; this is Analog to Digital (A/D) conversion</a:t>
                </a:r>
              </a:p>
              <a:p>
                <a:pPr lvl="1"/>
                <a:r>
                  <a:rPr lang="en-US" sz="1600" dirty="0"/>
                  <a:t>This results in infinitely many copies of the original signal’s Fourier Transform spaced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dirty="0"/>
                  <a:t>We must make sure to satisfy Nyquist Criterion: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𝐵𝑎𝑛𝑑𝑤𝑖𝑑𝑡h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(in Hz)</a:t>
                </a:r>
              </a:p>
              <a:p>
                <a:pPr lvl="1"/>
                <a:r>
                  <a:rPr lang="en-US" dirty="0"/>
                  <a:t>To learn more about Nyquist Criterion take ECE 110!</a:t>
                </a:r>
              </a:p>
              <a:p>
                <a:pPr lvl="1"/>
                <a:r>
                  <a:rPr lang="en-US" dirty="0"/>
                  <a:t>Just kidding, take ECE 310</a:t>
                </a:r>
              </a:p>
              <a:p>
                <a:r>
                  <a:rPr lang="en-US" dirty="0"/>
                  <a:t>Following A/D conversion, we perform D/A conversion, then low-pass filter our signal in order to obtain our original signal according to the following relation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𝑛𝑇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 a more complete explanation, take ECE 310!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638300"/>
                <a:ext cx="9509760" cy="4792980"/>
              </a:xfrm>
              <a:blipFill>
                <a:blip r:embed="rId2"/>
                <a:stretch>
                  <a:fillRect t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oventhal.com/wp-content/uploads/2016/10/Wow.jpg">
            <a:extLst>
              <a:ext uri="{FF2B5EF4-FFF2-40B4-BE49-F238E27FC236}">
                <a16:creationId xmlns:a16="http://schemas.microsoft.com/office/drawing/2014/main" id="{877FFE1C-7E5B-415A-9E4E-1EBD9C016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75" y="5219700"/>
            <a:ext cx="757698" cy="50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0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Analog Reconstruction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complete mathematical relationship between the continuous frequency spectrum and the discrete time (sampled) spectrum in analog frequency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/>
                  <a:t>The nuances of this representation will be explored and clarified in ECE 310!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7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system is BIBO stable if for any bounded input, we obtain a bounded output</a:t>
                </a:r>
              </a:p>
              <a:p>
                <a:r>
                  <a:rPr lang="en-US" dirty="0"/>
                  <a:t>Two ways to check BIBO stability</a:t>
                </a:r>
              </a:p>
              <a:p>
                <a:r>
                  <a:rPr lang="en-US" dirty="0"/>
                  <a:t>By the definition: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Absolute </a:t>
                </a:r>
                <a:r>
                  <a:rPr lang="en-US" dirty="0" err="1"/>
                  <a:t>Integrability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LTIC stands for Linearity Time-Invariance and Causality</a:t>
                </a:r>
              </a:p>
              <a:p>
                <a:r>
                  <a:rPr lang="en-US" dirty="0"/>
                  <a:t>Linearity</a:t>
                </a:r>
              </a:p>
              <a:p>
                <a:pPr lvl="1"/>
                <a:r>
                  <a:rPr lang="en-US" sz="2000" dirty="0"/>
                  <a:t>Satisfy Homogeneity and Additivity</a:t>
                </a:r>
              </a:p>
              <a:p>
                <a:pPr lvl="1"/>
                <a:r>
                  <a:rPr lang="en-US" sz="2000" dirty="0"/>
                  <a:t>Can be summarized by Superposition</a:t>
                </a:r>
              </a:p>
              <a:p>
                <a:pPr lvl="2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Shift Invariance</a:t>
                </a:r>
              </a:p>
              <a:p>
                <a:pPr lvl="1"/>
                <a:r>
                  <a:rPr lang="en-US" sz="2000" dirty="0"/>
                  <a:t>If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Causality</a:t>
                </a:r>
              </a:p>
              <a:p>
                <a:pPr lvl="1"/>
                <a:r>
                  <a:rPr lang="en-US" sz="2000" dirty="0"/>
                  <a:t>Output cannot depend on future input </a:t>
                </a:r>
                <a:r>
                  <a:rPr lang="en-US" sz="2000" dirty="0" smtClean="0"/>
                  <a:t>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6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SP16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127627"/>
              </a:xfrm>
            </p:spPr>
            <p:txBody>
              <a:bodyPr/>
              <a:lstStyle/>
              <a:p>
                <a:r>
                  <a:rPr lang="en-US" dirty="0"/>
                  <a:t>Consider 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bandwidth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 Obtain the bandwidth of the following functions All answers may be left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(e)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127627"/>
              </a:xfrm>
              <a:blipFill>
                <a:blip r:embed="rId2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FA16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circuit on the right:</a:t>
                </a:r>
              </a:p>
              <a:p>
                <a:endParaRPr lang="en-US" dirty="0"/>
              </a:p>
              <a:p>
                <a:pPr marL="502920" indent="-457200">
                  <a:buAutoNum type="alphaLcParenBoth"/>
                </a:pPr>
                <a:r>
                  <a:rPr lang="en-US" dirty="0"/>
                  <a:t>Find the step response</a:t>
                </a:r>
              </a:p>
              <a:p>
                <a:pPr marL="502920" indent="-457200">
                  <a:buAutoNum type="alphaLcParenBoth"/>
                </a:pPr>
                <a:r>
                  <a:rPr lang="en-US" dirty="0"/>
                  <a:t>Find the response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048" t="53548" r="38855" b="25970"/>
          <a:stretch/>
        </p:blipFill>
        <p:spPr>
          <a:xfrm>
            <a:off x="6211675" y="1593272"/>
            <a:ext cx="5896793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  <a:p>
            <a:r>
              <a:rPr lang="en-US" dirty="0"/>
              <a:t>Signal Energy and Bandwidth</a:t>
            </a:r>
          </a:p>
          <a:p>
            <a:r>
              <a:rPr lang="en-US" dirty="0"/>
              <a:t>LTI System Response with Fourier Transform</a:t>
            </a:r>
          </a:p>
          <a:p>
            <a:r>
              <a:rPr lang="en-US" dirty="0"/>
              <a:t>Modulation, AM, Coherent Demodulation</a:t>
            </a:r>
          </a:p>
          <a:p>
            <a:r>
              <a:rPr lang="en-US" dirty="0"/>
              <a:t>Impulse Response and Convolution</a:t>
            </a:r>
          </a:p>
          <a:p>
            <a:r>
              <a:rPr lang="en-US" dirty="0"/>
              <a:t>Sampling and Analog Reconstruction</a:t>
            </a:r>
          </a:p>
          <a:p>
            <a:r>
              <a:rPr lang="en-US" dirty="0"/>
              <a:t>LTIC and BIBO Stability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14300"/>
            <a:ext cx="9509760" cy="701040"/>
          </a:xfrm>
        </p:spPr>
        <p:txBody>
          <a:bodyPr/>
          <a:lstStyle/>
          <a:p>
            <a:r>
              <a:rPr lang="en-US" dirty="0"/>
              <a:t>Problem 3 SP14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265" t="69037" r="50000" b="28056"/>
          <a:stretch/>
        </p:blipFill>
        <p:spPr>
          <a:xfrm>
            <a:off x="1341120" y="4541520"/>
            <a:ext cx="10511148" cy="756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265" t="49827" r="50000" b="46806"/>
          <a:stretch/>
        </p:blipFill>
        <p:spPr>
          <a:xfrm>
            <a:off x="1341120" y="3665220"/>
            <a:ext cx="10515946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265" t="24722" r="50000" b="64583"/>
          <a:stretch/>
        </p:blipFill>
        <p:spPr>
          <a:xfrm>
            <a:off x="1341120" y="891540"/>
            <a:ext cx="10511148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14300"/>
            <a:ext cx="9509760" cy="701040"/>
          </a:xfrm>
        </p:spPr>
        <p:txBody>
          <a:bodyPr/>
          <a:lstStyle/>
          <a:p>
            <a:r>
              <a:rPr lang="en-US" dirty="0"/>
              <a:t>Problem 2 SP13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969" t="26389" r="49374" b="35833"/>
          <a:stretch/>
        </p:blipFill>
        <p:spPr>
          <a:xfrm>
            <a:off x="1341120" y="815340"/>
            <a:ext cx="5890260" cy="5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14300"/>
            <a:ext cx="9509760" cy="701040"/>
          </a:xfrm>
        </p:spPr>
        <p:txBody>
          <a:bodyPr/>
          <a:lstStyle/>
          <a:p>
            <a:r>
              <a:rPr lang="en-US" dirty="0"/>
              <a:t>Problem 2 FA15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641" t="26529" r="46732" b="40469"/>
          <a:stretch/>
        </p:blipFill>
        <p:spPr>
          <a:xfrm>
            <a:off x="1440180" y="731519"/>
            <a:ext cx="8191500" cy="57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14300"/>
            <a:ext cx="9509760" cy="701040"/>
          </a:xfrm>
        </p:spPr>
        <p:txBody>
          <a:bodyPr/>
          <a:lstStyle/>
          <a:p>
            <a:r>
              <a:rPr lang="en-US" dirty="0"/>
              <a:t>Problem 4 SP14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046" t="25277" r="46563" b="49132"/>
          <a:stretch/>
        </p:blipFill>
        <p:spPr>
          <a:xfrm>
            <a:off x="1341120" y="815340"/>
            <a:ext cx="8313420" cy="4712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1120" y="5775960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iii) Determine y(t)</a:t>
            </a:r>
          </a:p>
        </p:txBody>
      </p:sp>
    </p:spTree>
    <p:extLst>
      <p:ext uri="{BB962C8B-B14F-4D97-AF65-F5344CB8AC3E}">
        <p14:creationId xmlns:p14="http://schemas.microsoft.com/office/powerpoint/2010/main" val="14967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14300"/>
            <a:ext cx="9509760" cy="701040"/>
          </a:xfrm>
        </p:spPr>
        <p:txBody>
          <a:bodyPr/>
          <a:lstStyle/>
          <a:p>
            <a:r>
              <a:rPr lang="en-US" dirty="0"/>
              <a:t>Problem 5 FA13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641" t="22917" r="45469" b="66644"/>
          <a:stretch/>
        </p:blipFill>
        <p:spPr>
          <a:xfrm>
            <a:off x="1242060" y="815339"/>
            <a:ext cx="9664058" cy="2034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641" t="58054" r="45469" b="33651"/>
          <a:stretch/>
        </p:blipFill>
        <p:spPr>
          <a:xfrm>
            <a:off x="1242060" y="2849880"/>
            <a:ext cx="9656324" cy="1615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2060" y="4732020"/>
            <a:ext cx="972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  <a:r>
              <a:rPr lang="en-US" dirty="0" err="1"/>
              <a:t>i</a:t>
            </a:r>
            <a:r>
              <a:rPr lang="en-US" dirty="0"/>
              <a:t>. Determine h(t)</a:t>
            </a:r>
          </a:p>
          <a:p>
            <a:r>
              <a:rPr lang="en-US" dirty="0"/>
              <a:t>   ii. Is the system causal?</a:t>
            </a:r>
          </a:p>
          <a:p>
            <a:r>
              <a:rPr lang="en-US" dirty="0"/>
              <a:t>  iii. Is the system BIBO stable?</a:t>
            </a:r>
          </a:p>
          <a:p>
            <a:r>
              <a:rPr lang="en-US" dirty="0"/>
              <a:t>b)</a:t>
            </a:r>
            <a:r>
              <a:rPr lang="en-US" dirty="0" err="1"/>
              <a:t>i</a:t>
            </a:r>
            <a:r>
              <a:rPr lang="en-US" dirty="0"/>
              <a:t>. Determine h(t)</a:t>
            </a:r>
          </a:p>
          <a:p>
            <a:r>
              <a:rPr lang="en-US" dirty="0"/>
              <a:t>  ii. Is the system causal?</a:t>
            </a:r>
          </a:p>
          <a:p>
            <a:r>
              <a:rPr lang="en-US" dirty="0"/>
              <a:t> iii. Is the system BIBO stable?</a:t>
            </a:r>
          </a:p>
        </p:txBody>
      </p:sp>
    </p:spTree>
    <p:extLst>
      <p:ext uri="{BB962C8B-B14F-4D97-AF65-F5344CB8AC3E}">
        <p14:creationId xmlns:p14="http://schemas.microsoft.com/office/powerpoint/2010/main" val="30099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The Fourier Transform of a signal shows the frequency content of that signal</a:t>
                </a:r>
              </a:p>
              <a:p>
                <a:pPr lvl="1"/>
                <a:r>
                  <a:rPr lang="en-US" sz="1600" dirty="0"/>
                  <a:t>In other words, we can see how much energy is contained at each frequency for that signal</a:t>
                </a:r>
              </a:p>
              <a:p>
                <a:pPr lvl="1"/>
                <a:r>
                  <a:rPr lang="en-US" sz="1600" strike="sngStrike" dirty="0"/>
                  <a:t>This is a big deal!</a:t>
                </a:r>
              </a:p>
              <a:p>
                <a:pPr lvl="1"/>
                <a:r>
                  <a:rPr lang="en-US" sz="1600" dirty="0"/>
                  <a:t>This is the </a:t>
                </a:r>
                <a:r>
                  <a:rPr lang="en-US" sz="1600" u="sng" dirty="0"/>
                  <a:t>biggest deal</a:t>
                </a:r>
                <a:r>
                  <a:rPr lang="en-US" sz="1600" dirty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611" t="36176" r="52864" b="28306"/>
          <a:stretch/>
        </p:blipFill>
        <p:spPr>
          <a:xfrm>
            <a:off x="4381499" y="3360420"/>
            <a:ext cx="3884931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7531" t="30216" r="53963" b="35501"/>
          <a:stretch/>
        </p:blipFill>
        <p:spPr>
          <a:xfrm>
            <a:off x="8266430" y="3360420"/>
            <a:ext cx="3886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Signals for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7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55046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Convolution in the time domain is multiplication in the frequency domain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Conversely, multiplication in the time domain is convolution in the frequency domain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groupCh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Scaling your signal can force properties to appear; typically time delay</a:t>
                </a:r>
              </a:p>
              <a:p>
                <a:pPr lvl="1"/>
                <a:r>
                  <a:rPr lang="en-US" dirty="0"/>
                  <a:t>Ex: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properties really do matter! Take the time to acquaint yourself with them.</a:t>
                </a:r>
              </a:p>
              <a:p>
                <a:r>
                  <a:rPr lang="en-US" dirty="0"/>
                  <a:t>Remember that the Fourier Transform is linear, so you can express a spectrum as the sum of easier spectra</a:t>
                </a:r>
              </a:p>
              <a:p>
                <a:pPr lvl="1"/>
                <a:r>
                  <a:rPr lang="en-US" dirty="0"/>
                  <a:t>Ex: Staircase function</a:t>
                </a:r>
              </a:p>
              <a:p>
                <a:r>
                  <a:rPr lang="en-US" dirty="0"/>
                  <a:t>Magnitude Spectrum is even symmetric, Phase Spectrum is odd symmetric for real valued signals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550467"/>
              </a:xfrm>
              <a:blipFill>
                <a:blip r:embed="rId2"/>
                <a:stretch>
                  <a:fillRect t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6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Energy and Bandwidth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Energy signals can be either low-pass or band-pass signals</a:t>
                </a:r>
              </a:p>
              <a:p>
                <a:pPr lvl="2"/>
                <a:r>
                  <a:rPr lang="en-US" dirty="0"/>
                  <a:t>Why not high-pass?</a:t>
                </a:r>
              </a:p>
              <a:p>
                <a:r>
                  <a:rPr lang="en-US" dirty="0"/>
                  <a:t>Bandwidth for Low-pass Signals</a:t>
                </a:r>
              </a:p>
              <a:p>
                <a:pPr lvl="1"/>
                <a:r>
                  <a:rPr lang="en-US" dirty="0"/>
                  <a:t>3dB BW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r% BW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𝑟𝑊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Bandwidth for Band-pass signals</a:t>
                </a:r>
              </a:p>
              <a:p>
                <a:pPr lvl="1"/>
                <a:r>
                  <a:rPr lang="en-US" dirty="0"/>
                  <a:t>r% BW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294" b="-1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0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System Response using Fourier Transform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following LTI system:</a:t>
                </a:r>
              </a:p>
              <a:p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                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Computationally speaking, and in future courses, we prefer to use Fourier Transforms instead of convolution to evaluate an LTI system</a:t>
                </a:r>
              </a:p>
              <a:p>
                <a:r>
                  <a:rPr lang="en-US" dirty="0"/>
                  <a:t>Why?</a:t>
                </a:r>
              </a:p>
              <a:p>
                <a:pPr lvl="1"/>
                <a:r>
                  <a:rPr lang="en-US" dirty="0"/>
                  <a:t>So much faster: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71205" y="2549652"/>
                <a:ext cx="743989" cy="6583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05" y="2549652"/>
                <a:ext cx="743989" cy="658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7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Modulation, AM Radio, Coherent Demodulation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Modulation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general, for Amplitude Modulation in communications, we modulate with cosine in order to shift our frequency spectrum into different frequency bands</a:t>
                </a:r>
              </a:p>
              <a:p>
                <a:r>
                  <a:rPr lang="en-US" dirty="0"/>
                  <a:t>Coherent Demodulation refers to the process of modulating a signal in order to make it band-pass, then modulating it back to the original low-pass baseband before low-pass filtering in order to recover the original signal</a:t>
                </a:r>
              </a:p>
              <a:p>
                <a:r>
                  <a:rPr lang="en-US" dirty="0"/>
                  <a:t>Envelope detection is the process of Full-wave Rectification (absolute value), then low-pass filtering in order to extract the signal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 and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“flip and shift” one signal and evaluate the integral of the product of the two signals at any value of t (our delay for the shift)</a:t>
                </a:r>
                <a:endParaRPr lang="en-US" b="0" dirty="0"/>
              </a:p>
              <a:p>
                <a:r>
                  <a:rPr lang="en-US" dirty="0"/>
                  <a:t>Representing LTI Systems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𝒊𝒎𝒑𝒖𝒍𝒔𝒆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𝒓𝒆𝒔𝒑𝒐𝒏𝒔𝒆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𝑠𝑦𝑠𝑡𝑒𝑚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Impulse Response is the system output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input</a:t>
                </a:r>
              </a:p>
              <a:p>
                <a:r>
                  <a:rPr lang="en-US" dirty="0"/>
                  <a:t>Graphical convolution helps to visualize the process of flipping and shifting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3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431</Words>
  <Application>Microsoft Office PowerPoint</Application>
  <PresentationFormat>Widescreen</PresentationFormat>
  <Paragraphs>167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Book Antiqua</vt:lpstr>
      <vt:lpstr>Cambria Math</vt:lpstr>
      <vt:lpstr>Banded Design Yellow 16x9</vt:lpstr>
      <vt:lpstr>HKN ECE 210 Exam 3 Review Session</vt:lpstr>
      <vt:lpstr>Topics</vt:lpstr>
      <vt:lpstr>Fourier Transform</vt:lpstr>
      <vt:lpstr>Important Signals for Fourier Transform</vt:lpstr>
      <vt:lpstr>Fourier Transform Tips</vt:lpstr>
      <vt:lpstr>Signal Energy and Bandwidth</vt:lpstr>
      <vt:lpstr>LTI System Response using Fourier Transform </vt:lpstr>
      <vt:lpstr>Modulation, AM Radio, Coherent Demodulation</vt:lpstr>
      <vt:lpstr>Impulse Response and Convolution</vt:lpstr>
      <vt:lpstr>Helpful Properties for Convolution</vt:lpstr>
      <vt:lpstr>The Impulse Function δ(t)</vt:lpstr>
      <vt:lpstr>Sampling and Analog Reconstruction</vt:lpstr>
      <vt:lpstr>Sampling and Analog Reconstruction</vt:lpstr>
      <vt:lpstr>Sampling and Analog Reconstruction</vt:lpstr>
      <vt:lpstr>Sampling and Analog Reconstruction (cont’d)</vt:lpstr>
      <vt:lpstr>BIBO Stability</vt:lpstr>
      <vt:lpstr>LTIC </vt:lpstr>
      <vt:lpstr>Problem 1 SP16</vt:lpstr>
      <vt:lpstr>Problem 3 FA16</vt:lpstr>
      <vt:lpstr>Problem 3 SP14</vt:lpstr>
      <vt:lpstr>Problem 2 SP13</vt:lpstr>
      <vt:lpstr>Problem 2 FA15</vt:lpstr>
      <vt:lpstr>Problem 4 SP14</vt:lpstr>
      <vt:lpstr>Problem 5 FA13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2016-11-10T19:55:27Z</dcterms:created>
  <dcterms:modified xsi:type="dcterms:W3CDTF">2018-11-27T03:27:39Z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