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64" r:id="rId2"/>
  </p:sldMasterIdLst>
  <p:notesMasterIdLst>
    <p:notesMasterId r:id="rId65"/>
  </p:notesMasterIdLst>
  <p:handoutMasterIdLst>
    <p:handoutMasterId r:id="rId66"/>
  </p:handoutMasterIdLst>
  <p:sldIdLst>
    <p:sldId id="800" r:id="rId3"/>
    <p:sldId id="810" r:id="rId4"/>
    <p:sldId id="802" r:id="rId5"/>
    <p:sldId id="803" r:id="rId6"/>
    <p:sldId id="818" r:id="rId7"/>
    <p:sldId id="817" r:id="rId8"/>
    <p:sldId id="813" r:id="rId9"/>
    <p:sldId id="859" r:id="rId10"/>
    <p:sldId id="860" r:id="rId11"/>
    <p:sldId id="820" r:id="rId12"/>
    <p:sldId id="830" r:id="rId13"/>
    <p:sldId id="831" r:id="rId14"/>
    <p:sldId id="829" r:id="rId15"/>
    <p:sldId id="819" r:id="rId16"/>
    <p:sldId id="804" r:id="rId17"/>
    <p:sldId id="843" r:id="rId18"/>
    <p:sldId id="805" r:id="rId19"/>
    <p:sldId id="822" r:id="rId20"/>
    <p:sldId id="823" r:id="rId21"/>
    <p:sldId id="824" r:id="rId22"/>
    <p:sldId id="826" r:id="rId23"/>
    <p:sldId id="821" r:id="rId24"/>
    <p:sldId id="806" r:id="rId25"/>
    <p:sldId id="808" r:id="rId26"/>
    <p:sldId id="832" r:id="rId27"/>
    <p:sldId id="833" r:id="rId28"/>
    <p:sldId id="865" r:id="rId29"/>
    <p:sldId id="807" r:id="rId30"/>
    <p:sldId id="814" r:id="rId31"/>
    <p:sldId id="815" r:id="rId32"/>
    <p:sldId id="816" r:id="rId33"/>
    <p:sldId id="825" r:id="rId34"/>
    <p:sldId id="834" r:id="rId35"/>
    <p:sldId id="867" r:id="rId36"/>
    <p:sldId id="835" r:id="rId37"/>
    <p:sldId id="836" r:id="rId38"/>
    <p:sldId id="837" r:id="rId39"/>
    <p:sldId id="838" r:id="rId40"/>
    <p:sldId id="839" r:id="rId41"/>
    <p:sldId id="853" r:id="rId42"/>
    <p:sldId id="840" r:id="rId43"/>
    <p:sldId id="854" r:id="rId44"/>
    <p:sldId id="855" r:id="rId45"/>
    <p:sldId id="841" r:id="rId46"/>
    <p:sldId id="842" r:id="rId47"/>
    <p:sldId id="845" r:id="rId48"/>
    <p:sldId id="846" r:id="rId49"/>
    <p:sldId id="847" r:id="rId50"/>
    <p:sldId id="848" r:id="rId51"/>
    <p:sldId id="849" r:id="rId52"/>
    <p:sldId id="850" r:id="rId53"/>
    <p:sldId id="851" r:id="rId54"/>
    <p:sldId id="852" r:id="rId55"/>
    <p:sldId id="857" r:id="rId56"/>
    <p:sldId id="856" r:id="rId57"/>
    <p:sldId id="861" r:id="rId58"/>
    <p:sldId id="862" r:id="rId59"/>
    <p:sldId id="863" r:id="rId60"/>
    <p:sldId id="864" r:id="rId61"/>
    <p:sldId id="866" r:id="rId62"/>
    <p:sldId id="858" r:id="rId63"/>
    <p:sldId id="809" r:id="rId64"/>
  </p:sldIdLst>
  <p:sldSz cx="13817600" cy="7772400"/>
  <p:notesSz cx="6858000" cy="9144000"/>
  <p:defaultTextStyle>
    <a:defPPr>
      <a:defRPr lang="en-US"/>
    </a:defPPr>
    <a:lvl1pPr marL="0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kraborty, Srijan" initials="CS" lastIdx="1" clrIdx="0">
    <p:extLst>
      <p:ext uri="{19B8F6BF-5375-455C-9EA6-DF929625EA0E}">
        <p15:presenceInfo xmlns:p15="http://schemas.microsoft.com/office/powerpoint/2012/main" userId="S::srijanc2@illinois.edu::c426d2a7-5cdb-4aed-91e7-1583c676285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A26"/>
    <a:srgbClr val="DE4D3A"/>
    <a:srgbClr val="142958"/>
    <a:srgbClr val="15274B"/>
    <a:srgbClr val="F16322"/>
    <a:srgbClr val="DDD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CDED34-6B43-6118-930D-3F122CE36F0D}" v="828" dt="2018-11-03T09:17:13.604"/>
    <p1510:client id="{0788778B-9A1C-4F3E-A87E-2CC2C43E9113}" v="924" dt="2018-11-03T09:11:59.518"/>
    <p1510:client id="{88C70A18-3696-ED9F-F6F6-1C3422F702B7}" v="385" dt="2018-11-03T05:12:19.636"/>
    <p1510:client id="{485D2043-3273-23CE-98E0-3DAFDF7C0E2F}" v="1" dt="2018-11-03T17:12:12.558"/>
    <p1510:client id="{BB7E1A21-DD93-2C44-AC85-213E7596E1FF}" v="4869" dt="2018-11-03T20:44:14.144"/>
    <p1510:client id="{CD1B77B9-654C-5C41-AE6A-63871DC668B2}" v="917" dt="2018-11-03T16:09:19.043"/>
    <p1510:client id="{D3ED4EF2-540B-4B52-B1DA-5123B12B26BE}" v="185" dt="2018-11-02T22:56:03.053"/>
    <p1510:client id="{8D94311B-3B4A-46EC-A75B-E17081829912}" v="403" dt="2018-11-03T03:51:59.169"/>
    <p1510:client id="{0C1DB367-5F5B-CA47-8BDF-B2C0832D43C1}" v="24" dt="2018-11-03T14:45:20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napToGrid="0" snapToObjects="1">
      <p:cViewPr varScale="1">
        <p:scale>
          <a:sx n="72" d="100"/>
          <a:sy n="72" d="100"/>
        </p:scale>
        <p:origin x="706" y="72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3T04:39:31.168" idx="1">
    <p:pos x="8385" y="1026"/>
    <p:text>Someone check pls
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3T04:39:31.168" idx="1">
    <p:pos x="8385" y="1026"/>
    <p:text>Someone check pls
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3T04:39:31.168" idx="1">
    <p:pos x="8385" y="1026"/>
    <p:text>Someone check pls
</p:text>
    <p:extLst>
      <p:ext uri="{C676402C-5697-4E1C-873F-D02D1690AC5C}">
        <p15:threadingInfo xmlns:p15="http://schemas.microsoft.com/office/powerpoint/2012/main" timeZoneBias="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11/6/2018</a:t>
            </a:fld>
            <a:endParaRPr lang="en-US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03T14:44:58.3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3890 194 6937,'0'-13'887,"0"2"0,-2 11-709,-6 0 1,2-8 15,-10 0 0,8 0 26,-8 8 0,0 0 68,-8 0 0,0 8 10,-1 0 1,1 0-40,0-8 1,-8 0-46,0 0 0,-3 8 33,3 0 0,-3 0 0,-6-8 1,-4 0-30,4 0 0,4 0 11,-3 0 0,2 0-28,-2 0 1,-6-8-12,6 0 0,2 0-91,-2 8 1,0 0 5,-9 0 0,-2 0-69,-5 0 0,2 3 70,-10 5 1,7-6-56,-7 6 1,10-5 29,-2-3 0,8 0-106,7 0 0,-4 0 71,4 0 1,-4 0-20,-4 0 1,4-3 24,5-5 1,-6 6 52,6-6-68,-6 5 0,-2 3 1,-1 0 47,1 0 1,2 0-15,6 0 0,-6 0-36,6 0 0,3 3-65,-4 5 0,12-6 55,-3 6 0,-3 3-11,2-3 0,9 3-82,8-3 122,0-5-123,-8 18 1,11-15 0,2 7-15,0-2-19,8 7 0,-7-4 92,10 10 0,0 0-12,0 0 0,0 3-13,0 5 1,0 6-6,0 10 1,0 1 118,0-1 1,0 3-56,0 5 0,-3-5 105,-5 6 0,5 2-82,-5-3 1,3 1 109,-3-9 0,5-2-117,-5-6 0,5-3 20,3-4 1,0-6 246,0 5-222,0-5 1,0-3 11,0 0 0,3-3-53,5-5 1,-5 6-88,5-6 76,5 6 1,-10 2-88,5 0 0,-5-8 65,-3 0 1,0-8-84,0 8 1,8-8 36,0 8-3,0-10 46,3 15 14,2-18 1,14 8 8,5-11 0,-5 0-13,5 0 0,6 0 4,2 0 0,6 0-19,2 0 1,-2 0 1,-6 0 1,5 0-3,-4 0 0,4 0-6,4 0 1,7 0 13,0 0 0,6-3 13,3-5 1,-1 5-120,17-5 1,-4-3 147,4 3 0,-6-8 81,6 8 0,-6-2-69,-3 1 0,1 7 15,-1-6 1,-2 5-85,-5 3 1,-4 0 54,-4 0 0,-6 0-27,5 0 1,3 0 32,-2 0 0,2 0-4,-3 0 0,-2 0-1,10 0 0,-7-8-4,7 0 1,-10 0 7,2 8 1,3 0 13,-3 0 1,-7 0-50,-9 0 1,0 0 191,9 0 1,-4-8-234,-4 0 0,4 0 86,-5 8 0,6 0-65,2 0 1,-7 0 38,-1 0 1,0 0-10,9 0 1,-1 0 16,0 0 0,9 0 5,-1 0 1,0 0-3,-7 0 0,-1 0 8,0 0 0,1 0 1,-1 0 0,3 0 0,5 0-32,-5 0 0,8 0 1,-10 0 42,-1 0 0,3 0 0,3 0 4,2 0 0,3 0 3,-2 0-37,-6 0 1,10 0-17,-4 0 0,-4 8 1,9 0 13,-3-3 1,0-2-5,-2-3 1,5 0-64,10 0-42,0 0 0,-7 0 94,-1 0 1,1 0-1,5 0 7,-6 0 1,3 0 4,-10 0-16,10 0 0,-16 0 0,5 3-106,-5 5 28,-3-6 0,1 12 1,-4-9-198,-4 3 190,4 0 0,-7-5-29,10 5 1,9-5 0,-1 5 92,-2-6-27,7-2 0,-7 0 0,8 0 83,-3 0-87,8 0 0,-16 0 0,8 0-49,0 0 60,-8 0 0,11 0 46,-6 0 0,-5 0 0,8 0-32,0 0-59,-8 0 1,8 0 0,-10 0-15,-1 0 61,0 0 0,1 0 18,-1 0 1,3 0-1,3 0-23,2 0 0,1 0 121,-9 0-43,11 0 0,-8 0 2,5 0 0,3 0-40,-2 0 0,7 0 1,-5-2 202,3-6 1,-6 5-100,9-5-95,-1 5 1,1 3 0,-4 0-83,-1 0 38,-4 0 1,0 0-1,1 0-79,-4 0 1,6 0 32,-2 0 24,-1 0 0,1 0 0,-1 0 32,-2 0-8,7 0 0,-10 0 0,8 0 4,1 0 0,-7 0-13,12 0 1,-9-2-29,9-7 39,-12 7 1,14-9 0,-8 11 65,3 0-60,-8 0 0,13 0 20,-11 0 0,9 0 0,-6 0-24,3 0 0,-9 0 1,4 0 1,2 0 111,-3 0 0,9 0-59,-9 0 1,8 0 55,-7 0 1,7 0-74,-7 0 0,10 0-33,-3 0 13,6 0 1,0 0-1,-6-3-15,-7-5 1,4 6-56,4-6 1,-6 5-146,-3 3 0,3 0 88,-2 0 105,-1 0 0,-8 0 0,3 0-574,6 0 401,-6 0 0,8 0 0,-11 0-104,0 0 0,3 0 182,6 0 0,-6 0 91,5 0 1,-2 3-71,2 5 0,-5-6 102,6 6 0,-4-5 44,4-3 1,-6 0-75,5 0 1,3 0-35,-2 0 0,2 0 20,-3 0 0,-5 0 79,5 0 1,3 0-32,-2 0 1,7 0-33,-7 0 0,-1 0-11,-8 0-14,1 0 1,-1 0-1,0 0 27,1 0-3,-1 0 0,0 0 1,1 0-21,-1 0 1,-2 0 6,-6 0 1,6 0 118,-6 0 1,5 0-18,4 0 0,-1 0-26,0 0 0,1 0-5,-1 0-33,0 0 1,1 0 0,-1 0 74,0 0 0,1 0-59,-1 0 0,0-8 0,1 0 0,-1 0 2,0 8 1,-7-8-3,-1 0 1,-8 0-3,8 8 65,-10-11 1,5 8-22,-11-5-77,0-5 0,0 7 26,0-10 0,-10 8 11,-6-8 1,3 8 16,-3-8 1,8 8-20,-8-8 0,8 0 55,-8-8 0,3-1-52,-3 1 1,-5 0 3,5 0 0,-3-3-3,3-5 1,-5 5-5,5-5 1,-6-6-60,-2-2 1,-8 2 64,0-2 0,-8 2-21,8-2 1,-3-5 25,3 4-70,-5 6 1,0-8-1,4 11-68,7 3 13,-9-9 0,8 11 1,-7-5 33,-1 5 0,8 3 17,-5 0 1,-3 0 53,3 0 1,-2 2-49,2 6 1,5-6 65,-5 6 1,5 3-67,3-3 0,0 8 43,0-8-114,0 10 6,0-15 27,0 18 0,-3-16-93,-5 11-126,6 0 230,-20 8-18,9 0 1,-11 0-93,-1 0 159,1 0 0,8 0 0,0 0 4,-3 0 0,-2 0 104,-3 0 0,-1 0 114,1 0-149,0 0 0,0 0 1,0 0 40,0 0 0,-9 0-77,1 0 0,-11 0-9,3 0 1,2 0 32,-2 0 1,0 0-88,-8 0 0,2 0 35,6 0 0,-3 0-42,10 0 56,-9 0 1,12 0 0,-8-2 12,3-6 8,-7 5 0,12-11 0,-8 9-1,4-3 0,-9 0-17,2 8 1,-4-8 6,-4 0 0,1 0 50,0 8-61,-1 0 0,1 0 1,0 0-2,-1 0 1,1 0-12,0 0 1,-1-8-6,1 0 0,8 0 4,0 8 1,-1 0 10,-7 0 0,2 0 22,6 0 1,-6 0-24,6 0 1,-6 0 11,-2 0 1,0 0-18,-1 0 1,9 0-4,0 0-9,0 0 1,-6 0 0,3 0-33,3 0 1,8 0-5,-9 0 1,4 0 39,-4 0 5,-4 0 0,15 0 1,-7 0-13,2 0 0,-5 0 64,7 0-55,-10 0 0,8 0 0,-8 0 2,3 0 3,0 0 1,-6 0 0,3 0 10,3 0 0,8 0-93,-8 0 81,10 0 1,-13 0 0,8 0-98,-2 0 91,7 0 1,-8 0 0,9 0 23,-3 0-26,-11 0 0,13 0 77,-10 0 0,2 0 0,-5 0-63,3 0-5,0 0 1,0 0 0,-1 0 7,-2 0 0,6 0 4,-3 0 1,2 0 8,-2 0 0,-3 0 13,11 0-105,-11 0 0,13-8 0,-8-1 57,4 4-25,-9 2 0,13 3 1,-8 0 20,4 0 1,-9 0-8,2 0 4,-4 0 0,-4 0 1,1 0-7,0 0 0,-1 3 36,1 5-21,0-5 1,-1 8 0,1-11-78,0 0 65,-1 0 1,-2 2 0,-2 4-36,-4 2 0,1 0 56,8-8 1,-1 0-22,1 0 0,0 0-21,-1 0 26,1 0 1,0 0-1,-1 0 13,1 0 0,2 0 18,6 0 0,-6 0 94,6 0 0,-5 0-101,-4 0 3,12 0 0,-9 0 0,8 0-3,1 0 1,-9 0-4,6 0 0,2 0-16,-2 0 17,0 0 0,0 0-1,-1 0 1,1 0 0,-6 0-6,6 0 0,-6 0 25,6 0 0,3 0-20,-4 0 1,4 0 3,-4 0-19,-4 0 1,7-3 0,-10-2 5,0-3 0,7 0-26,1 8 1,2 0 30,-2 0 1,-5 0-5,4 0 3,6 0 0,-10-3 1,7-2 1,1-4 1,-9 1-5,6 8 0,2 0 4,-2 0 0,-1 0-74,-7 0 71,0 0 0,0 0 0,-1 0-71,1 0 1,0 0 63,-1 0 1,9 0-6,0 0 1,-1 0-21,-7 0 3,0 0 0,-1 0 0,1 0-25,0 0 0,2 0 25,6 0 0,-6 0 103,6 0-88,-6 0 0,6 0 0,0 0 8,-3 0 1,0-8-8,3 0 0,-6 0 2,6 8 0,2 0-3,-2 0 0,0 0-61,-9 0 67,12 0 1,-9 0 0,8 0-25,1 0 27,-9 0 1,9 0 0,-9 0 3,6 0 1,-3 0 120,10 0-124,-9 0 1,4 0 0,-8 3-3,6 5 0,-6-5 33,6 5 1,-3-6 12,3-2 1,-6 0-29,6 0-7,5 0 0,-8 0 1,8 0-3,-2 0 5,7 0 0,-13 0 0,8 0 21,-2 0 0,4 3-20,-7 5-3,0-5 0,0 8 0,-1-11 4,-2 0-27,-2 0 0,4 0 0,1 0-19,-3 0 0,0 0-15,3 0 52,-6 0 1,11 0 0,-7 0-4,1 0 0,9 0 1,-8 0 1,8 0-11,-9 0 0,9-8-12,-8-1 23,10 1 0,-7 6 0,7-4 37,-2-2 1,-8 0-40,7 8 0,-1-2-5,1-6 1,4 5-37,-11-5 43,10 5 0,-8-5 0,9 0-7,-3 3 0,-9-1-9,9-2 66,-11 6 1,14-9 0,-9 11 109,3 0-65,-8 0 0,8 0 1,-8 0-36,3 0 0,8 0-29,-8 0 1,7 0 31,-7 0 0,8 0 34,-8 0-39,10 0 1,-5 0 0,8 0 14,-5 0 1,5 0-17,-5 0-6,-6 0 0,12 0 1,-9 0 115,0 0-143,8 0 0,-11 0 0,9 2-88,-3 7 0,-9-7-522,9 6 435,0-5 1,0-3 0,0 0-1292,2 0 1089,-8 0 1,12 0-1,-7 0-26,6 0 0,11 0-1112,0 0 1495,11 0 0,-6 0 0,11 0 0</inkml:trace>
  <inkml:trace contextRef="#ctx0" brushRef="#br0" timeOffset="4103">3310 3915 6520,'-16'0'500,"0"0"1,8-3-194,-8-5 1,8 6 0,-8-6 407,-3 5-552,8 3 0,-10 0 0,5 0 269,-6 0-300,-13 0 1,1 0 0,-9 0 249,2 0-123,-10 11 1,-10-6-38,-12 11 0,9-10-23,-1 2 1,-7 2-189,-9-2 1,1 0 186,7-8 0,1 9-26,-1-1 1,3 0-12,6-8 1,-3 0 1,10 0 0,-2 8 0,6 0 219,-4-3-413,1-2 1,8 5-189,-1 0 1,12 0 96,4-8 0,-1 8 50,1 0 1,1 0 100,8-8 1,0 3 118,0 5 1,8-3-177,-1 11 0,9-8 33,-8 9 1,3-9-6,-3 8 0,2-8 6,6 8 0,6 0 6,-7 8 1,-1 0-1,2 0-3,2 1 38,4-1 0,-6 0-9,0 0 0,-3 0 1,5 3 73,-2 5-97,-10-5 0,15 11 15,-5-6 1,-3-2 1,3 10 1,0-3 106,8 4 1,0 2-89,0-11 1,0 8-14,0-8 0,0 9 24,0-9 0,0 3 3,0-3 0,0 3-17,0 5 1,3 6-7,5-6 1,-6-2 62,6 2 1,-2-8 11,2 8 0,-5-10-23,5 2 1,-3 3 15,3-3 1,-5 0-109,5-7 0,-6-1 71,-2 0 0,9-8 8,-1 0 1,2-8 95,-2 8-95,6 0 0,10 1-15,0-1 0,8-11-1,1 3 1,10 3-150,-3-3 1,0 0 107,8-8 0,-5 0-84,14 0 1,-6 0 77,-3 0 0,0-3 1,3-2-33,6-3 32,-17 0 1,24 8-2,-15 0 0,4 0-7,-4 0 0,-1 0 15,0 0 0,3 0 0,3 0 202,3 0-205,-1 0 0,0 0 69,1 0 0,2 0-48,-3 0 0,-2 0 0,8-3 114,-3-5-103,-3 5 0,-8-7 1,1 10 88,-1 0-103,0 0 0,3-8 0,3-1 89,2 4-72,1 2 1,-1 1 0,1-4 79,-4-2-62,9 0 0,-8 0-7,10 0 1,1-8-1,7 5 65,1-2 1,-9 5-212,0-8 0,-2 10 74,3-2 43,4 6 0,-15 2 0,8 0 74,-3 0-176,-3 0 1,-5 0 0,3 0 75,2 0 0,3 0-11,-2 0 1,-6 0 176,5 0-161,6 0 1,0-3 0,10-2 92,1-4 0,-1-1-66,1 2 0,-1 5 17,1-5 0,-1 5 26,1 3-61,-12-10 0,9 7 0,-8-5-3,0 5 0,-1 3-9,-4 0 1,-6 0 26,5 0 0,-5 0 34,-2 0-63,10 0 1,-8 0 0,8 0 15,0 0 0,-6 0-8,12 0 0,-3 0 20,2 0 1,6 0 125,-6 0-155,-5 0 1,3 0-1,-8 0-5,2 0 1,3 0 4,-2 0 0,-6 8-1,5 0 1,-2 0-39,2-8 42,-5 0 0,16 0 0,-8 0 4,3 0 0,-6 0 11,9 0 0,-9 0 92,9 0 0,-12 0-83,4 0-7,4 0 0,-10 0 0,6 0-31,-6 0 1,-3 0-11,1 0 0,-1 0-67,0 0 0,1 8 107,-1 0-21,0 0 1,0-8 0,1 0-19,-1 0 0,0 0-9,1 0 30,10 0 0,-8 0 1,5 0 84,-5 0-92,8 0 1,-8 0-1,6-2 20,-6-6 1,-3 5-67,0-5 49,1 5 0,7 3 0,0 0 31,-2 0-39,-3 0 0,-3 0 1,1 0-64,-1 0 66,0 0 1,1 0-33,-1 0 1,0 0 24,1 0 1,7-2-3,1-6 0,2 5-1,-3-5 0,-5 5 1,5 3 0,3-3 0,-2-2 1,-3-3 1,5 0-3,-3 8 5,0 0 1,-7 0 0,-1 0-30,0 0 0,1 0-2,-1 0 0,0 0 23,1 0-109,-12 0 1,9 0 73,-6 0 1,14 0 29,2 0-1,3 0 1,-5 0-62,2 0 41,11 0 0,-7 0 0,7 0 92,-3 0-25,-10-11 1,16 9 0,-6-7-56,6 7 27,-8 2 0,7-8 0,-7 0 9,0 2 1,5 4-89,-11 2 69,11 0 1,-7-8-1,7-1-12,-3 4-9,1 2 1,-1 3 0,0-2-121,4-6 129,-9 5 0,8-8 7,-11 11 0,9 0 1,-9 0-37,-2 0 52,7 0 0,-7 0 6,10 0 0,-10 0 0,5 0 4,0 0-18,-8 0 0,16 0 0,-10 0-2,-4 0-5,9 0 1,-11 0 0,6 0-18,-6 0 28,8 0 0,-8 0 1,5 0-12,-5 0 10,-3 0 1,9 0-13,-1 0 1,1 0-1,-9 0 0,0 0 4,1 0 1,-1 0-1,3 0 30,5 0 0,-5 8 0,6 0 0,-4-2 54,4-4 1,-6-2 0,5 0 0,-2 0-51,2 0 0,-5 0-17,6 0 0,-4 0 19,4 0 0,-6-2 2,5-6 1,3 5-34,-2-5 0,-1 5-30,-8 3 1,3-8 29,6 0 0,-6 0 38,5 8 1,-5 0 7,-3 0 1,1-3-27,-1-5 0,8 6 7,1-6 0,-1 5-19,-8 3 0,1-8 19,-1 0 0,8 0 9,1 8 1,-9 0-47,-8 0 1,1 0-58,7 0 0,-8 0 20,1 0 1,-9 0-7,8 0 0,-10 0 28,2 0 0,3 0-3,-3 0 1,8 0 37,-8 0 0,1 0-28,-9 0 0,8-3-30,0-5 79,0 5 1,-7-10 110,-1 5 1,0 5-114,0-5 0,-8-3 9,0 3 1,-8-2-25,9 2 1,-9 2 0,8-10 1,-11 8-20,3-8 0,-3 0 28,4-8 1,-7-1-7,6 1 1,-2 0-1,-1-3 1,3-2-206,-3-3 114,-2-1 1,-3 9-1,0 0 80,0 0 0,0-8-75,0-1 0,0 1 38,0 8-42,0 0 1,0-8 0,0-3-154,0-3 206,-11 9 1,9-9-1,-6 9-68,5-4 0,0 1 58,-5 8 0,6 0-104,-7 0 65,7-1 0,2 9 81,0 0-134,0 11-202,-11-17 155,8 20 117,-18-9 1,16 11-37,-12 0 1,9 0-75,-8 0 1,0 0 104,-8 0 1,0 0 151,0 0-129,-1 0 0,1 0 0,0 0-15,0 0 89,0-11 1,-8 9 0,-1-7 69,4 7 1,-1 2-114,-2 0 0,3-8 6,-12 0 99,12 0 0,-17 8 0,6 0-12,-6 0-144,9 0 1,-9 0 0,6-3 36,-6-5 1,-2 5 5,-1-5 0,1 5 31,0 3 1,-1 0-29,1 0 0,0-8-25,-1 0 0,-2 0 45,-5 8 1,5 0 198,-5 0-157,-6 0 0,8-8 0,-10 0-24,-3 3-18,8 2 0,-11 3 0,8 0 5,0 0 0,-7 0-5,4 0 1,-2 0 5,3 0 0,-6 0-3,5 0 1,-2 3-16,3 5 0,-6-5-8,5 5 0,4-6 16,-4-2 0,4 0-2,-4 0 1,-2 0 95,11 0 1,-9 0-86,9 0 1,-3 0 3,2 0 0,6 0-1,-5 0 1,-3 0 23,3 0-20,-12 0 1,17 0 0,-8 0 23,0 0-31,8 0 0,-16 0 0,11 0 5,2 0 1,-5 3-26,3 5 0,-1-5-4,9 5 1,-3-6-18,-5-2 1,5 0 35,-6 0 1,6 0-1,3 0 0,5 0-19,-5 0 0,7 0 6,-7 0 0,0 0 3,7 0 0,-12 0-1,-4 0 0,1 0-30,8 0 1,-1 0-3,1 0 1,0 0-15,-1 0 42,-10 0 1,11 0-1,-3 0-15,8 0-1,3 0 1,-9 0-1,1 0-6,0 0 1,-1 0-5,1 0 30,0 0 1,-1 0-1,1 0 17,0 0 1,-1 0-27,1 0 0,0 0 44,-1 0 0,-7 0-37,0 0 0,-1 0 5,9 0 0,-8 0 11,-1 0 0,1 9-8,7-1 0,-7 0 1,0-8-21,-11 0 0,16 0 12,-6 0 0,-2 0 0,3 0-23,2 0 17,-8 0 0,11 0 1,-5 0-4,5 0 1,-5 0 0,-1 0 12,1 0 1,-1 0-1,1 0 65,2 0 1,1 0-50,-4 0 0,6 0 4,-5 0 1,-3 2-12,2 6 0,1-5 1,8 8-1,-1-11-9,1 0 0,0 0 11,-1 0 1,1 0 1,0 0 0,-1 0 3,1 0 22,10 0 0,-7-8 1,5 0 29,-6 2-57,-2 4 0,-1 2 1,1 0 22,0 0-42,-1 0 0,4 0 0,2 0 34,2 0 1,1 0-6,-8 0 1,2 0-34,6 0 0,-3-3-9,11-5 1,-11 5-63,3-5 79,-6 5 1,6 3-1,-1 0-7,-2 0 1,-2 0-12,-4 0 1,9 0 17,0 0 1,0 0-102,-9 0 98,1 0 1,0 0 0,2 0-7,6 0 0,-6 0-8,6 0 83,-6 0 0,1 0 0,2 0-28,2 0 27,1 0 1,0 0 0,-1 0 4,-1 0-54,-4 0 0,6 0 1,-1 0-42,-2 0 0,-2 0 68,-4 0-21,12 0 0,-9 0 1,6 0-23,-6 0 1,6 0-104,0 0 0,2 0 95,-2 0 0,-6 0-8,6 0 17,5 0 1,-11 0 0,9 0-10,-1 0 1,-7 0 8,4 0 1,4 0-8,-4 0 6,12 0 1,-14 0 1,11 0 1,-3 0-1,5 0-62,-2 0 1,-8 0 38,8 0 1,-3 0-6,3 0 1,5 0 229,-6 0-209,-4 0 1,7 0-1,-7 0 68,2 0 1,3 0-57,7 0 1,-7 0 9,0 0 1,-3 0 12,3 0-42,5 0 0,-8 0 1,11 0 19,0 0 1,-8 0 6,-1 0 1,1 0-40,8 0 2,0 0 1,0 0 18,0 0 1,-1 0 0,1 0 0,0 0 2,0 0 1,0 0-1,0 0 3,-1 0 0,-1 0-83,-7 0 70,6 0 0,-7 3 1,9 3-27,1 2 0,0 0 35,0-8 0,0 0-10,0 0 1,-1 0-65,1 0 64,-11 0 1,9 0-31,-7 0-2,6 0 67,-7 0 0,-1 0-36,-6 0 9,6 0 0,11 0 0,0 0 31,0 0-43,0 0 16,0 0 1,0 0 2,-1 0 0,1 0-7,0 0 0,8 0 11,0 0 1,0 0 53,-8 0-56,-1 0-54,1 0 0,0-3 31,0-5 1,8 5-27,0-5 37,0 5 0,-9 3-17,1 0-7,0 0 0,0 0-2,0 0 1,0 0-35,-1 0 1,1 0 24,0 0 0,0 0 54,0 0 0,0 0-4,-1 0 0,1 0 62,0 0 0,0 0-64,0 0 13,0 0-19,-11 0 0,8 0 21,-5 0-40,5 0 0,3 0 28,-1 0-27,1 0 0,0 0 17,0 0 0,8 0-11,0 0 18,0 0 1,0 0-1,-1 0 0,9 0-9,-8 0 1,0 0 24,-8 0 1,8 0 88,0 0-103,0 0 0,0 0 54,-1 0-59,1-10 5,-8 7-11,0-8 0,0 11 1,0-8 25,0 0-10,10 0-141,-7 8 1,7 0 37,-10 0-14,0 0 1,8 0 0,0 0-639,-3 0 0,5 0 344,-2 0 1,0 8-1220,-8 0 1,0 11 212,0-3 1405,-11 6 0,-3 2 0,-10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3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407752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300" b="0" i="0" u="sng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A:</a:t>
            </a:r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xBCD7 perimeter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xBCD8 </a:t>
            </a:r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side_len</a:t>
            </a:r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xBCD9 z</a:t>
            </a:r>
          </a:p>
          <a:p>
            <a:pPr rtl="0"/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xBCDA</a:t>
            </a: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side</a:t>
            </a:r>
          </a:p>
          <a:p>
            <a:pPr rtl="0"/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xBCDB</a:t>
            </a: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perim</a:t>
            </a:r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R5:xBCDB R6:xBCD7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29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58920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300" b="0" i="0" u="sng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B:</a:t>
            </a:r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xBCD2 n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xBCD3 </a:t>
            </a:r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accum</a:t>
            </a:r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xBCD4 frame </a:t>
            </a:r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xBCD5 </a:t>
            </a:r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ret_addr</a:t>
            </a:r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xBCD6 </a:t>
            </a:r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ret_val</a:t>
            </a:r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xBCD7 perimeter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xBCD8 </a:t>
            </a:r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side_len</a:t>
            </a:r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xBCD9 z</a:t>
            </a:r>
          </a:p>
          <a:p>
            <a:pPr rtl="0"/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xBCDA</a:t>
            </a: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side</a:t>
            </a:r>
          </a:p>
          <a:p>
            <a:pPr rtl="0"/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xBCDB</a:t>
            </a: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perim</a:t>
            </a:r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R5: xBCD3 R6:xBCD2</a:t>
            </a:r>
          </a:p>
          <a:p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30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684068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 FIND_NGON Subroutine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callee</a:t>
            </a: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setup – push bookkeeping info and local variables ; This section shall be no longer than 4 instructions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 R7,R6,#-2; 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 R5,R6,#-3; 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R5,R6,#-4; 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R6,R6,#-5;  </a:t>
            </a:r>
          </a:p>
          <a:p>
            <a:pPr rtl="0"/>
            <a:b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function logic.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Every variable write MUST be reflected in memory.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R0,R0,#0;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 R0,R6,#0; </a:t>
            </a:r>
          </a:p>
          <a:p>
            <a:pPr rtl="0"/>
            <a:b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LDR R1,R6,#6 ;  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R1,R1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R2,R1,#1 ;</a:t>
            </a:r>
          </a:p>
          <a:p>
            <a:pPr rtl="0"/>
            <a:b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LDR R0,R5,#4; 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 R0,R5,#0; </a:t>
            </a:r>
          </a:p>
          <a:p>
            <a:pPr rtl="0"/>
            <a:b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 </a:t>
            </a:r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BRnz</a:t>
            </a: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FINISH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LDR R0,R6,#0;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R0,R0,#1; 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 R0,R6,#0</a:t>
            </a:r>
          </a:p>
          <a:p>
            <a:pPr rtl="0"/>
            <a:b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LDR R0,R5,#0;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R0,R2,#0; 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 R0,R5,#0; 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  LOOP</a:t>
            </a:r>
          </a:p>
          <a:p>
            <a:pPr rtl="0"/>
            <a:b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</a:p>
          <a:p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31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71086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7" y="619125"/>
            <a:ext cx="12736405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ECE ILLINOIS 16:9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7" y="1570071"/>
            <a:ext cx="12736405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7" y="1860825"/>
            <a:ext cx="12736405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54619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381995" indent="-381995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below</a:t>
            </a:r>
          </a:p>
          <a:p>
            <a:pPr lvl="0"/>
            <a:r>
              <a:rPr lang="en-US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8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section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 of section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2940" y="2695073"/>
            <a:ext cx="13820539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3"/>
            <a:ext cx="13817597" cy="267387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3099" y="5528603"/>
            <a:ext cx="13804501" cy="2256549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0" y="6173988"/>
            <a:ext cx="4452724" cy="14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5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7172772"/>
            <a:ext cx="13817600" cy="599627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2"/>
          <a:stretch/>
        </p:blipFill>
        <p:spPr>
          <a:xfrm>
            <a:off x="-2" y="7022370"/>
            <a:ext cx="13817601" cy="253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09" y="7353309"/>
            <a:ext cx="1940310" cy="196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03" b="63560"/>
          <a:stretch/>
        </p:blipFill>
        <p:spPr>
          <a:xfrm>
            <a:off x="499630" y="7239543"/>
            <a:ext cx="368073" cy="424519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</p:sldLayoutIdLst>
  <p:hf hdr="0" ftr="0"/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kn.illinois.edu/service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bin.com/pyzMNmb9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ECE 220 Midterm 2: HKN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Srijan, Joseph, Kanad, Siddharth</a:t>
            </a:r>
          </a:p>
        </p:txBody>
      </p:sp>
      <p:pic>
        <p:nvPicPr>
          <p:cNvPr id="6" name="Picture 5" descr="IEEE Eta Kappa Nu&#10;">
            <a:extLst>
              <a:ext uri="{FF2B5EF4-FFF2-40B4-BE49-F238E27FC236}">
                <a16:creationId xmlns:a16="http://schemas.microsoft.com/office/drawing/2014/main" id="{461A17D6-CA31-3E4B-971B-163022E76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932" y="6459104"/>
            <a:ext cx="43561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1FB4F9-C584-42B6-95F6-BB9BFD25C0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ADD R6, R5, #3		;</a:t>
            </a:r>
            <a:r>
              <a:rPr lang="en-US" sz="2000"/>
              <a:t>Have R6 point to return space (3 below R5)</a:t>
            </a:r>
          </a:p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STR R0, R6, #0		;</a:t>
            </a:r>
            <a:r>
              <a:rPr lang="en-US" sz="2000"/>
              <a:t>Push return value into return spot (If R0 has value)</a:t>
            </a:r>
            <a:endParaRPr lang="en-US" sz="2800"/>
          </a:p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LDR R5, R6, #-2 	;</a:t>
            </a:r>
            <a:r>
              <a:rPr lang="en-US" sz="2000"/>
              <a:t>Push old stack frame back into R5</a:t>
            </a:r>
          </a:p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LDR R7, R6, #-1 	;</a:t>
            </a:r>
            <a:r>
              <a:rPr lang="en-US" sz="2000"/>
              <a:t>Load old return address back into R7</a:t>
            </a:r>
          </a:p>
          <a:p>
            <a:pPr marL="0" indent="0">
              <a:buNone/>
            </a:pPr>
            <a:endParaRPr lang="en-US" sz="3200">
              <a:latin typeface="Arial"/>
            </a:endParaRPr>
          </a:p>
          <a:p>
            <a:pPr marL="0" indent="0">
              <a:buNone/>
            </a:pPr>
            <a:r>
              <a:rPr lang="en-US" sz="3200"/>
              <a:t>Basic trick is pop R6 4 times in one instruction, then reach at the rest of the required variable</a:t>
            </a:r>
          </a:p>
          <a:p>
            <a:pPr marL="0" indent="0">
              <a:buNone/>
            </a:pPr>
            <a:r>
              <a:rPr lang="en-US" sz="3200"/>
              <a:t>When coding, don't forget to RET after done in JSR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8A373-FC19-4203-8C30-21005368D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 err="1"/>
              <a:t>Callee</a:t>
            </a:r>
            <a:r>
              <a:rPr lang="en-US"/>
              <a:t> Teardown in 4 steps!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359CB-777C-4255-BCD0-6E42CD5D9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9AE141-64C0-BE4B-97C7-9C945AF589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5149043" cy="2252980"/>
          </a:xfrm>
        </p:spPr>
        <p:txBody>
          <a:bodyPr/>
          <a:lstStyle/>
          <a:p>
            <a:pPr marL="0" indent="0">
              <a:buNone/>
            </a:pP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foo 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x = a + b;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return x;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FB1B4-6A31-9948-B768-071FF0A30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err="1"/>
              <a:t>Callee</a:t>
            </a:r>
            <a:r>
              <a:rPr lang="en-US"/>
              <a:t>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BAD37-4083-C240-B385-05C88EE7F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964C0-9F9B-2046-B268-F55D4B1394A7}"/>
              </a:ext>
            </a:extLst>
          </p:cNvPr>
          <p:cNvSpPr txBox="1"/>
          <p:nvPr/>
        </p:nvSpPr>
        <p:spPr>
          <a:xfrm>
            <a:off x="6908800" y="828705"/>
            <a:ext cx="663903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Bookkeeping creation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R6, R6, #-4	; Make space on stack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 R5, R6, #1	; Store R5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R5, R6, #0	; Set R5 to new frame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 R7, R5, #2	; Store return address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Calculation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LDR R1, R5, #4	; Load a into R1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LDR R2, R5, #5	; Load b into R2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R0, R1, R2	; Store result into R0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 R0, R5, #0	; Store R0 in x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Teardown frame &amp; return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 R0, R5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#3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; Store R0 as ret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LDR R7, R5, #2	; Restore R7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LDR R5, R5, #1	; Restore R5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R6, R6, #3	; Teardown stack, 						  leaving return value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413D38-7A51-B147-8851-3F2117C441AF}"/>
              </a:ext>
            </a:extLst>
          </p:cNvPr>
          <p:cNvSpPr/>
          <p:nvPr/>
        </p:nvSpPr>
        <p:spPr>
          <a:xfrm>
            <a:off x="3948387" y="2759710"/>
            <a:ext cx="2385848" cy="40044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F9BAC2-9FA4-D241-A2FF-BDECC68D30E5}"/>
              </a:ext>
            </a:extLst>
          </p:cNvPr>
          <p:cNvCxnSpPr/>
          <p:nvPr/>
        </p:nvCxnSpPr>
        <p:spPr>
          <a:xfrm>
            <a:off x="3948387" y="5849752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B146A4-F899-E145-92F9-D1A7AC72E850}"/>
              </a:ext>
            </a:extLst>
          </p:cNvPr>
          <p:cNvCxnSpPr/>
          <p:nvPr/>
        </p:nvCxnSpPr>
        <p:spPr>
          <a:xfrm>
            <a:off x="3979918" y="5392552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91A2A5-745C-B348-846C-A050D76D1EE8}"/>
              </a:ext>
            </a:extLst>
          </p:cNvPr>
          <p:cNvCxnSpPr/>
          <p:nvPr/>
        </p:nvCxnSpPr>
        <p:spPr>
          <a:xfrm>
            <a:off x="3979918" y="4909076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390551-EE3D-F949-8614-022BC014535F}"/>
              </a:ext>
            </a:extLst>
          </p:cNvPr>
          <p:cNvCxnSpPr/>
          <p:nvPr/>
        </p:nvCxnSpPr>
        <p:spPr>
          <a:xfrm>
            <a:off x="3979918" y="4436110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470D6-3F9A-6245-ADD8-6F6A247286AC}"/>
              </a:ext>
            </a:extLst>
          </p:cNvPr>
          <p:cNvCxnSpPr/>
          <p:nvPr/>
        </p:nvCxnSpPr>
        <p:spPr>
          <a:xfrm>
            <a:off x="3979918" y="3942124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F009F5-03EE-EC4A-98EF-815EF791ED1C}"/>
              </a:ext>
            </a:extLst>
          </p:cNvPr>
          <p:cNvCxnSpPr/>
          <p:nvPr/>
        </p:nvCxnSpPr>
        <p:spPr>
          <a:xfrm>
            <a:off x="3979918" y="3448138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ADB8A3-AC2A-C946-A548-5460B1382543}"/>
              </a:ext>
            </a:extLst>
          </p:cNvPr>
          <p:cNvSpPr txBox="1"/>
          <p:nvPr/>
        </p:nvSpPr>
        <p:spPr>
          <a:xfrm>
            <a:off x="3979918" y="2875324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5D8BBF-E4A8-684A-B71E-560EDDB011A3}"/>
              </a:ext>
            </a:extLst>
          </p:cNvPr>
          <p:cNvSpPr txBox="1"/>
          <p:nvPr/>
        </p:nvSpPr>
        <p:spPr>
          <a:xfrm>
            <a:off x="3948387" y="6390317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62C3C6-F564-224C-A486-CCBA1E7198B4}"/>
              </a:ext>
            </a:extLst>
          </p:cNvPr>
          <p:cNvSpPr txBox="1"/>
          <p:nvPr/>
        </p:nvSpPr>
        <p:spPr>
          <a:xfrm>
            <a:off x="3948387" y="4500693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Saved R7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3C4BB5-6EAE-AB48-B0FF-6BB86B88787B}"/>
              </a:ext>
            </a:extLst>
          </p:cNvPr>
          <p:cNvSpPr txBox="1"/>
          <p:nvPr/>
        </p:nvSpPr>
        <p:spPr>
          <a:xfrm>
            <a:off x="3964152" y="4037135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Saved R5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A267BA-89CE-C144-B267-E9371AAC6363}"/>
              </a:ext>
            </a:extLst>
          </p:cNvPr>
          <p:cNvSpPr txBox="1"/>
          <p:nvPr/>
        </p:nvSpPr>
        <p:spPr>
          <a:xfrm>
            <a:off x="3969408" y="3502209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6C0E8C-5F79-FB44-BEA3-6E805F41D1C5}"/>
              </a:ext>
            </a:extLst>
          </p:cNvPr>
          <p:cNvSpPr txBox="1"/>
          <p:nvPr/>
        </p:nvSpPr>
        <p:spPr>
          <a:xfrm>
            <a:off x="3995683" y="5449642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571CDE-1FDA-E348-A331-9351BCCDE532}"/>
              </a:ext>
            </a:extLst>
          </p:cNvPr>
          <p:cNvCxnSpPr/>
          <p:nvPr/>
        </p:nvCxnSpPr>
        <p:spPr>
          <a:xfrm>
            <a:off x="3979917" y="6285931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FDECCA-0809-1A46-99B3-A4F17DAF7EB0}"/>
              </a:ext>
            </a:extLst>
          </p:cNvPr>
          <p:cNvSpPr txBox="1"/>
          <p:nvPr/>
        </p:nvSpPr>
        <p:spPr>
          <a:xfrm>
            <a:off x="3979918" y="5885822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51972A-335E-3E4E-8ADE-94FAF59620FE}"/>
              </a:ext>
            </a:extLst>
          </p:cNvPr>
          <p:cNvSpPr txBox="1"/>
          <p:nvPr/>
        </p:nvSpPr>
        <p:spPr>
          <a:xfrm>
            <a:off x="1562539" y="6590372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DECA68-6F6E-094E-A827-6A9248220CD8}"/>
              </a:ext>
            </a:extLst>
          </p:cNvPr>
          <p:cNvCxnSpPr/>
          <p:nvPr/>
        </p:nvCxnSpPr>
        <p:spPr>
          <a:xfrm>
            <a:off x="2995448" y="6790427"/>
            <a:ext cx="931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549C266-AF1D-594E-BFF4-7E2059361A43}"/>
              </a:ext>
            </a:extLst>
          </p:cNvPr>
          <p:cNvSpPr txBox="1"/>
          <p:nvPr/>
        </p:nvSpPr>
        <p:spPr>
          <a:xfrm>
            <a:off x="1599325" y="5449642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7B43AD-4F87-F040-960B-7AB48C18C3BD}"/>
              </a:ext>
            </a:extLst>
          </p:cNvPr>
          <p:cNvCxnSpPr/>
          <p:nvPr/>
        </p:nvCxnSpPr>
        <p:spPr>
          <a:xfrm>
            <a:off x="3032234" y="5649697"/>
            <a:ext cx="931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40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9853E-6 6.53595E-8 L 0.00276 -0.25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-125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2206E-6 6.53595E-8 L -0.00241 -0.246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" y="-123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5441E-6 -2.61438E-7 L 0.00551 -0.3839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" y="-1919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1176E-7 -2.61438E-7 L 0.00023 -0.3839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-19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4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9AE141-64C0-BE4B-97C7-9C945AF589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5149043" cy="2252980"/>
          </a:xfrm>
        </p:spPr>
        <p:txBody>
          <a:bodyPr/>
          <a:lstStyle/>
          <a:p>
            <a:pPr marL="0" indent="0">
              <a:buNone/>
            </a:pP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foo 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x = a + b;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return x;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FB1B4-6A31-9948-B768-071FF0A30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err="1"/>
              <a:t>Callee</a:t>
            </a:r>
            <a:r>
              <a:rPr lang="en-US"/>
              <a:t>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BAD37-4083-C240-B385-05C88EE7F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964C0-9F9B-2046-B268-F55D4B1394A7}"/>
              </a:ext>
            </a:extLst>
          </p:cNvPr>
          <p:cNvSpPr txBox="1"/>
          <p:nvPr/>
        </p:nvSpPr>
        <p:spPr>
          <a:xfrm>
            <a:off x="6908800" y="828705"/>
            <a:ext cx="663903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Bookkeeping creation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R6, R6, #-4	; Make space on stack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 R5, R6, #1	; Store R5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R5, R6, #0	; Set R5 to new frame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 R7, R5, #2	; Store return address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Calculation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LDR R1, R5, #4	; Load a into R1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LDR R2, R5, #5	; Load b into R2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R0, R1, R2	; Store result into R0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 R0, R5, #0	; Store R0 in x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Teardown frame &amp; return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 R0, R5, #3	; Store R0 as ret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LDR R7, R5, #2	; Restore R7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LDR R5, R5, #1	; Restore R5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R6, R6, #3	; Teardown stack, 						  leaving return value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413D38-7A51-B147-8851-3F2117C441AF}"/>
              </a:ext>
            </a:extLst>
          </p:cNvPr>
          <p:cNvSpPr/>
          <p:nvPr/>
        </p:nvSpPr>
        <p:spPr>
          <a:xfrm>
            <a:off x="3948387" y="2759710"/>
            <a:ext cx="2385848" cy="40044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F9BAC2-9FA4-D241-A2FF-BDECC68D30E5}"/>
              </a:ext>
            </a:extLst>
          </p:cNvPr>
          <p:cNvCxnSpPr/>
          <p:nvPr/>
        </p:nvCxnSpPr>
        <p:spPr>
          <a:xfrm>
            <a:off x="3948387" y="5849752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B146A4-F899-E145-92F9-D1A7AC72E850}"/>
              </a:ext>
            </a:extLst>
          </p:cNvPr>
          <p:cNvCxnSpPr/>
          <p:nvPr/>
        </p:nvCxnSpPr>
        <p:spPr>
          <a:xfrm>
            <a:off x="3979918" y="5392552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91A2A5-745C-B348-846C-A050D76D1EE8}"/>
              </a:ext>
            </a:extLst>
          </p:cNvPr>
          <p:cNvCxnSpPr/>
          <p:nvPr/>
        </p:nvCxnSpPr>
        <p:spPr>
          <a:xfrm>
            <a:off x="3979918" y="4909076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390551-EE3D-F949-8614-022BC014535F}"/>
              </a:ext>
            </a:extLst>
          </p:cNvPr>
          <p:cNvCxnSpPr/>
          <p:nvPr/>
        </p:nvCxnSpPr>
        <p:spPr>
          <a:xfrm>
            <a:off x="3979918" y="4436110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470D6-3F9A-6245-ADD8-6F6A247286AC}"/>
              </a:ext>
            </a:extLst>
          </p:cNvPr>
          <p:cNvCxnSpPr/>
          <p:nvPr/>
        </p:nvCxnSpPr>
        <p:spPr>
          <a:xfrm>
            <a:off x="3979918" y="3942124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F009F5-03EE-EC4A-98EF-815EF791ED1C}"/>
              </a:ext>
            </a:extLst>
          </p:cNvPr>
          <p:cNvCxnSpPr/>
          <p:nvPr/>
        </p:nvCxnSpPr>
        <p:spPr>
          <a:xfrm>
            <a:off x="3979918" y="3448138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ADB8A3-AC2A-C946-A548-5460B1382543}"/>
              </a:ext>
            </a:extLst>
          </p:cNvPr>
          <p:cNvSpPr txBox="1"/>
          <p:nvPr/>
        </p:nvSpPr>
        <p:spPr>
          <a:xfrm>
            <a:off x="3979918" y="2875324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5D8BBF-E4A8-684A-B71E-560EDDB011A3}"/>
              </a:ext>
            </a:extLst>
          </p:cNvPr>
          <p:cNvSpPr txBox="1"/>
          <p:nvPr/>
        </p:nvSpPr>
        <p:spPr>
          <a:xfrm>
            <a:off x="3948387" y="6390317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190E6B-29BA-DF44-95EF-E49A40B9F380}"/>
              </a:ext>
            </a:extLst>
          </p:cNvPr>
          <p:cNvSpPr txBox="1"/>
          <p:nvPr/>
        </p:nvSpPr>
        <p:spPr>
          <a:xfrm>
            <a:off x="3979918" y="5002237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Return Val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62C3C6-F564-224C-A486-CCBA1E7198B4}"/>
              </a:ext>
            </a:extLst>
          </p:cNvPr>
          <p:cNvSpPr txBox="1"/>
          <p:nvPr/>
        </p:nvSpPr>
        <p:spPr>
          <a:xfrm>
            <a:off x="3948387" y="4500693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Saved R7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3C4BB5-6EAE-AB48-B0FF-6BB86B88787B}"/>
              </a:ext>
            </a:extLst>
          </p:cNvPr>
          <p:cNvSpPr txBox="1"/>
          <p:nvPr/>
        </p:nvSpPr>
        <p:spPr>
          <a:xfrm>
            <a:off x="3964152" y="4037135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Saved R5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A267BA-89CE-C144-B267-E9371AAC6363}"/>
              </a:ext>
            </a:extLst>
          </p:cNvPr>
          <p:cNvSpPr txBox="1"/>
          <p:nvPr/>
        </p:nvSpPr>
        <p:spPr>
          <a:xfrm>
            <a:off x="3969408" y="3502209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6C0E8C-5F79-FB44-BEA3-6E805F41D1C5}"/>
              </a:ext>
            </a:extLst>
          </p:cNvPr>
          <p:cNvSpPr txBox="1"/>
          <p:nvPr/>
        </p:nvSpPr>
        <p:spPr>
          <a:xfrm>
            <a:off x="3995683" y="5449642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571CDE-1FDA-E348-A331-9351BCCDE532}"/>
              </a:ext>
            </a:extLst>
          </p:cNvPr>
          <p:cNvCxnSpPr/>
          <p:nvPr/>
        </p:nvCxnSpPr>
        <p:spPr>
          <a:xfrm>
            <a:off x="3979917" y="6285931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FDECCA-0809-1A46-99B3-A4F17DAF7EB0}"/>
              </a:ext>
            </a:extLst>
          </p:cNvPr>
          <p:cNvSpPr txBox="1"/>
          <p:nvPr/>
        </p:nvSpPr>
        <p:spPr>
          <a:xfrm>
            <a:off x="3979918" y="5885822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51972A-335E-3E4E-8ADE-94FAF59620FE}"/>
              </a:ext>
            </a:extLst>
          </p:cNvPr>
          <p:cNvSpPr txBox="1"/>
          <p:nvPr/>
        </p:nvSpPr>
        <p:spPr>
          <a:xfrm>
            <a:off x="1625601" y="3635204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DECA68-6F6E-094E-A827-6A9248220CD8}"/>
              </a:ext>
            </a:extLst>
          </p:cNvPr>
          <p:cNvCxnSpPr/>
          <p:nvPr/>
        </p:nvCxnSpPr>
        <p:spPr>
          <a:xfrm>
            <a:off x="3058510" y="3835259"/>
            <a:ext cx="931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549C266-AF1D-594E-BFF4-7E2059361A43}"/>
              </a:ext>
            </a:extLst>
          </p:cNvPr>
          <p:cNvSpPr txBox="1"/>
          <p:nvPr/>
        </p:nvSpPr>
        <p:spPr>
          <a:xfrm>
            <a:off x="1615091" y="3503136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7B43AD-4F87-F040-960B-7AB48C18C3BD}"/>
              </a:ext>
            </a:extLst>
          </p:cNvPr>
          <p:cNvCxnSpPr/>
          <p:nvPr/>
        </p:nvCxnSpPr>
        <p:spPr>
          <a:xfrm>
            <a:off x="3047999" y="3686145"/>
            <a:ext cx="931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76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3382E-6 -4.05229E-6 L 0.00092 0.359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179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5294E-6 -4.05229E-6 L 0.00126 0.3768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188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559E-6 -1.43791E-6 L 0.00161 0.1860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" y="92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19118E-7 -4.70588E-6 L 0.00058 0.188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94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4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A2CF74-4133-C44C-BBFB-09347376D7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298174" cy="5082540"/>
          </a:xfrm>
        </p:spPr>
        <p:txBody>
          <a:bodyPr/>
          <a:lstStyle/>
          <a:p>
            <a:pPr marL="0" indent="0">
              <a:buNone/>
            </a:pP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result = foo(x);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foo (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7DA87-A2B4-6749-99C6-A4486943C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Caller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996AD-5DF4-F446-BAF7-773BE94D8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EFC13-C70F-B241-8D46-1745A45081E3}"/>
              </a:ext>
            </a:extLst>
          </p:cNvPr>
          <p:cNvSpPr txBox="1"/>
          <p:nvPr/>
        </p:nvSpPr>
        <p:spPr>
          <a:xfrm>
            <a:off x="6908800" y="635276"/>
            <a:ext cx="663903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LDR R0, R5, #0	; Load x from stack 							  frame of 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R6, R6, #-1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 R0, R6, #0	; Push R0 onto the stack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JSR foo			; Jump to foo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Note: After the call to foo R6 has been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decremented by 1!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LDR R0, R6, #0	; Read the return value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R6, R6, #2	; Pop the parameters &amp; 							return value from 							function call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 R0, R5, #1	; Store returned value 					      into result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5539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429796-323B-FD45-8F01-FE1243C5D0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0" indent="0">
              <a:buNone/>
            </a:pPr>
            <a:endParaRPr lang="en-US" sz="3550"/>
          </a:p>
          <a:p>
            <a:pPr marL="0" indent="0">
              <a:buNone/>
            </a:pPr>
            <a:endParaRPr lang="en-US" sz="3550"/>
          </a:p>
          <a:p>
            <a:pPr marL="0" indent="0">
              <a:buNone/>
            </a:pPr>
            <a:endParaRPr lang="en-US" sz="3550"/>
          </a:p>
          <a:p>
            <a:pPr marL="381635" indent="-381635"/>
            <a:endParaRPr lang="en-US" sz="3550"/>
          </a:p>
          <a:p>
            <a:pPr marL="381635" indent="-381635"/>
            <a:endParaRPr lang="en-US" sz="3550"/>
          </a:p>
          <a:p>
            <a:pPr marL="381635" indent="-381635"/>
            <a:endParaRPr lang="en-US" sz="3550"/>
          </a:p>
          <a:p>
            <a:pPr marL="381635" indent="-381635"/>
            <a:endParaRPr lang="en-US" sz="3550"/>
          </a:p>
          <a:p>
            <a:pPr marL="381635" indent="-381635"/>
            <a:endParaRPr lang="en-US" sz="1600"/>
          </a:p>
          <a:p>
            <a:pPr marL="381635" indent="-381635"/>
            <a:r>
              <a:rPr lang="en-US" sz="1600"/>
              <a:t>This slide was sponsored by POINTER GANG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156A0-4FC8-BE4E-ABD7-8954F3839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/>
              <a:t>POINTERS!!!!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0D369-7933-324D-8404-828089A5E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7BA2E-3BBE-F94D-B3F9-1FDB27B10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1987550"/>
            <a:ext cx="4572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9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1FF50C-FF68-0C46-AB8C-ED7DE7C929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r>
              <a:rPr lang="en-US" sz="2800"/>
              <a:t>Dereference Operator: *</a:t>
            </a:r>
          </a:p>
          <a:p>
            <a:pPr marL="826770" lvl="1" indent="-381635"/>
            <a:r>
              <a:rPr lang="en-US" sz="2800"/>
              <a:t>Returns the data that the pointer points to</a:t>
            </a:r>
          </a:p>
          <a:p>
            <a:pPr marL="381635" indent="-381635"/>
            <a:r>
              <a:rPr lang="en-US" sz="2800"/>
              <a:t>Address Of Operator: &amp;</a:t>
            </a:r>
          </a:p>
          <a:p>
            <a:pPr marL="826770" lvl="1" indent="-381635"/>
            <a:r>
              <a:rPr lang="en-US" sz="2800"/>
              <a:t>Returns the address in memory of the object applied on </a:t>
            </a:r>
          </a:p>
          <a:p>
            <a:pPr marL="381635" indent="-381635"/>
            <a:r>
              <a:rPr lang="en-US" sz="2800"/>
              <a:t>Shorthand Dereference &amp; access operator: -&gt;</a:t>
            </a:r>
          </a:p>
          <a:p>
            <a:pPr marL="827297" lvl="1" indent="-381635"/>
            <a:r>
              <a:rPr lang="en-US" sz="2300"/>
              <a:t>pointer-&gt;member is equivalent to *(pointer).member</a:t>
            </a:r>
          </a:p>
          <a:p>
            <a:pPr marL="827297" lvl="1" indent="-381635"/>
            <a:r>
              <a:rPr lang="en-US" sz="2300"/>
              <a:t>Good for use with struct pointers</a:t>
            </a:r>
          </a:p>
          <a:p>
            <a:pPr marL="381635" indent="-381635"/>
            <a:r>
              <a:rPr lang="en-US" sz="2800"/>
              <a:t>Value is an LC3 address (x3000, </a:t>
            </a:r>
            <a:r>
              <a:rPr lang="en-US" sz="2800" err="1"/>
              <a:t>xCAFE</a:t>
            </a:r>
            <a:r>
              <a:rPr lang="en-US" sz="2800"/>
              <a:t>, </a:t>
            </a:r>
            <a:r>
              <a:rPr lang="en-US" sz="2800" err="1"/>
              <a:t>xBABE</a:t>
            </a:r>
            <a:r>
              <a:rPr lang="en-US" sz="280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EB579-DA75-DF4A-990E-9251943533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BBDDC-2F78-0745-BD17-6F3C74A69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4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1FF50C-FF68-0C46-AB8C-ED7DE7C929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r>
              <a:rPr lang="en-US" sz="2800"/>
              <a:t>Pass by pointer VS pass by value</a:t>
            </a:r>
          </a:p>
          <a:p>
            <a:pPr marL="827405" lvl="1" indent="-318135"/>
            <a:r>
              <a:rPr lang="en-US" sz="2800"/>
              <a:t>Former allows you to change actual object in memory by dereferencing the pointer, latter is just a bitwise copy</a:t>
            </a:r>
          </a:p>
          <a:p>
            <a:pPr marL="381635" indent="-381635"/>
            <a:r>
              <a:rPr lang="en-US" sz="2800"/>
              <a:t>Pointer math depends on size of the pointer type</a:t>
            </a:r>
          </a:p>
          <a:p>
            <a:pPr marL="827405" lvl="1" indent="-318135"/>
            <a:r>
              <a:rPr lang="en-US" sz="2800"/>
              <a:t>If char* a is x3000, a + 3 is x3003</a:t>
            </a:r>
          </a:p>
          <a:p>
            <a:pPr marL="827405" lvl="1" indent="-318135"/>
            <a:r>
              <a:rPr lang="en-US" sz="2800"/>
              <a:t>If </a:t>
            </a:r>
            <a:r>
              <a:rPr lang="en-US" sz="2800" err="1"/>
              <a:t>int</a:t>
            </a:r>
            <a:r>
              <a:rPr lang="en-US" sz="2800"/>
              <a:t>* a is x3000, a + 3 is x300c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EB579-DA75-DF4A-990E-9251943533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BBDDC-2F78-0745-BD17-6F3C74A69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90F843-AB6D-E848-9882-D6B5398339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r>
              <a:rPr lang="en-US" sz="3550" dirty="0"/>
              <a:t>Pointer to several blocks of memory.</a:t>
            </a:r>
          </a:p>
          <a:p>
            <a:pPr marL="381635" indent="-381635"/>
            <a:r>
              <a:rPr lang="en-US" sz="3550" dirty="0"/>
              <a:t>If </a:t>
            </a:r>
            <a:r>
              <a:rPr lang="en-US" sz="3550" dirty="0" err="1"/>
              <a:t>int</a:t>
            </a:r>
            <a:r>
              <a:rPr lang="en-US" sz="3550" dirty="0"/>
              <a:t> a[#], a is a pointer to the FIRST element</a:t>
            </a:r>
          </a:p>
          <a:p>
            <a:pPr marL="381635" indent="-381635"/>
            <a:r>
              <a:rPr lang="en-US" sz="3550" dirty="0" err="1"/>
              <a:t>arr</a:t>
            </a:r>
            <a:r>
              <a:rPr lang="en-US" sz="3550" dirty="0"/>
              <a:t>[x] operator is same as *(</a:t>
            </a:r>
            <a:r>
              <a:rPr lang="en-US" sz="3550" dirty="0" err="1"/>
              <a:t>arr</a:t>
            </a:r>
            <a:r>
              <a:rPr lang="en-US" sz="3550" dirty="0"/>
              <a:t> </a:t>
            </a:r>
            <a:r>
              <a:rPr lang="en-US" sz="3550"/>
              <a:t>+ x)</a:t>
            </a:r>
            <a:endParaRPr lang="en-US" sz="3550" dirty="0"/>
          </a:p>
          <a:p>
            <a:pPr marL="827405" lvl="1" indent="-318135"/>
            <a:r>
              <a:rPr lang="en-US" sz="3050" dirty="0"/>
              <a:t>Basically gets you to starting address of object at x</a:t>
            </a:r>
          </a:p>
          <a:p>
            <a:pPr marL="381635" indent="-381635"/>
            <a:r>
              <a:rPr lang="en-US" sz="3550" dirty="0"/>
              <a:t>Stored sequentially in contiguous memory</a:t>
            </a:r>
          </a:p>
          <a:p>
            <a:pPr marL="381635" indent="-381635"/>
            <a:r>
              <a:rPr lang="en-US" sz="3550" dirty="0"/>
              <a:t>When passed to function, only pointer to first element is passed</a:t>
            </a:r>
          </a:p>
          <a:p>
            <a:pPr marL="381635" indent="-381635"/>
            <a:r>
              <a:rPr lang="en-US" sz="3550" dirty="0"/>
              <a:t>Arrays cannot be passed by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85BB-4289-974C-80B8-F01F397B2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863D8-5420-6F46-BDF6-01F698A4B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6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5F8C2C-2A94-1F40-A633-D092A229FB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Multi Dimensional Arrays in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C4EB1-84BD-184A-82B9-01D40881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04" y="1518263"/>
            <a:ext cx="10160000" cy="1854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1FD99-12DC-B342-B250-CED6EFC3F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56322-C614-6A40-85EC-E4DB43E4556D}"/>
              </a:ext>
            </a:extLst>
          </p:cNvPr>
          <p:cNvSpPr txBox="1"/>
          <p:nvPr/>
        </p:nvSpPr>
        <p:spPr>
          <a:xfrm>
            <a:off x="829504" y="3886200"/>
            <a:ext cx="12137034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>
                <a:latin typeface="Calibri"/>
                <a:cs typeface="Calibri"/>
              </a:rPr>
              <a:t>Stored in memory in the Row Major Format </a:t>
            </a:r>
          </a:p>
          <a:p>
            <a:pPr algn="ctr"/>
            <a:r>
              <a:rPr lang="en-US" sz="3200" err="1">
                <a:latin typeface="Courier" pitchFamily="2" charset="0"/>
              </a:rPr>
              <a:t>i</a:t>
            </a:r>
            <a:r>
              <a:rPr lang="en-US" sz="3200">
                <a:latin typeface="Courier" pitchFamily="2" charset="0"/>
              </a:rPr>
              <a:t>*(</a:t>
            </a:r>
            <a:r>
              <a:rPr lang="en-US" sz="3200" err="1">
                <a:latin typeface="Courier" pitchFamily="2" charset="0"/>
              </a:rPr>
              <a:t>number_of_columns</a:t>
            </a:r>
            <a:r>
              <a:rPr lang="en-US" sz="3200">
                <a:latin typeface="Courier" pitchFamily="2" charset="0"/>
              </a:rPr>
              <a:t>) + j = element at </a:t>
            </a:r>
            <a:r>
              <a:rPr lang="en-US" sz="3200" err="1">
                <a:latin typeface="Courier" pitchFamily="2" charset="0"/>
              </a:rPr>
              <a:t>i,j</a:t>
            </a:r>
            <a:endParaRPr lang="en-US" sz="3200">
              <a:latin typeface="Courier" pitchFamily="2" charset="0"/>
            </a:endParaRPr>
          </a:p>
          <a:p>
            <a:pPr algn="ctr"/>
            <a:endParaRPr lang="en-US" sz="3200">
              <a:latin typeface="Arial"/>
              <a:cs typeface="Arial"/>
            </a:endParaRPr>
          </a:p>
          <a:p>
            <a:pPr algn="ctr"/>
            <a:r>
              <a:rPr lang="en-US" sz="3200">
                <a:latin typeface="Arial"/>
                <a:cs typeface="Arial"/>
              </a:rPr>
              <a:t>Can be applied to higher dimensions!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2BCCEA-FD3E-D040-B3B0-7FC7EF8ED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474" y="807063"/>
            <a:ext cx="200138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73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E846D0-0CC7-4093-B6ED-70FF674B2E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r>
              <a:rPr lang="en-US" sz="3550"/>
              <a:t>Linear Search: iterates from the start of the array till the item is found.</a:t>
            </a:r>
            <a:endParaRPr lang="en-US"/>
          </a:p>
          <a:p>
            <a:pPr marL="381635" indent="-381635"/>
            <a:r>
              <a:rPr lang="en-US" sz="3550"/>
              <a:t>Binary Search:</a:t>
            </a:r>
          </a:p>
          <a:p>
            <a:pPr marL="1570355" lvl="1" indent="-742950">
              <a:buAutoNum type="arabicPeriod"/>
            </a:pPr>
            <a:r>
              <a:rPr lang="en-US" sz="3050"/>
              <a:t>Find the middle and check if it is the item</a:t>
            </a:r>
          </a:p>
          <a:p>
            <a:pPr marL="1570355" lvl="1" indent="-742950">
              <a:buAutoNum type="arabicPeriod"/>
            </a:pPr>
            <a:r>
              <a:rPr lang="en-US" sz="3050"/>
              <a:t>Search first half if desired item is smaller than middle, else check second half</a:t>
            </a:r>
          </a:p>
          <a:p>
            <a:pPr marL="1570355" lvl="1" indent="-742950">
              <a:buAutoNum type="arabicPeriod"/>
            </a:pPr>
            <a:r>
              <a:rPr lang="en-US" sz="3050"/>
              <a:t>Repeat 1 and 2 until found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EA7C2-B14A-41CA-B38D-9FED2C35A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/>
              <a:t>Searches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A4BF7-A791-452F-BA20-081BD8A83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9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641574-CEAC-4C4E-A0C0-D8C0E16BB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r>
              <a:rPr lang="en-US" sz="3550"/>
              <a:t>Offer review sessions for most required ECE and PHYS</a:t>
            </a:r>
          </a:p>
          <a:p>
            <a:pPr marL="381635" indent="-381635"/>
            <a:r>
              <a:rPr lang="en-US" sz="3550"/>
              <a:t>HKN offers peer-to-peer tutoring for ECE 220 (As well as most required ECE, CS, MATH and PHYS courses)</a:t>
            </a:r>
            <a:endParaRPr lang="en-US"/>
          </a:p>
          <a:p>
            <a:pPr marL="381635" indent="-381635"/>
            <a:r>
              <a:rPr lang="en-US" sz="3550">
                <a:hlinkClick r:id="rId2"/>
              </a:rPr>
              <a:t>https://hkn.illinois.edu/service/</a:t>
            </a:r>
          </a:p>
          <a:p>
            <a:pPr marL="827405" lvl="1" indent="-318135"/>
            <a:r>
              <a:rPr lang="en-US" sz="3050"/>
              <a:t>Scroll to tutoring and pick anyone for one-on-one tutoring</a:t>
            </a:r>
          </a:p>
          <a:p>
            <a:pPr marL="827405" lvl="1" indent="-318135"/>
            <a:r>
              <a:rPr lang="en-US" sz="3050"/>
              <a:t>Contact us directly! All </a:t>
            </a:r>
            <a:r>
              <a:rPr lang="en-US" sz="3050" err="1"/>
              <a:t>netIDs</a:t>
            </a:r>
            <a:r>
              <a:rPr lang="en-US" sz="3050"/>
              <a:t> provided!</a:t>
            </a:r>
          </a:p>
          <a:p>
            <a:pPr marL="509270" lvl="1" indent="0">
              <a:buNone/>
            </a:pPr>
            <a:endParaRPr lang="en-US" sz="3050"/>
          </a:p>
          <a:p>
            <a:pPr marL="827405" lvl="1" indent="-318135"/>
            <a:endParaRPr lang="en-US" sz="30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2EB13-EBE6-414F-B637-3DB702338A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pPr algn="ctr"/>
            <a:r>
              <a:rPr lang="en-US"/>
              <a:t>HKN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F3965-318C-4EBF-8654-AA3293677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5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F778C5-F335-41E8-A13A-82D5678F74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286" y="1344930"/>
            <a:ext cx="12701026" cy="5082540"/>
          </a:xfrm>
        </p:spPr>
        <p:txBody>
          <a:bodyPr vert="horz" anchor="t"/>
          <a:lstStyle/>
          <a:p>
            <a:pPr marL="0" indent="0" algn="ctr">
              <a:buNone/>
            </a:pPr>
            <a:r>
              <a:rPr lang="en-US" sz="2800" err="1"/>
              <a:t>Bubblesort</a:t>
            </a:r>
            <a:r>
              <a:rPr lang="en-US" sz="2800"/>
              <a:t>: Most basic (and slow) algorithm</a:t>
            </a:r>
          </a:p>
          <a:p>
            <a:pPr marL="0" indent="0" algn="ctr">
              <a:buNone/>
            </a:pPr>
            <a:r>
              <a:rPr lang="en-US" sz="2800"/>
              <a:t>(Check EVERY element for EVERY spot)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52468-2979-4486-B02C-5AACDB7E26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179" y="327039"/>
            <a:ext cx="12631240" cy="726801"/>
          </a:xfrm>
        </p:spPr>
        <p:txBody>
          <a:bodyPr vert="horz" anchor="t"/>
          <a:lstStyle/>
          <a:p>
            <a:r>
              <a:rPr lang="en-US"/>
              <a:t>Sorting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6841B-7FF7-4528-9F4E-C49F57D45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7" descr="A close up of a keyboard&#10;&#10;Description generated with very high confidence">
            <a:extLst>
              <a:ext uri="{FF2B5EF4-FFF2-40B4-BE49-F238E27FC236}">
                <a16:creationId xmlns:a16="http://schemas.microsoft.com/office/drawing/2014/main" id="{FA96F4D1-51A2-4E34-8B02-4052DDF8D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580" y="2420186"/>
            <a:ext cx="9958437" cy="44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08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35E5EA-0A1B-4B5C-AE3B-D3CF2B94AA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0" indent="0" algn="ctr">
              <a:buNone/>
            </a:pPr>
            <a:endParaRPr lang="en-US" sz="3550"/>
          </a:p>
          <a:p>
            <a:pPr marL="0" indent="0" algn="ctr">
              <a:buNone/>
            </a:pPr>
            <a:endParaRPr lang="en-US" sz="3550"/>
          </a:p>
          <a:p>
            <a:pPr marL="0" indent="0" algn="ctr">
              <a:buNone/>
            </a:pPr>
            <a:endParaRPr lang="en-US" sz="35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E3FBB-6772-4561-9439-7EFF887D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0626" y="509915"/>
            <a:ext cx="12631240" cy="726801"/>
          </a:xfrm>
        </p:spPr>
        <p:txBody>
          <a:bodyPr vert="horz" anchor="t"/>
          <a:lstStyle/>
          <a:p>
            <a:pPr algn="ctr"/>
            <a:r>
              <a:rPr lang="en-US"/>
              <a:t>Insertion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29B51-C802-457F-AC36-3395B1849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D0E25B-4D91-4797-BD06-C75197071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516" y="1300187"/>
            <a:ext cx="7688004" cy="64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8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3E6964-A204-42FF-B8D9-A0DDB803D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r>
              <a:rPr lang="en-US" sz="3550"/>
              <a:t>Whenever a function calls itself</a:t>
            </a:r>
            <a:endParaRPr lang="en-US"/>
          </a:p>
          <a:p>
            <a:pPr marL="381635" indent="-381635"/>
            <a:r>
              <a:rPr lang="en-US" sz="3550"/>
              <a:t>Builds a runtime stack frame every call</a:t>
            </a:r>
          </a:p>
          <a:p>
            <a:pPr marL="381635" indent="-381635"/>
            <a:r>
              <a:rPr lang="en-US" sz="3550"/>
              <a:t>Always include a base case</a:t>
            </a:r>
          </a:p>
          <a:p>
            <a:pPr marL="381635" indent="-381635"/>
            <a:r>
              <a:rPr lang="en-US" sz="3550"/>
              <a:t>Recursive case should make problem smaller </a:t>
            </a:r>
          </a:p>
          <a:p>
            <a:pPr marL="381635" indent="-381635"/>
            <a:endParaRPr lang="en-US" sz="35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8B0FE-B6A1-4C52-9BFE-F0CDDE7B75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/>
              <a:t>Recursion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FD5ED-2704-4F8B-88A4-32F3E339E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7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1CAF1BD9-F922-4473-A9AB-1388711B4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71" y="702108"/>
            <a:ext cx="3831900" cy="2474599"/>
          </a:xfrm>
          <a:prstGeom prst="rect">
            <a:avLst/>
          </a:prstGeom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C13969B-54A9-43B0-91BF-8A89BA3CE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921203"/>
              </p:ext>
            </p:extLst>
          </p:nvPr>
        </p:nvGraphicFramePr>
        <p:xfrm>
          <a:off x="1702219" y="4526037"/>
          <a:ext cx="9825332" cy="161314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825332">
                  <a:extLst>
                    <a:ext uri="{9D8B030D-6E8A-4147-A177-3AD203B41FA5}">
                      <a16:colId xmlns:a16="http://schemas.microsoft.com/office/drawing/2014/main" val="1861626770"/>
                    </a:ext>
                  </a:extLst>
                </a:gridCol>
              </a:tblGrid>
              <a:tr h="41119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/>
                        <a:t>Recur_Function(2)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12452"/>
                  </a:ext>
                </a:extLst>
              </a:tr>
              <a:tr h="40065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Recur_Function(1)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85715"/>
                  </a:ext>
                </a:extLst>
              </a:tr>
              <a:tr h="40065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Recur_Function</a:t>
                      </a:r>
                      <a:r>
                        <a:rPr lang="en-US"/>
                        <a:t>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971421"/>
                  </a:ext>
                </a:extLst>
              </a:tr>
              <a:tr h="4006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8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838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2EBEB6-BFF5-CA4B-B910-65907583B4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r>
              <a:rPr lang="en-US"/>
              <a:t>Recursion: Decompose a bigger task into smaller tasks and combine them using known rule or trivial cases </a:t>
            </a:r>
          </a:p>
          <a:p>
            <a:pPr marL="381635" indent="-381635"/>
            <a:r>
              <a:rPr lang="en-US"/>
              <a:t>Recursion + Backtracking: Guess to create smaller tasks, detect when impossible; guess again </a:t>
            </a:r>
            <a:endParaRPr lang="en-US" sz="3550"/>
          </a:p>
          <a:p>
            <a:pPr marL="381635" indent="-381635"/>
            <a:r>
              <a:rPr lang="en-US" sz="3550"/>
              <a:t>Look at </a:t>
            </a:r>
            <a:r>
              <a:rPr lang="en-US" sz="3550" err="1"/>
              <a:t>solve_sudoku</a:t>
            </a:r>
            <a:r>
              <a:rPr lang="en-US" sz="3550"/>
              <a:t> in mp7 and </a:t>
            </a:r>
            <a:r>
              <a:rPr lang="en-US" sz="3550" err="1"/>
              <a:t>N_queens</a:t>
            </a:r>
            <a:r>
              <a:rPr lang="en-US" sz="3550"/>
              <a:t> example in lecture slides</a:t>
            </a:r>
          </a:p>
          <a:p>
            <a:pPr marL="0" indent="0">
              <a:buNone/>
            </a:pPr>
            <a:endParaRPr lang="en-US" sz="3550"/>
          </a:p>
          <a:p>
            <a:pPr marL="381635" indent="-381635"/>
            <a:endParaRPr lang="en-US" sz="3550"/>
          </a:p>
          <a:p>
            <a:pPr marL="381635" indent="-381635"/>
            <a:endParaRPr lang="en-US" sz="3550"/>
          </a:p>
          <a:p>
            <a:pPr marL="381635" indent="-381635"/>
            <a:endParaRPr lang="en-US" sz="35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B259E-D80C-E848-85AA-DF2172BFA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Recursion and the Idea of Backtracking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1980E-FA95-6345-8430-CBBCA43F8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19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51E6CF-D28D-1844-B1FA-E6F9C53C3E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Allow user to define a new type consists of a combination of fundamental data types (aggregate data type) </a:t>
            </a:r>
          </a:p>
          <a:p>
            <a:pPr marL="0" indent="0">
              <a:buNone/>
            </a:pPr>
            <a:endParaRPr 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</a:p>
          <a:p>
            <a:pPr marL="0" indent="0">
              <a:buNone/>
            </a:pPr>
            <a:r>
              <a:rPr lang="en-US" sz="2400">
                <a:latin typeface="Courier" pitchFamily="2" charset="0"/>
              </a:rPr>
              <a:t>struct </a:t>
            </a:r>
            <a:r>
              <a:rPr lang="en-US" sz="2400" err="1">
                <a:latin typeface="Courier" pitchFamily="2" charset="0"/>
              </a:rPr>
              <a:t>StudentStruct</a:t>
            </a:r>
            <a:r>
              <a:rPr lang="en-US" sz="2400">
                <a:latin typeface="Courier" pitchFamily="2" charset="0"/>
              </a:rPr>
              <a:t> { </a:t>
            </a:r>
          </a:p>
          <a:p>
            <a:pPr marL="0" indent="0">
              <a:buNone/>
            </a:pPr>
            <a:r>
              <a:rPr lang="en-US" sz="2400">
                <a:latin typeface="Courier" pitchFamily="2" charset="0"/>
              </a:rPr>
              <a:t>	char Name[100]; </a:t>
            </a:r>
          </a:p>
          <a:p>
            <a:pPr marL="0" indent="0">
              <a:buNone/>
            </a:pPr>
            <a:r>
              <a:rPr lang="en-US" sz="2400">
                <a:latin typeface="Courier" pitchFamily="2" charset="0"/>
              </a:rPr>
              <a:t>	</a:t>
            </a:r>
            <a:r>
              <a:rPr lang="en-US" sz="2400" err="1">
                <a:latin typeface="Courier" pitchFamily="2" charset="0"/>
              </a:rPr>
              <a:t>int</a:t>
            </a:r>
            <a:r>
              <a:rPr lang="en-US" sz="2400">
                <a:latin typeface="Courier" pitchFamily="2" charset="0"/>
              </a:rPr>
              <a:t> UIN;</a:t>
            </a:r>
            <a:br>
              <a:rPr lang="en-US" sz="2400">
                <a:latin typeface="Courier" pitchFamily="2" charset="0"/>
              </a:rPr>
            </a:br>
            <a:r>
              <a:rPr lang="en-US" sz="2400">
                <a:latin typeface="Courier" pitchFamily="2" charset="0"/>
              </a:rPr>
              <a:t>	float GPA; </a:t>
            </a:r>
          </a:p>
          <a:p>
            <a:pPr marL="0" indent="0">
              <a:buNone/>
            </a:pPr>
            <a:r>
              <a:rPr lang="en-US" sz="2400">
                <a:latin typeface="Courier" pitchFamily="2" charset="0"/>
              </a:rPr>
              <a:t>};</a:t>
            </a:r>
            <a:br>
              <a:rPr lang="en-US"/>
            </a:br>
            <a:endParaRPr lang="en-US">
              <a:effectLst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E1D2E-1326-AF48-9439-53DF3B6CF4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Structs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94D1D-9F8E-0D43-B603-82CCD363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8D7CA-5E40-A448-8C21-55F3E4A77B04}"/>
              </a:ext>
            </a:extLst>
          </p:cNvPr>
          <p:cNvSpPr txBox="1"/>
          <p:nvPr/>
        </p:nvSpPr>
        <p:spPr>
          <a:xfrm>
            <a:off x="6628287" y="3486090"/>
            <a:ext cx="6693876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To access a member of a struct, use the “.” operator:</a:t>
            </a:r>
          </a:p>
          <a:p>
            <a:endParaRPr lang="en-US">
              <a:effectLst/>
            </a:endParaRPr>
          </a:p>
          <a:p>
            <a:r>
              <a:rPr lang="en-US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StudentStruct</a:t>
            </a:r>
            <a:r>
              <a:rPr lang="en-US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my_struct.UIN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123456789;</a:t>
            </a:r>
          </a:p>
          <a:p>
            <a:endParaRPr lang="en-US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To access a member of a struct pointer, use the “-&gt;” operator:</a:t>
            </a:r>
          </a:p>
          <a:p>
            <a:endParaRPr lang="en-US"/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StudentStruct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-&gt;UIN = 123456789;</a:t>
            </a:r>
          </a:p>
          <a:p>
            <a:endParaRPr lang="en-US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27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BBE59-577F-0149-9AFD-6AD1F460A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/>
              <a:t>Allows you to refer to a struct without having to specify ‘struct’ keyword each time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Example 1 (Out of line):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StudentStruct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StudentStruct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Student;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// Allows you to use ‘Student’ as an alias to ‘struct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StudentStruct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sz="2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849B-40F2-DB48-87BB-59B064C06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Typedef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B4A43-0FFF-0F45-8B57-EEA681C4B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62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BBE59-577F-0149-9AFD-6AD1F460A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/>
              <a:t>Allows you to refer to a struct without having to specify ‘struct’ keyword each time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Example 2 (Inline typedef):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struct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StudentStruct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// Allows you to use ‘Student’ as an alias to ‘struct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StudentStruct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sz="2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849B-40F2-DB48-87BB-59B064C06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Typedef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B4A43-0FFF-0F45-8B57-EEA681C4B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92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FD455F-B242-1242-806A-0C7608B295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Similar syntax to a struct</a:t>
            </a:r>
          </a:p>
          <a:p>
            <a:r>
              <a:rPr lang="en-US"/>
              <a:t>Only one member can be ”in use” at a time</a:t>
            </a:r>
          </a:p>
          <a:p>
            <a:endParaRPr lang="en-US"/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union Data { 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float f; 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[20]; 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 data;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D58C1-BA35-B44D-9FA1-53ED9001B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Unions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D42B4-5C28-8F45-9F6F-6484E5708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2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8C905C-D806-4A46-9CA8-2DD6C5342D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344930"/>
            <a:ext cx="12701026" cy="5082540"/>
          </a:xfrm>
        </p:spPr>
        <p:txBody>
          <a:bodyPr numCol="2"/>
          <a:lstStyle/>
          <a:p>
            <a:pPr marL="0" indent="0">
              <a:buNone/>
            </a:pPr>
            <a:r>
              <a:rPr lang="en-US" sz="1800" b="1"/>
              <a:t>FILE* </a:t>
            </a:r>
            <a:r>
              <a:rPr lang="en-US" sz="1800" b="1" err="1"/>
              <a:t>fopen</a:t>
            </a:r>
            <a:r>
              <a:rPr lang="en-US" sz="1800" b="1"/>
              <a:t>(char* filename, char* mode) </a:t>
            </a:r>
          </a:p>
          <a:p>
            <a:pPr marL="0" indent="0">
              <a:buNone/>
            </a:pPr>
            <a:r>
              <a:rPr lang="en-US" sz="1800" b="1"/>
              <a:t>//mode: “r”, “w”, “a”, ...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success-&gt; returns a pointer to FILE </a:t>
            </a:r>
          </a:p>
          <a:p>
            <a:pPr marL="0" indent="0">
              <a:buNone/>
            </a:pPr>
            <a:r>
              <a:rPr lang="en-US" sz="1800"/>
              <a:t>failure-&gt; returns NULL</a:t>
            </a:r>
          </a:p>
          <a:p>
            <a:pPr marL="0" indent="0">
              <a:buNone/>
            </a:pPr>
            <a:r>
              <a:rPr lang="en-US" sz="1800"/>
              <a:t> </a:t>
            </a:r>
            <a:endParaRPr lang="en-US" sz="1800" b="1"/>
          </a:p>
          <a:p>
            <a:pPr marL="0" indent="0">
              <a:buNone/>
            </a:pPr>
            <a:r>
              <a:rPr lang="en-US" sz="1800" b="1" err="1"/>
              <a:t>int</a:t>
            </a:r>
            <a:r>
              <a:rPr lang="en-US" sz="1800" b="1"/>
              <a:t> </a:t>
            </a:r>
            <a:r>
              <a:rPr lang="en-US" sz="1800" b="1" err="1"/>
              <a:t>fclose</a:t>
            </a:r>
            <a:r>
              <a:rPr lang="en-US" sz="1800" b="1"/>
              <a:t>(FILE* stream)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success-&gt; returns 0</a:t>
            </a:r>
            <a:br>
              <a:rPr lang="en-US" sz="1800"/>
            </a:br>
            <a:r>
              <a:rPr lang="en-US" sz="1800"/>
              <a:t>failure-&gt; returns EOF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 err="1"/>
              <a:t>int</a:t>
            </a:r>
            <a:r>
              <a:rPr lang="en-US" sz="1800" b="1"/>
              <a:t> </a:t>
            </a:r>
            <a:r>
              <a:rPr lang="en-US" sz="1800" b="1" err="1"/>
              <a:t>fprintf</a:t>
            </a:r>
            <a:r>
              <a:rPr lang="en-US" sz="1800" b="1"/>
              <a:t>(FILE* stream, </a:t>
            </a:r>
            <a:r>
              <a:rPr lang="en-US" sz="1800" b="1" err="1"/>
              <a:t>const</a:t>
            </a:r>
            <a:r>
              <a:rPr lang="en-US" sz="1800" b="1"/>
              <a:t> char* format, ...)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success-&gt; returns the number of characters written failure-&gt; returns a negative number </a:t>
            </a:r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r>
              <a:rPr lang="en-US" sz="1800" b="1" err="1"/>
              <a:t>int</a:t>
            </a:r>
            <a:r>
              <a:rPr lang="en-US" sz="1800" b="1"/>
              <a:t> </a:t>
            </a:r>
            <a:r>
              <a:rPr lang="en-US" sz="1800" b="1" err="1"/>
              <a:t>fscanf</a:t>
            </a:r>
            <a:r>
              <a:rPr lang="en-US" sz="1800" b="1"/>
              <a:t>(FILE* stream, </a:t>
            </a:r>
            <a:r>
              <a:rPr lang="en-US" sz="1800" b="1" err="1"/>
              <a:t>consta</a:t>
            </a:r>
            <a:r>
              <a:rPr lang="en-US" sz="1800" b="1"/>
              <a:t> char* format, ...)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success-&gt; returns the number of items read; 0, if pattern doesn’t match </a:t>
            </a:r>
          </a:p>
          <a:p>
            <a:pPr marL="0" indent="0">
              <a:buNone/>
            </a:pPr>
            <a:r>
              <a:rPr lang="en-US" sz="1800"/>
              <a:t>failure-&gt; returns EOF </a:t>
            </a:r>
          </a:p>
          <a:p>
            <a:pPr marL="0" indent="0">
              <a:buNone/>
            </a:pPr>
            <a:r>
              <a:rPr lang="en-US" sz="1800" b="1" err="1"/>
              <a:t>int</a:t>
            </a:r>
            <a:r>
              <a:rPr lang="en-US" sz="1800" b="1"/>
              <a:t> </a:t>
            </a:r>
            <a:r>
              <a:rPr lang="en-US" sz="1800" b="1" err="1"/>
              <a:t>fgetc</a:t>
            </a:r>
            <a:r>
              <a:rPr lang="en-US" sz="1800" b="1"/>
              <a:t>(FILE* stream)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success-&gt; returns the next character</a:t>
            </a:r>
            <a:br>
              <a:rPr lang="en-US" sz="1800"/>
            </a:br>
            <a:r>
              <a:rPr lang="en-US" sz="1800"/>
              <a:t>failure-&gt; returns EOF and sets end-of-file indicator </a:t>
            </a:r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r>
              <a:rPr lang="en-US" sz="1800" b="1" err="1"/>
              <a:t>int</a:t>
            </a:r>
            <a:r>
              <a:rPr lang="en-US" sz="1800" b="1"/>
              <a:t> </a:t>
            </a:r>
            <a:r>
              <a:rPr lang="en-US" sz="1800" b="1" err="1"/>
              <a:t>fputc</a:t>
            </a:r>
            <a:r>
              <a:rPr lang="en-US" sz="1800" b="1"/>
              <a:t>(FILE* stream)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success-&gt; write the character to file and returns the character written </a:t>
            </a:r>
          </a:p>
          <a:p>
            <a:pPr marL="0" indent="0">
              <a:buNone/>
            </a:pPr>
            <a:r>
              <a:rPr lang="en-US" sz="1800"/>
              <a:t>failure-&gt; returns EOF and sets end-of-file indicator </a:t>
            </a:r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r>
              <a:rPr lang="en-US" sz="1800" b="1"/>
              <a:t>char* </a:t>
            </a:r>
            <a:r>
              <a:rPr lang="en-US" sz="1800" b="1" err="1"/>
              <a:t>fgets</a:t>
            </a:r>
            <a:r>
              <a:rPr lang="en-US" sz="1800" b="1"/>
              <a:t>(char* string, </a:t>
            </a:r>
            <a:r>
              <a:rPr lang="en-US" sz="1800" b="1" err="1"/>
              <a:t>int</a:t>
            </a:r>
            <a:r>
              <a:rPr lang="en-US" sz="1800" b="1"/>
              <a:t>, </a:t>
            </a:r>
            <a:r>
              <a:rPr lang="en-US" sz="1800" b="1" err="1"/>
              <a:t>num</a:t>
            </a:r>
            <a:r>
              <a:rPr lang="en-US" sz="1800" b="1"/>
              <a:t>, FILE* stream)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success-&gt; returns a pointer to string </a:t>
            </a:r>
          </a:p>
          <a:p>
            <a:pPr marL="0" indent="0">
              <a:buNone/>
            </a:pPr>
            <a:r>
              <a:rPr lang="en-US" sz="1800"/>
              <a:t>failure-&gt; returns NULL </a:t>
            </a:r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r>
              <a:rPr lang="en-US" sz="1800" b="1" err="1"/>
              <a:t>int</a:t>
            </a:r>
            <a:r>
              <a:rPr lang="en-US" sz="1800" b="1"/>
              <a:t> </a:t>
            </a:r>
            <a:r>
              <a:rPr lang="en-US" sz="1800" b="1" err="1"/>
              <a:t>fputs</a:t>
            </a:r>
            <a:r>
              <a:rPr lang="en-US" sz="1800" b="1"/>
              <a:t>(</a:t>
            </a:r>
            <a:r>
              <a:rPr lang="en-US" sz="1800" b="1" err="1"/>
              <a:t>const</a:t>
            </a:r>
            <a:r>
              <a:rPr lang="en-US" sz="1800" b="1"/>
              <a:t> char* string, FILE* stream)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success-&gt; writes string to file and returns a positive value</a:t>
            </a:r>
          </a:p>
          <a:p>
            <a:pPr marL="0" indent="0">
              <a:buNone/>
            </a:pPr>
            <a:r>
              <a:rPr lang="en-US" sz="1800"/>
              <a:t>failure-&gt; returns EOF and sets the end-of-file indicator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06B7D-1526-834A-91EB-AFBD13C47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0626" y="385130"/>
            <a:ext cx="12631240" cy="726801"/>
          </a:xfrm>
        </p:spPr>
        <p:txBody>
          <a:bodyPr/>
          <a:lstStyle/>
          <a:p>
            <a:r>
              <a:rPr lang="en-US"/>
              <a:t>File I/O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9051A-A0DC-BA40-9B1A-D43B576C0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2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96540B-E366-7D44-9036-D307CA29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0" y="-305585"/>
            <a:ext cx="7454195" cy="964660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B9BD8-31A3-D74A-829B-FB677F85C5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180" y="258647"/>
            <a:ext cx="12631240" cy="726801"/>
          </a:xfrm>
        </p:spPr>
        <p:txBody>
          <a:bodyPr vert="horz" anchor="t"/>
          <a:lstStyle/>
          <a:p>
            <a:r>
              <a:rPr lang="en-US"/>
              <a:t>Practice Question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F32F3-EDFC-8548-B351-8282E12AE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0FECD-6542-5D49-BA02-A06138555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80" y="1200150"/>
            <a:ext cx="5664200" cy="171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A8179-E603-D148-A84A-D88B00A83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08" y="2892425"/>
            <a:ext cx="43561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5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538AD4-C9EE-DC4C-A76D-DDDDF758D8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r>
              <a:rPr lang="en-US" sz="3200"/>
              <a:t>The function prototype or declaration:</a:t>
            </a:r>
          </a:p>
          <a:p>
            <a:pPr marL="827405" lvl="1" indent="-318135"/>
            <a:r>
              <a:rPr lang="en-US" sz="2400"/>
              <a:t>Name (identifier)</a:t>
            </a:r>
          </a:p>
          <a:p>
            <a:pPr marL="827405" lvl="1" indent="-318135"/>
            <a:r>
              <a:rPr lang="en-US" sz="2400"/>
              <a:t>Return type or output</a:t>
            </a:r>
          </a:p>
          <a:p>
            <a:pPr marL="827405" lvl="1" indent="-318135"/>
            <a:r>
              <a:rPr lang="en-US" sz="2400"/>
              <a:t>Arguments or inputs and their types</a:t>
            </a:r>
          </a:p>
          <a:p>
            <a:pPr marL="827405" lvl="1" indent="-318135"/>
            <a:r>
              <a:rPr lang="en-US" sz="2400"/>
              <a:t>If not void, MUST return something</a:t>
            </a:r>
          </a:p>
          <a:p>
            <a:pPr marL="381635" indent="-381635"/>
            <a:r>
              <a:rPr lang="en-US" sz="3200"/>
              <a:t>Provides abstraction </a:t>
            </a:r>
          </a:p>
          <a:p>
            <a:pPr marL="381635" indent="-381635"/>
            <a:r>
              <a:rPr lang="en-US" sz="2400"/>
              <a:t>Hide low-level details   </a:t>
            </a:r>
          </a:p>
          <a:p>
            <a:pPr marL="827405" lvl="1" indent="-318135"/>
            <a:r>
              <a:rPr lang="en-US" sz="2400"/>
              <a:t>Give high-level structure to program, easier to understand overall program flow </a:t>
            </a:r>
          </a:p>
          <a:p>
            <a:pPr marL="827405" lvl="1" indent="-318135"/>
            <a:r>
              <a:rPr lang="en-US" sz="2400"/>
              <a:t>enable separable, independent development </a:t>
            </a:r>
          </a:p>
          <a:p>
            <a:pPr marL="827405" lvl="1" indent="-318135"/>
            <a:r>
              <a:rPr lang="en-US" sz="2400"/>
              <a:t>reuse code </a:t>
            </a:r>
          </a:p>
          <a:p>
            <a:pPr marL="0" indent="0">
              <a:buNone/>
            </a:pPr>
            <a:endParaRPr lang="en-US" sz="2900"/>
          </a:p>
          <a:p>
            <a:pPr marL="381635" indent="-381635"/>
            <a:endParaRPr lang="en-US"/>
          </a:p>
          <a:p>
            <a:pPr marL="0" indent="0">
              <a:buNone/>
            </a:pPr>
            <a:br>
              <a:rPr lang="en-US" sz="3550"/>
            </a:br>
            <a:endParaRPr lang="en-US" sz="35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9C511-7818-9E4B-A0C0-2CF3FF5ED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Functions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D917B-670C-AD47-ADA8-B061D42E5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62C6F-6682-8D45-93D9-F6FBD9EAB611}"/>
              </a:ext>
            </a:extLst>
          </p:cNvPr>
          <p:cNvSpPr txBox="1"/>
          <p:nvPr/>
        </p:nvSpPr>
        <p:spPr>
          <a:xfrm>
            <a:off x="7887246" y="3084163"/>
            <a:ext cx="542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urier" pitchFamily="2" charset="0"/>
              </a:rPr>
              <a:t>Example: </a:t>
            </a:r>
            <a:r>
              <a:rPr lang="en-US" sz="2400" err="1">
                <a:latin typeface="Courier" pitchFamily="2" charset="0"/>
              </a:rPr>
              <a:t>int</a:t>
            </a:r>
            <a:r>
              <a:rPr lang="en-US" sz="2400">
                <a:latin typeface="Courier" pitchFamily="2" charset="0"/>
              </a:rPr>
              <a:t> </a:t>
            </a:r>
            <a:r>
              <a:rPr lang="en-US" sz="2400" err="1">
                <a:latin typeface="Courier" pitchFamily="2" charset="0"/>
              </a:rPr>
              <a:t>isPrime</a:t>
            </a:r>
            <a:r>
              <a:rPr lang="en-US" sz="2400">
                <a:latin typeface="Courier" pitchFamily="2" charset="0"/>
              </a:rPr>
              <a:t>(</a:t>
            </a:r>
            <a:r>
              <a:rPr lang="en-US" sz="2400" err="1">
                <a:latin typeface="Courier" pitchFamily="2" charset="0"/>
              </a:rPr>
              <a:t>int</a:t>
            </a:r>
            <a:r>
              <a:rPr lang="en-US" sz="2400">
                <a:latin typeface="Courier" pitchFamily="2" charset="0"/>
              </a:rPr>
              <a:t> n)</a:t>
            </a:r>
            <a:endParaRPr lang="en-US" sz="240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73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E19AD5-EF2F-044D-B989-02C606E3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296" y="179818"/>
            <a:ext cx="4749800" cy="68305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A7B4B-F56F-8F4B-B239-354448FA8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2F882A-3D02-5B48-ABE1-D760AA91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03" y="515938"/>
            <a:ext cx="7330487" cy="90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56A83-D82B-C841-A07E-820175FC3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02" y="1759958"/>
            <a:ext cx="5672897" cy="473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69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2F5F9B-EA2D-BC40-864F-B53BC6AD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99" y="0"/>
            <a:ext cx="5166807" cy="69272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046BE-75FD-3F46-A226-047808146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23D29-15AD-5143-B581-E9325BCC6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02" y="535351"/>
            <a:ext cx="7485497" cy="559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49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FF30E8-4DFD-49FE-98AB-FE0DBC81E0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endParaRPr lang="en-US"/>
          </a:p>
          <a:p>
            <a:pPr marL="381635" indent="-381635"/>
            <a:endParaRPr lang="en-US" sz="3550"/>
          </a:p>
          <a:p>
            <a:pPr marL="381635" indent="-381635"/>
            <a:r>
              <a:rPr lang="en-US" sz="3550"/>
              <a:t>What are two other ways to set up *(</a:t>
            </a:r>
            <a:r>
              <a:rPr lang="en-US" sz="3550" err="1"/>
              <a:t>cptr+n</a:t>
            </a:r>
            <a:r>
              <a:rPr lang="en-US" sz="3550"/>
              <a:t>)?</a:t>
            </a:r>
          </a:p>
          <a:p>
            <a:pPr marL="381635" indent="-381635"/>
            <a:r>
              <a:rPr lang="en-US" sz="3550"/>
              <a:t>How does C pass arrays?</a:t>
            </a:r>
          </a:p>
          <a:p>
            <a:pPr marL="381635" indent="-381635"/>
            <a:r>
              <a:rPr lang="en-US" sz="3550"/>
              <a:t>What is the difference between Union and a Struct?</a:t>
            </a:r>
          </a:p>
          <a:p>
            <a:pPr marL="381635" indent="-381635"/>
            <a:r>
              <a:rPr lang="en-US" sz="3550"/>
              <a:t>In LC-3, how many bytes of memory are needed to store an integer pointer (</a:t>
            </a:r>
            <a:r>
              <a:rPr lang="en-US" sz="3550" err="1"/>
              <a:t>int</a:t>
            </a:r>
            <a:r>
              <a:rPr lang="en-US" sz="3550"/>
              <a:t> *</a:t>
            </a:r>
            <a:r>
              <a:rPr lang="en-US" sz="3550" err="1"/>
              <a:t>int_ptr</a:t>
            </a:r>
            <a:r>
              <a:rPr lang="en-US" sz="3550"/>
              <a:t>)? </a:t>
            </a:r>
          </a:p>
          <a:p>
            <a:pPr marL="0" indent="0">
              <a:buNone/>
            </a:pPr>
            <a:endParaRPr lang="en-US" sz="3550"/>
          </a:p>
          <a:p>
            <a:pPr marL="381635" indent="-381635"/>
            <a:endParaRPr lang="en-US" sz="3550"/>
          </a:p>
          <a:p>
            <a:pPr marL="381635" indent="-381635"/>
            <a:endParaRPr lang="en-US" sz="3550"/>
          </a:p>
          <a:p>
            <a:pPr marL="381635" indent="-381635"/>
            <a:endParaRPr lang="en-US" sz="35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C9DBF-2DC3-4B67-9046-7266F5A44E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/>
              <a:t>Concept Question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3B77-EE5F-4CFC-865F-06EBA047F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2E793E0-0845-44DB-B38B-A491460D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25" y="1907553"/>
            <a:ext cx="6986567" cy="86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35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DF0F5-7116-A047-8097-0430C3866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B958C-DE6D-D841-9BE5-B1E363BEE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3EF9F-EA3D-5943-A202-EFE82FD62D7D}"/>
              </a:ext>
            </a:extLst>
          </p:cNvPr>
          <p:cNvSpPr txBox="1"/>
          <p:nvPr/>
        </p:nvSpPr>
        <p:spPr>
          <a:xfrm>
            <a:off x="829503" y="2165131"/>
            <a:ext cx="119931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static char letters[6] = {'A', 'E', 'F', 'D', 'B', 'C’}; </a:t>
            </a:r>
          </a:p>
          <a:p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mystery () {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static int32_t X = 5;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static int32_t Y;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Y = 2;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("%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c%c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", letters[--Y], letters[X--]);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main () {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mystery ();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mystery ();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return 0;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AC5C3-7C1E-4547-9238-6B616F71163C}"/>
              </a:ext>
            </a:extLst>
          </p:cNvPr>
          <p:cNvSpPr txBox="1"/>
          <p:nvPr/>
        </p:nvSpPr>
        <p:spPr>
          <a:xfrm>
            <a:off x="610626" y="1471827"/>
            <a:ext cx="117085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What is printed by this program?</a:t>
            </a:r>
          </a:p>
        </p:txBody>
      </p:sp>
    </p:spTree>
    <p:extLst>
      <p:ext uri="{BB962C8B-B14F-4D97-AF65-F5344CB8AC3E}">
        <p14:creationId xmlns:p14="http://schemas.microsoft.com/office/powerpoint/2010/main" val="517260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DF0F5-7116-A047-8097-0430C3866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B958C-DE6D-D841-9BE5-B1E363BEE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3EF9F-EA3D-5943-A202-EFE82FD62D7D}"/>
              </a:ext>
            </a:extLst>
          </p:cNvPr>
          <p:cNvSpPr txBox="1"/>
          <p:nvPr/>
        </p:nvSpPr>
        <p:spPr>
          <a:xfrm>
            <a:off x="829503" y="2165131"/>
            <a:ext cx="119931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static char letters[6] = {'A', 'E', 'F', 'D', 'B', 'C’}; </a:t>
            </a:r>
          </a:p>
          <a:p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mystery () {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static int32_t X = 5;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static int32_t Y;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Y = 2;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("%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c%c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", letters[--Y], letters[X--]);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main () {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mystery ();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mystery ();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return 0;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AC5C3-7C1E-4547-9238-6B616F71163C}"/>
              </a:ext>
            </a:extLst>
          </p:cNvPr>
          <p:cNvSpPr txBox="1"/>
          <p:nvPr/>
        </p:nvSpPr>
        <p:spPr>
          <a:xfrm>
            <a:off x="610626" y="1471827"/>
            <a:ext cx="117085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What is printed by this program?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A3446C-BD83-154B-B37B-046AB6A7659B}"/>
              </a:ext>
            </a:extLst>
          </p:cNvPr>
          <p:cNvSpPr txBox="1"/>
          <p:nvPr/>
        </p:nvSpPr>
        <p:spPr>
          <a:xfrm>
            <a:off x="10199077" y="4982307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/>
              <a:t>ECEB</a:t>
            </a:r>
          </a:p>
        </p:txBody>
      </p:sp>
    </p:spTree>
    <p:extLst>
      <p:ext uri="{BB962C8B-B14F-4D97-AF65-F5344CB8AC3E}">
        <p14:creationId xmlns:p14="http://schemas.microsoft.com/office/powerpoint/2010/main" val="251422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84F12-85F2-9340-854F-F5F9774AB7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foo ()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(“%s”, &amp;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/>
              <a:t>What happens if we pass “123456” into this program?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94F42-6FCE-EA4D-BF6A-5B6ADC17C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3 (Challenge)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E40C6-A483-E24C-9D38-B5BFCA4BC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73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84F12-85F2-9340-854F-F5F9774AB7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foo ()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(“%s”, &amp;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/>
              <a:t>What happens if we pass “123456” into this program?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94F42-6FCE-EA4D-BF6A-5B6ADC17C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3 (Challenge)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E40C6-A483-E24C-9D38-B5BFCA4BC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88D034-8FF3-E945-837B-117D430AC6EE}"/>
              </a:ext>
            </a:extLst>
          </p:cNvPr>
          <p:cNvSpPr/>
          <p:nvPr/>
        </p:nvSpPr>
        <p:spPr>
          <a:xfrm>
            <a:off x="9059917" y="1679917"/>
            <a:ext cx="3247697" cy="30641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2E3F4E-D944-E549-A399-AB3CA405BE2A}"/>
              </a:ext>
            </a:extLst>
          </p:cNvPr>
          <p:cNvCxnSpPr/>
          <p:nvPr/>
        </p:nvCxnSpPr>
        <p:spPr>
          <a:xfrm>
            <a:off x="9059917" y="2101281"/>
            <a:ext cx="3237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58C148-EE93-C74D-8A03-9EC31357CD49}"/>
              </a:ext>
            </a:extLst>
          </p:cNvPr>
          <p:cNvCxnSpPr/>
          <p:nvPr/>
        </p:nvCxnSpPr>
        <p:spPr>
          <a:xfrm>
            <a:off x="9070428" y="2547971"/>
            <a:ext cx="3237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787A9-44AB-3F4E-ACA7-DC49C4B22748}"/>
              </a:ext>
            </a:extLst>
          </p:cNvPr>
          <p:cNvCxnSpPr/>
          <p:nvPr/>
        </p:nvCxnSpPr>
        <p:spPr>
          <a:xfrm>
            <a:off x="9059917" y="3020936"/>
            <a:ext cx="3237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B4812D-391F-184D-B70E-EBB33E8C8B03}"/>
              </a:ext>
            </a:extLst>
          </p:cNvPr>
          <p:cNvCxnSpPr/>
          <p:nvPr/>
        </p:nvCxnSpPr>
        <p:spPr>
          <a:xfrm>
            <a:off x="9070428" y="3467626"/>
            <a:ext cx="3237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CD6A62-4435-E649-A1A2-161A5BAC8826}"/>
              </a:ext>
            </a:extLst>
          </p:cNvPr>
          <p:cNvCxnSpPr/>
          <p:nvPr/>
        </p:nvCxnSpPr>
        <p:spPr>
          <a:xfrm>
            <a:off x="9059917" y="3893295"/>
            <a:ext cx="3237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95D6C-4DA4-7D47-91D0-392EE493E4F3}"/>
              </a:ext>
            </a:extLst>
          </p:cNvPr>
          <p:cNvCxnSpPr/>
          <p:nvPr/>
        </p:nvCxnSpPr>
        <p:spPr>
          <a:xfrm>
            <a:off x="9070428" y="4339985"/>
            <a:ext cx="3237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FBAF3E-C546-AC45-80CA-771F18CCED7E}"/>
              </a:ext>
            </a:extLst>
          </p:cNvPr>
          <p:cNvSpPr txBox="1"/>
          <p:nvPr/>
        </p:nvSpPr>
        <p:spPr>
          <a:xfrm>
            <a:off x="9070428" y="1679917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5D4FF-4DC6-DC46-BDF2-A8C8909AF169}"/>
              </a:ext>
            </a:extLst>
          </p:cNvPr>
          <p:cNvSpPr txBox="1"/>
          <p:nvPr/>
        </p:nvSpPr>
        <p:spPr>
          <a:xfrm>
            <a:off x="9070428" y="2151115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819D0C-CC5A-A34E-9AA0-FB5C08BB9A62}"/>
              </a:ext>
            </a:extLst>
          </p:cNvPr>
          <p:cNvSpPr txBox="1"/>
          <p:nvPr/>
        </p:nvSpPr>
        <p:spPr>
          <a:xfrm>
            <a:off x="9059917" y="2595611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111349-7974-3D43-BA36-47F7CC86E21C}"/>
              </a:ext>
            </a:extLst>
          </p:cNvPr>
          <p:cNvSpPr txBox="1"/>
          <p:nvPr/>
        </p:nvSpPr>
        <p:spPr>
          <a:xfrm>
            <a:off x="9059917" y="3053066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Saved R5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9FC5F6-F0F3-524B-811A-682EC3618FF0}"/>
              </a:ext>
            </a:extLst>
          </p:cNvPr>
          <p:cNvSpPr txBox="1"/>
          <p:nvPr/>
        </p:nvSpPr>
        <p:spPr>
          <a:xfrm>
            <a:off x="9059917" y="3524264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Saved R7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63BF4-B260-274D-BBB5-4367D35E90BA}"/>
              </a:ext>
            </a:extLst>
          </p:cNvPr>
          <p:cNvSpPr txBox="1"/>
          <p:nvPr/>
        </p:nvSpPr>
        <p:spPr>
          <a:xfrm>
            <a:off x="9049406" y="3968760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Return Address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130062-E7DB-724A-92EC-1AE46808AFDD}"/>
              </a:ext>
            </a:extLst>
          </p:cNvPr>
          <p:cNvSpPr txBox="1"/>
          <p:nvPr/>
        </p:nvSpPr>
        <p:spPr>
          <a:xfrm>
            <a:off x="9049406" y="4343965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1DD7A-7F18-D342-A966-8E9F1A05778D}"/>
              </a:ext>
            </a:extLst>
          </p:cNvPr>
          <p:cNvSpPr txBox="1"/>
          <p:nvPr/>
        </p:nvSpPr>
        <p:spPr>
          <a:xfrm>
            <a:off x="7594024" y="1686438"/>
            <a:ext cx="55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B838A0-EB4C-B245-92B4-05D8831AF037}"/>
              </a:ext>
            </a:extLst>
          </p:cNvPr>
          <p:cNvSpPr txBox="1"/>
          <p:nvPr/>
        </p:nvSpPr>
        <p:spPr>
          <a:xfrm>
            <a:off x="7594024" y="2652956"/>
            <a:ext cx="55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EDCAF1-5F1A-1048-A6BD-CF5FE2E1D323}"/>
              </a:ext>
            </a:extLst>
          </p:cNvPr>
          <p:cNvCxnSpPr>
            <a:stCxn id="29" idx="3"/>
          </p:cNvCxnSpPr>
          <p:nvPr/>
        </p:nvCxnSpPr>
        <p:spPr>
          <a:xfrm>
            <a:off x="8145516" y="1886493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7C0B17-F857-DF46-854C-26D8987E3782}"/>
              </a:ext>
            </a:extLst>
          </p:cNvPr>
          <p:cNvCxnSpPr>
            <a:stCxn id="30" idx="3"/>
          </p:cNvCxnSpPr>
          <p:nvPr/>
        </p:nvCxnSpPr>
        <p:spPr>
          <a:xfrm>
            <a:off x="8145516" y="2853011"/>
            <a:ext cx="9038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04CBC90-E77E-1745-9468-E845A223B301}"/>
              </a:ext>
            </a:extLst>
          </p:cNvPr>
          <p:cNvSpPr txBox="1"/>
          <p:nvPr/>
        </p:nvSpPr>
        <p:spPr>
          <a:xfrm>
            <a:off x="9080939" y="1674212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716736-A2E6-054D-9486-4B6E3D7BDE03}"/>
              </a:ext>
            </a:extLst>
          </p:cNvPr>
          <p:cNvSpPr txBox="1"/>
          <p:nvPr/>
        </p:nvSpPr>
        <p:spPr>
          <a:xfrm>
            <a:off x="9080939" y="2134911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DFE178-65DC-2049-90C7-0C4D9D557E28}"/>
              </a:ext>
            </a:extLst>
          </p:cNvPr>
          <p:cNvSpPr txBox="1"/>
          <p:nvPr/>
        </p:nvSpPr>
        <p:spPr>
          <a:xfrm>
            <a:off x="9049406" y="2580101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363349-BD94-6841-AD55-B496391F9A26}"/>
              </a:ext>
            </a:extLst>
          </p:cNvPr>
          <p:cNvSpPr txBox="1"/>
          <p:nvPr/>
        </p:nvSpPr>
        <p:spPr>
          <a:xfrm>
            <a:off x="9080939" y="3074375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49A839-CCA6-CB46-8015-401ACA586E2E}"/>
              </a:ext>
            </a:extLst>
          </p:cNvPr>
          <p:cNvSpPr txBox="1"/>
          <p:nvPr/>
        </p:nvSpPr>
        <p:spPr>
          <a:xfrm>
            <a:off x="9080939" y="3476474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BF73C4-F1B0-BA46-AEC9-A700D170B72D}"/>
              </a:ext>
            </a:extLst>
          </p:cNvPr>
          <p:cNvSpPr txBox="1"/>
          <p:nvPr/>
        </p:nvSpPr>
        <p:spPr>
          <a:xfrm>
            <a:off x="9059917" y="3947672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1006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  <p:bldP spid="24" grpId="0"/>
      <p:bldP spid="25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EC0A7-DAE4-FD4A-B549-1B6114C51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298174" cy="5082540"/>
          </a:xfrm>
        </p:spPr>
        <p:txBody>
          <a:bodyPr/>
          <a:lstStyle/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start = 0, end = size - 1, temp;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if (start &lt; end)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temp = array[start];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array[start] = array[end];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array[end] = temp;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(array, size-1);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8DB8-8730-AA48-AFA3-59CE0AE05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C7060-FD7F-AF40-A785-40197B2E9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9A7B0-5B2C-4844-9B00-E2C7B8C05364}"/>
              </a:ext>
            </a:extLst>
          </p:cNvPr>
          <p:cNvSpPr txBox="1"/>
          <p:nvPr/>
        </p:nvSpPr>
        <p:spPr>
          <a:xfrm>
            <a:off x="7325710" y="1531709"/>
            <a:ext cx="62314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array[5],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array[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(array, 5);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("Reversed Array: ");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("%d ", array[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return 0;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1F231-B985-AF4D-A394-FD32B382ADB2}"/>
              </a:ext>
            </a:extLst>
          </p:cNvPr>
          <p:cNvSpPr txBox="1"/>
          <p:nvPr/>
        </p:nvSpPr>
        <p:spPr>
          <a:xfrm>
            <a:off x="6243145" y="543541"/>
            <a:ext cx="6998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What is the output of the program?</a:t>
            </a:r>
          </a:p>
          <a:p>
            <a:r>
              <a:rPr lang="en-US" sz="2800"/>
              <a:t>What is wrong with the function </a:t>
            </a:r>
            <a:r>
              <a:rPr lang="en-US" sz="2800" err="1"/>
              <a:t>ReverseArray</a:t>
            </a:r>
            <a:r>
              <a:rPr lang="en-US" sz="28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55542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EC0A7-DAE4-FD4A-B549-1B6114C51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298174" cy="5082540"/>
          </a:xfrm>
        </p:spPr>
        <p:txBody>
          <a:bodyPr/>
          <a:lstStyle/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start = 0, end = size - 1, temp;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if (start &lt; end)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temp = array[start];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array[start] = array[end];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array[end] = temp;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(array, size-1);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8DB8-8730-AA48-AFA3-59CE0AE05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C7060-FD7F-AF40-A785-40197B2E9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9A7B0-5B2C-4844-9B00-E2C7B8C05364}"/>
              </a:ext>
            </a:extLst>
          </p:cNvPr>
          <p:cNvSpPr txBox="1"/>
          <p:nvPr/>
        </p:nvSpPr>
        <p:spPr>
          <a:xfrm>
            <a:off x="8533815" y="2608927"/>
            <a:ext cx="24173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4 1 2 3 0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3 1 2 4 0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2 1 3 4 0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1 2 3 4 0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9C454-0665-0B4A-9118-968A4F04B31D}"/>
              </a:ext>
            </a:extLst>
          </p:cNvPr>
          <p:cNvSpPr txBox="1"/>
          <p:nvPr/>
        </p:nvSpPr>
        <p:spPr>
          <a:xfrm>
            <a:off x="6243145" y="543541"/>
            <a:ext cx="6998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What is the output of the program?</a:t>
            </a:r>
          </a:p>
          <a:p>
            <a:r>
              <a:rPr lang="en-US" sz="2800"/>
              <a:t>What is wrong with the function </a:t>
            </a:r>
            <a:r>
              <a:rPr lang="en-US" sz="2800" err="1"/>
              <a:t>ReverseArray</a:t>
            </a:r>
            <a:r>
              <a:rPr lang="en-US" sz="28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8675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EC0A7-DAE4-FD4A-B549-1B6114C51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298174" cy="5082540"/>
          </a:xfrm>
        </p:spPr>
        <p:txBody>
          <a:bodyPr/>
          <a:lstStyle/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start = 0, end = size - 1, temp;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if (start &lt; end)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temp = array[start];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array[start] = array[end];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array[end] = temp;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(array+1, size-2);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8DB8-8730-AA48-AFA3-59CE0AE05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C7060-FD7F-AF40-A785-40197B2E9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1F231-B985-AF4D-A394-FD32B382ADB2}"/>
              </a:ext>
            </a:extLst>
          </p:cNvPr>
          <p:cNvSpPr txBox="1"/>
          <p:nvPr/>
        </p:nvSpPr>
        <p:spPr>
          <a:xfrm>
            <a:off x="6243145" y="543541"/>
            <a:ext cx="6998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What is the output of the program?</a:t>
            </a:r>
          </a:p>
          <a:p>
            <a:r>
              <a:rPr lang="en-US" sz="2800"/>
              <a:t>What is wrong with the function </a:t>
            </a:r>
            <a:r>
              <a:rPr lang="en-US" sz="2800" err="1"/>
              <a:t>ReverseArray</a:t>
            </a:r>
            <a:r>
              <a:rPr lang="en-US" sz="28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041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E4FF5C-DAC1-4943-AD5E-597B5B87DF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0" indent="0" algn="ctr">
              <a:buNone/>
            </a:pPr>
            <a:r>
              <a:rPr lang="en-US" sz="3600" b="1"/>
              <a:t>Used by the compiler to keep track of variables and memory</a:t>
            </a:r>
          </a:p>
          <a:p>
            <a:endParaRPr lang="en-US" sz="2900"/>
          </a:p>
          <a:p>
            <a:r>
              <a:rPr lang="en-US" sz="2900"/>
              <a:t>R5 – </a:t>
            </a:r>
            <a:r>
              <a:rPr lang="en-US" sz="2900" b="1"/>
              <a:t>Frame Pointer</a:t>
            </a:r>
            <a:r>
              <a:rPr lang="en-US" sz="2900"/>
              <a:t>. It points to the beginning of a region of activation record that stores local variables for the current function.</a:t>
            </a:r>
          </a:p>
          <a:p>
            <a:r>
              <a:rPr lang="en-US" sz="2900"/>
              <a:t>R6 – </a:t>
            </a:r>
            <a:r>
              <a:rPr lang="en-US" sz="2900" b="1"/>
              <a:t>Stack Pointer</a:t>
            </a:r>
            <a:r>
              <a:rPr lang="en-US" sz="2900"/>
              <a:t>. It points to the top most occupied location on the stack. </a:t>
            </a:r>
          </a:p>
          <a:p>
            <a:r>
              <a:rPr lang="en-US" sz="2900"/>
              <a:t>Arguments are pushed to the stack </a:t>
            </a:r>
            <a:r>
              <a:rPr lang="en-US" sz="2900" b="1"/>
              <a:t>RIGHT TO LEFT</a:t>
            </a:r>
          </a:p>
          <a:p>
            <a:r>
              <a:rPr lang="en-US" sz="2900"/>
              <a:t>Local variables are pushed to the stack in the order declared</a:t>
            </a:r>
          </a:p>
          <a:p>
            <a:pPr marL="381635" indent="-381635"/>
            <a:endParaRPr lang="en-US" sz="35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44730-1414-CB49-8A57-8F74AE77C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The C Runtime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61368-F569-EE4D-8511-7AB5D2D96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755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EC0A7-DAE4-FD4A-B549-1B6114C51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298174" cy="5082540"/>
          </a:xfrm>
        </p:spPr>
        <p:txBody>
          <a:bodyPr/>
          <a:lstStyle/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start = 0, end = size - 1, temp;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if (start &lt; end)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temp = array[start];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array[start] = array[end];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array[end] = temp;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(array+1, size-2);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8DB8-8730-AA48-AFA3-59CE0AE05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C7060-FD7F-AF40-A785-40197B2E9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1F231-B985-AF4D-A394-FD32B382ADB2}"/>
              </a:ext>
            </a:extLst>
          </p:cNvPr>
          <p:cNvSpPr txBox="1"/>
          <p:nvPr/>
        </p:nvSpPr>
        <p:spPr>
          <a:xfrm>
            <a:off x="6243145" y="543541"/>
            <a:ext cx="6998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What is the output of the program?</a:t>
            </a:r>
          </a:p>
          <a:p>
            <a:r>
              <a:rPr lang="en-US" sz="2800"/>
              <a:t>What is wrong with the function </a:t>
            </a:r>
            <a:r>
              <a:rPr lang="en-US" sz="2800" err="1"/>
              <a:t>ReverseArray</a:t>
            </a:r>
            <a:r>
              <a:rPr lang="en-US" sz="280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A31D6-5A04-424E-8CD3-A4BCE49D6669}"/>
              </a:ext>
            </a:extLst>
          </p:cNvPr>
          <p:cNvSpPr txBox="1"/>
          <p:nvPr/>
        </p:nvSpPr>
        <p:spPr>
          <a:xfrm>
            <a:off x="7329055" y="3101370"/>
            <a:ext cx="5877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0 1 2 3 4 (size = 5)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4 1 2 3 0 (size = 3)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4 3 2 1 0 (size = 1)</a:t>
            </a:r>
          </a:p>
        </p:txBody>
      </p:sp>
    </p:spTree>
    <p:extLst>
      <p:ext uri="{BB962C8B-B14F-4D97-AF65-F5344CB8AC3E}">
        <p14:creationId xmlns:p14="http://schemas.microsoft.com/office/powerpoint/2010/main" val="18296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A45AF1-19CE-E448-8E6D-A4D96B8B03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What is wrong with this recursive function?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if (a == b) { return a; 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else { return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(a+1,b-1); 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BD323-0AE4-F547-BFDC-331D9AC23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90B5F-5034-3D4C-8F9A-D410F188E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0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A45AF1-19CE-E448-8E6D-A4D96B8B03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What is wrong with this recursive function?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if (a == b) { return a; 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else { return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(a+1,b-1); 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BD323-0AE4-F547-BFDC-331D9AC23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90B5F-5034-3D4C-8F9A-D410F188E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13857-356F-814F-9DA2-CD1FDDF458EB}"/>
              </a:ext>
            </a:extLst>
          </p:cNvPr>
          <p:cNvSpPr txBox="1"/>
          <p:nvPr/>
        </p:nvSpPr>
        <p:spPr>
          <a:xfrm>
            <a:off x="9724425" y="998676"/>
            <a:ext cx="35872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(0, 6)</a:t>
            </a:r>
          </a:p>
          <a:p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(1, 5)</a:t>
            </a:r>
          </a:p>
          <a:p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(2, 4)</a:t>
            </a:r>
          </a:p>
          <a:p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3</a:t>
            </a: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5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A45AF1-19CE-E448-8E6D-A4D96B8B03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What is wrong with this recursive function?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if (a == b) { return a; 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else { return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(a+1,b-1); 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BD323-0AE4-F547-BFDC-331D9AC23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90B5F-5034-3D4C-8F9A-D410F188E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13857-356F-814F-9DA2-CD1FDDF458EB}"/>
              </a:ext>
            </a:extLst>
          </p:cNvPr>
          <p:cNvSpPr txBox="1"/>
          <p:nvPr/>
        </p:nvSpPr>
        <p:spPr>
          <a:xfrm>
            <a:off x="9724425" y="998676"/>
            <a:ext cx="35872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(0, 7)</a:t>
            </a:r>
          </a:p>
          <a:p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(1, 6)</a:t>
            </a:r>
          </a:p>
          <a:p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(2, 5)</a:t>
            </a:r>
          </a:p>
          <a:p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r>
              <a:rPr lang="en-US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(4, 3)</a:t>
            </a:r>
          </a:p>
          <a:p>
            <a:r>
              <a:rPr lang="en-US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(5, 2)</a:t>
            </a:r>
          </a:p>
          <a:p>
            <a:r>
              <a:rPr lang="en-US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(6, 1)</a:t>
            </a:r>
          </a:p>
          <a:p>
            <a:r>
              <a:rPr lang="en-US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(7, 0)</a:t>
            </a:r>
          </a:p>
          <a:p>
            <a:r>
              <a:rPr lang="en-US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(8, -1)</a:t>
            </a:r>
          </a:p>
          <a:p>
            <a:r>
              <a:rPr lang="en-US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(9, -2)</a:t>
            </a: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9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6FFF56-2285-E045-AB3D-1A83DF7633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1288656"/>
          </a:xfrm>
        </p:spPr>
        <p:txBody>
          <a:bodyPr/>
          <a:lstStyle/>
          <a:p>
            <a:r>
              <a:rPr lang="en-US" sz="3200"/>
              <a:t>Which of the following LC3 assembly sections will depend on the number of parameters passed to the function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320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166FF-5F44-5443-AB5E-462DDEEB29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70F08-C6C6-9F46-B367-65694338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D0DC5-6473-0241-B32E-7CB03FA16D6C}"/>
              </a:ext>
            </a:extLst>
          </p:cNvPr>
          <p:cNvSpPr txBox="1"/>
          <p:nvPr/>
        </p:nvSpPr>
        <p:spPr>
          <a:xfrm>
            <a:off x="746234" y="3111062"/>
            <a:ext cx="61625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In Caller:</a:t>
            </a:r>
            <a:endParaRPr lang="en-US" sz="3600"/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 Section 1: Prepare for call</a:t>
            </a: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JSR EXAMPLE</a:t>
            </a: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 Section 2: Cleanup after 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8C32F-0D36-DB4C-B092-561CFF05B4D9}"/>
              </a:ext>
            </a:extLst>
          </p:cNvPr>
          <p:cNvSpPr txBox="1"/>
          <p:nvPr/>
        </p:nvSpPr>
        <p:spPr>
          <a:xfrm>
            <a:off x="6908800" y="3273972"/>
            <a:ext cx="616256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In </a:t>
            </a:r>
            <a:r>
              <a:rPr lang="en-US" sz="3600" b="1" err="1"/>
              <a:t>Callee</a:t>
            </a:r>
            <a:r>
              <a:rPr lang="en-US" sz="3600" b="1"/>
              <a:t>:</a:t>
            </a:r>
            <a:endParaRPr lang="en-US" sz="3600"/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 Section 3: Setup Stack Frame</a:t>
            </a:r>
          </a:p>
          <a:p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(Execute code)</a:t>
            </a:r>
          </a:p>
          <a:p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 Section 4: Teardown stack</a:t>
            </a:r>
          </a:p>
          <a:p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209316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6FFF56-2285-E045-AB3D-1A83DF7633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1288656"/>
          </a:xfrm>
        </p:spPr>
        <p:txBody>
          <a:bodyPr/>
          <a:lstStyle/>
          <a:p>
            <a:r>
              <a:rPr lang="en-US" sz="3200"/>
              <a:t>Which of the following LC3 assembly sections will depend on the number of parameters passed to the function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320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166FF-5F44-5443-AB5E-462DDEEB29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70F08-C6C6-9F46-B367-65694338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D0DC5-6473-0241-B32E-7CB03FA16D6C}"/>
              </a:ext>
            </a:extLst>
          </p:cNvPr>
          <p:cNvSpPr txBox="1"/>
          <p:nvPr/>
        </p:nvSpPr>
        <p:spPr>
          <a:xfrm>
            <a:off x="746234" y="3111062"/>
            <a:ext cx="61625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In Caller:</a:t>
            </a:r>
            <a:endParaRPr lang="en-US" sz="3600"/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 Section 1: Prepare for call</a:t>
            </a: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JSR EXAMPLE</a:t>
            </a: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 Section 2: Cleanup after 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8C32F-0D36-DB4C-B092-561CFF05B4D9}"/>
              </a:ext>
            </a:extLst>
          </p:cNvPr>
          <p:cNvSpPr txBox="1"/>
          <p:nvPr/>
        </p:nvSpPr>
        <p:spPr>
          <a:xfrm>
            <a:off x="6908800" y="3273972"/>
            <a:ext cx="616256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In </a:t>
            </a:r>
            <a:r>
              <a:rPr lang="en-US" sz="3600" b="1" err="1"/>
              <a:t>Callee</a:t>
            </a:r>
            <a:r>
              <a:rPr lang="en-US" sz="3600" b="1"/>
              <a:t>:</a:t>
            </a:r>
            <a:endParaRPr lang="en-US" sz="3600"/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 Section 3: Setup Stack Frame</a:t>
            </a:r>
          </a:p>
          <a:p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(Execute code)</a:t>
            </a:r>
          </a:p>
          <a:p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 Section 4: Teardown stack</a:t>
            </a:r>
          </a:p>
          <a:p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4">
                <a:extLst>
                  <a:ext uri="{FF2B5EF4-FFF2-40B4-BE49-F238E27FC236}">
                    <a16:creationId xmlns:a16="http://schemas.microsoft.com/office/drawing/2014/main" id="{CCBA6238-7910-1148-8EB2-F22FB07F7CF8}"/>
                  </a:ext>
                </a:extLst>
              </p14:cNvPr>
              <p14:cNvContentPartPr/>
              <p14:nvPr/>
            </p14:nvContentPartPr>
            <p14:xfrm>
              <a:off x="859855" y="3625224"/>
              <a:ext cx="5828400" cy="2035800"/>
            </p14:xfrm>
          </p:contentPart>
        </mc:Choice>
        <mc:Fallback xmlns="">
          <p:pic>
            <p:nvPicPr>
              <p:cNvPr id="22" name="Ink 24">
                <a:extLst>
                  <a:ext uri="{FF2B5EF4-FFF2-40B4-BE49-F238E27FC236}">
                    <a16:creationId xmlns:a16="http://schemas.microsoft.com/office/drawing/2014/main" id="{CCBA6238-7910-1148-8EB2-F22FB07F7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375" y="3609744"/>
                <a:ext cx="5859000" cy="20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2639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E50B07-CCE7-7249-8EFA-535FC20B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694961"/>
            <a:ext cx="8382000" cy="24130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460038-0D6C-FC47-BC7D-C1D7052853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4454379"/>
            <a:ext cx="12701026" cy="162306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Which registers are caller saved?</a:t>
            </a:r>
          </a:p>
          <a:p>
            <a:pPr marL="0" indent="0">
              <a:buNone/>
            </a:pPr>
            <a:r>
              <a:rPr lang="en-US"/>
              <a:t>Which registers are </a:t>
            </a:r>
            <a:r>
              <a:rPr lang="en-US" err="1"/>
              <a:t>callee</a:t>
            </a:r>
            <a:r>
              <a:rPr lang="en-US"/>
              <a:t> saved?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F9B5-0E85-BF49-8350-D8FC759F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68162-E8CC-E94F-BC84-ABF3FEBFA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06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E50B07-CCE7-7249-8EFA-535FC20B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694961"/>
            <a:ext cx="8382000" cy="24130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460038-0D6C-FC47-BC7D-C1D7052853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4454379"/>
            <a:ext cx="12701026" cy="162306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Which registers are caller saved? R1, R3, R7</a:t>
            </a:r>
          </a:p>
          <a:p>
            <a:pPr marL="0" indent="0">
              <a:buNone/>
            </a:pPr>
            <a:r>
              <a:rPr lang="en-US"/>
              <a:t>Which registers are </a:t>
            </a:r>
            <a:r>
              <a:rPr lang="en-US" err="1"/>
              <a:t>callee</a:t>
            </a:r>
            <a:r>
              <a:rPr lang="en-US"/>
              <a:t> saved? R0, R2, R4, R5, R6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F9B5-0E85-BF49-8350-D8FC759F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68162-E8CC-E94F-BC84-ABF3FEBFA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87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F34E3-FC8F-1941-9FE0-4111BD06E5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What is wrong with this program?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array[4][2];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j = 0; j &lt; 4;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array[j][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EBF6-3BAA-134A-8C89-7B4D0C979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BBD7F-4A14-5F49-805D-2A722B5E6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872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F34E3-FC8F-1941-9FE0-4111BD06E5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What is wrong with this program?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array[4][2];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j = 0; j &lt; 4;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][j] =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EBF6-3BAA-134A-8C89-7B4D0C979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BBD7F-4A14-5F49-805D-2A722B5E6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D9100B-B766-E042-A7BC-276E3633A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A5C99-53F9-2142-9F0D-5D02C7CC9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532324"/>
            <a:ext cx="7010400" cy="627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C69768-52EC-E443-A45D-992A6662D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04" y="1624524"/>
            <a:ext cx="50800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61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F34E3-FC8F-1941-9FE0-4111BD06E5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Fill in the blank such that array contains the same memory as it did on the previous slide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array[8];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j = 0; j &lt; 4;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______________ =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EBF6-3BAA-134A-8C89-7B4D0C979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BBD7F-4A14-5F49-805D-2A722B5E6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324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F34E3-FC8F-1941-9FE0-4111BD06E5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Fill in the blank such that array contains the same memory as it did on the previous slide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array[8];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4;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array[(4*</a:t>
            </a:r>
            <a:r>
              <a:rPr lang="en-US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)+j]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EBF6-3BAA-134A-8C89-7B4D0C979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BBD7F-4A14-5F49-805D-2A722B5E6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45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368EC2-9FD8-7649-9380-A57B504D04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/>
              <a:t>Fill in the blanks, assuming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2800"/>
              <a:t> is a file containing an integer on the first line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read_int_from_file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x, status;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FILE* f = _________________;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if (f == NULL) { return -1; }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status = ___________________;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_________;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if (______ != 0) { return x; }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else { return -1; }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1B7A1-076B-1949-915C-CE6EAADCF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82F3-D5A8-D14E-AFFA-EA98D863C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01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368EC2-9FD8-7649-9380-A57B504D04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/>
              <a:t>Fill in the blanks, assuming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2800"/>
              <a:t> is a file containing an integer on the first line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read_int_from_file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x, status;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FILE* f = </a:t>
            </a:r>
            <a:r>
              <a:rPr lang="en-US" sz="2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800" b="1" u="sng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2800" b="1" u="sng">
                <a:latin typeface="Courier New" panose="02070309020205020404" pitchFamily="49" charset="0"/>
                <a:cs typeface="Courier New" panose="02070309020205020404" pitchFamily="49" charset="0"/>
              </a:rPr>
              <a:t>, “r”)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if (f == NULL) { return -1; }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status = </a:t>
            </a:r>
            <a:r>
              <a:rPr lang="en-US" sz="2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800" b="1" u="sng">
                <a:latin typeface="Courier New" panose="02070309020205020404" pitchFamily="49" charset="0"/>
                <a:cs typeface="Courier New" panose="02070309020205020404" pitchFamily="49" charset="0"/>
              </a:rPr>
              <a:t>(f, “%d”, &amp;x)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800" b="1" u="sng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800" b="1" u="sng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!= 0) { return x; }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else { return -1; }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1B7A1-076B-1949-915C-CE6EAADCF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82F3-D5A8-D14E-AFFA-EA98D863C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90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0B3243-BF37-3C4D-A585-A75D241231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621447" cy="5082540"/>
          </a:xfrm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StudentStruct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UIN;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float GPA;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 Student;</a:t>
            </a:r>
          </a:p>
          <a:p>
            <a:pPr marL="0" indent="0"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Student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all_students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// Load data into all students: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load_students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all_students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5);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// Find the student with the highest GPA: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Student*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best_student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= __________________;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find_best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all_students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5, _____________);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(“Best GPA:%f\n”, _________________);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0042E-B0DB-4F44-9555-0766B86CC6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B8271-790C-CC43-820C-0AD035311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F9A7D09-6A7D-994F-A199-16E5877DC394}"/>
              </a:ext>
            </a:extLst>
          </p:cNvPr>
          <p:cNvSpPr txBox="1">
            <a:spLocks/>
          </p:cNvSpPr>
          <p:nvPr/>
        </p:nvSpPr>
        <p:spPr>
          <a:xfrm>
            <a:off x="7006442" y="1633220"/>
            <a:ext cx="6244660" cy="5082540"/>
          </a:xfrm>
          <a:prstGeom prst="rect">
            <a:avLst/>
          </a:prstGeom>
        </p:spPr>
        <p:txBody>
          <a:bodyPr vert="horz"/>
          <a:lstStyle>
            <a:lvl1pPr marL="381995" indent="-381995" algn="l" defTabSz="509326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5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find_best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(Student* all,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num_students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Student** best) {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num_students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++)	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if (all[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].GPA &gt; ____________)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	_________________;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ED055-0C11-AA42-ABAE-0A73677F2079}"/>
              </a:ext>
            </a:extLst>
          </p:cNvPr>
          <p:cNvSpPr txBox="1"/>
          <p:nvPr/>
        </p:nvSpPr>
        <p:spPr>
          <a:xfrm>
            <a:off x="6187778" y="696432"/>
            <a:ext cx="7019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Fill in the blanks to find the student with the highest GPA and store a pointer to them in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best_student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142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0B3243-BF37-3C4D-A585-A75D241231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621447" cy="5082540"/>
          </a:xfrm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StudentStruct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UIN;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float GPA;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 Student;</a:t>
            </a:r>
          </a:p>
          <a:p>
            <a:pPr marL="0" indent="0"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Student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all_students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// Load data into all students: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load_students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all_students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5);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// Find the student with the highest GPA: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Student*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best_student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&amp;(</a:t>
            </a:r>
            <a:r>
              <a:rPr lang="en-US" sz="1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all_students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find_best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all_students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5,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best_student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(“Best GPA:%f\n”, </a:t>
            </a:r>
            <a:r>
              <a:rPr lang="en-US" sz="1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best_student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-&gt;GPA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0042E-B0DB-4F44-9555-0766B86CC6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B8271-790C-CC43-820C-0AD035311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F9A7D09-6A7D-994F-A199-16E5877DC394}"/>
              </a:ext>
            </a:extLst>
          </p:cNvPr>
          <p:cNvSpPr txBox="1">
            <a:spLocks/>
          </p:cNvSpPr>
          <p:nvPr/>
        </p:nvSpPr>
        <p:spPr>
          <a:xfrm>
            <a:off x="7006442" y="1633220"/>
            <a:ext cx="6244660" cy="5082540"/>
          </a:xfrm>
          <a:prstGeom prst="rect">
            <a:avLst/>
          </a:prstGeom>
        </p:spPr>
        <p:txBody>
          <a:bodyPr vert="horz"/>
          <a:lstStyle>
            <a:lvl1pPr marL="381995" indent="-381995" algn="l" defTabSz="509326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5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find_best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(Student* all,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num_students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Student** best) {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num_students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++)	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if (all[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].GPA &gt;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(*best)-&gt;GPA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*best = &amp;(all[</a:t>
            </a:r>
            <a:r>
              <a:rPr lang="en-US" sz="1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3370-43CF-2A48-A010-91DDFCDD1049}"/>
              </a:ext>
            </a:extLst>
          </p:cNvPr>
          <p:cNvSpPr txBox="1"/>
          <p:nvPr/>
        </p:nvSpPr>
        <p:spPr>
          <a:xfrm>
            <a:off x="6187778" y="696432"/>
            <a:ext cx="7019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Fill in the blanks to find the student with the highest GPA and store a pointer to them in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best_student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649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0B3243-BF37-3C4D-A585-A75D241231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621447" cy="5082540"/>
          </a:xfrm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StudentStruct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UIN;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float GPA;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 Student;</a:t>
            </a:r>
          </a:p>
          <a:p>
            <a:pPr marL="0" indent="0"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Student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all_students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// Load data into all students: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load_students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all_students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5);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// Find the student with the highest GPA: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Student*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best_student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&amp;(</a:t>
            </a:r>
            <a:r>
              <a:rPr lang="en-US" sz="1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all_students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find_best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all_students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5,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best_student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(“Best GPA:%f\n”, </a:t>
            </a:r>
            <a:r>
              <a:rPr lang="en-US" sz="1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best_student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-&gt;GPA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0042E-B0DB-4F44-9555-0766B86CC6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B8271-790C-CC43-820C-0AD035311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F9A7D09-6A7D-994F-A199-16E5877DC394}"/>
              </a:ext>
            </a:extLst>
          </p:cNvPr>
          <p:cNvSpPr txBox="1">
            <a:spLocks/>
          </p:cNvSpPr>
          <p:nvPr/>
        </p:nvSpPr>
        <p:spPr>
          <a:xfrm>
            <a:off x="7006442" y="1633220"/>
            <a:ext cx="6244660" cy="5082540"/>
          </a:xfrm>
          <a:prstGeom prst="rect">
            <a:avLst/>
          </a:prstGeom>
        </p:spPr>
        <p:txBody>
          <a:bodyPr vert="horz"/>
          <a:lstStyle>
            <a:lvl1pPr marL="381995" indent="-381995" algn="l" defTabSz="509326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5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find_best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(Student* all,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num_students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Student** best) {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num_students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++)	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if (all[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].GPA &gt;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(*best)-&gt;GPA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*best = &amp;(all[</a:t>
            </a:r>
            <a:r>
              <a:rPr lang="en-US" sz="1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3370-43CF-2A48-A010-91DDFCDD1049}"/>
              </a:ext>
            </a:extLst>
          </p:cNvPr>
          <p:cNvSpPr txBox="1"/>
          <p:nvPr/>
        </p:nvSpPr>
        <p:spPr>
          <a:xfrm>
            <a:off x="6187778" y="696432"/>
            <a:ext cx="7019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Fill in the blanks to find the student with the highest GPA and store a pointer to them in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best_student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36C9A-0818-5D4F-BDEF-79D00CA244D4}"/>
              </a:ext>
            </a:extLst>
          </p:cNvPr>
          <p:cNvSpPr txBox="1"/>
          <p:nvPr/>
        </p:nvSpPr>
        <p:spPr>
          <a:xfrm>
            <a:off x="8535426" y="4938851"/>
            <a:ext cx="483541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/>
              <a:t>Critical Thinking</a:t>
            </a:r>
            <a:r>
              <a:rPr lang="en-US" sz="2400"/>
              <a:t>: Why do we need this line? What if we simply said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best_student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r>
              <a:rPr lang="en-US" sz="2400"/>
              <a:t>?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2640EB-E2EE-5842-98DA-C5FDCB934BA2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7151914" y="5453743"/>
            <a:ext cx="1383512" cy="85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057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684795-9E71-4E46-9EE2-B22661A0A0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/>
              <a:t>How many times will the function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/>
              <a:t>be called?</a:t>
            </a:r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(unsigned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(”a is %d! \n”, a);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if (a &lt; 0) { return; }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(a – 1);</a:t>
            </a:r>
            <a:b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BD0D3-E427-C844-AE00-60468A719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D69E-237F-3245-8829-CDC6EFB0E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900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684795-9E71-4E46-9EE2-B22661A0A0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/>
              <a:t>How many times will the function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/>
              <a:t>be called?</a:t>
            </a:r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(unsigned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(”a is %d! \n”, a);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if (a &lt; 0) { return; }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(a – 1);</a:t>
            </a:r>
            <a:b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BD0D3-E427-C844-AE00-60468A719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D69E-237F-3245-8829-CDC6EFB0E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96E71-8CDD-BC4B-A646-FF0386F84B9D}"/>
              </a:ext>
            </a:extLst>
          </p:cNvPr>
          <p:cNvSpPr/>
          <p:nvPr/>
        </p:nvSpPr>
        <p:spPr>
          <a:xfrm>
            <a:off x="5138057" y="4256314"/>
            <a:ext cx="2993572" cy="413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90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684795-9E71-4E46-9EE2-B22661A0A0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/>
              <a:t>How many times will the function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/>
              <a:t>be called?</a:t>
            </a:r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(unsigned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(”a is %d! \n”, a);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if (a &lt; 0) { return; }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(a – 1);</a:t>
            </a:r>
            <a:b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BD0D3-E427-C844-AE00-60468A719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D69E-237F-3245-8829-CDC6EFB0E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96E71-8CDD-BC4B-A646-FF0386F84B9D}"/>
              </a:ext>
            </a:extLst>
          </p:cNvPr>
          <p:cNvSpPr/>
          <p:nvPr/>
        </p:nvSpPr>
        <p:spPr>
          <a:xfrm>
            <a:off x="5138057" y="4256314"/>
            <a:ext cx="2993572" cy="413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D89A0-6877-684C-A89C-C04C6C50CD29}"/>
              </a:ext>
            </a:extLst>
          </p:cNvPr>
          <p:cNvSpPr txBox="1"/>
          <p:nvPr/>
        </p:nvSpPr>
        <p:spPr>
          <a:xfrm>
            <a:off x="9545746" y="4316028"/>
            <a:ext cx="311331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/>
              <a:t> is unsigned, so it will never be less than 0!</a:t>
            </a:r>
          </a:p>
        </p:txBody>
      </p:sp>
    </p:spTree>
    <p:extLst>
      <p:ext uri="{BB962C8B-B14F-4D97-AF65-F5344CB8AC3E}">
        <p14:creationId xmlns:p14="http://schemas.microsoft.com/office/powerpoint/2010/main" val="381241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C4F19-2DB3-DE4B-A74F-13C951A32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 Build-Up and Tear-Down 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4AE5EC-1DD5-C44A-8039-212E614B3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D304B-307A-D140-938A-8336DA6C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028" y="1606462"/>
            <a:ext cx="8795544" cy="49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481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684795-9E71-4E46-9EE2-B22661A0A0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/>
              <a:t>How many times will the function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/>
              <a:t>be called?</a:t>
            </a:r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(unsigned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(”a is %d! \n”, a);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if (a &lt; 0) { return; }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(a – 1);</a:t>
            </a:r>
            <a:b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BD0D3-E427-C844-AE00-60468A719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D69E-237F-3245-8829-CDC6EFB0E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96E71-8CDD-BC4B-A646-FF0386F84B9D}"/>
              </a:ext>
            </a:extLst>
          </p:cNvPr>
          <p:cNvSpPr/>
          <p:nvPr/>
        </p:nvSpPr>
        <p:spPr>
          <a:xfrm>
            <a:off x="5138057" y="4256314"/>
            <a:ext cx="2993572" cy="413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D89A0-6877-684C-A89C-C04C6C50CD29}"/>
              </a:ext>
            </a:extLst>
          </p:cNvPr>
          <p:cNvSpPr txBox="1"/>
          <p:nvPr/>
        </p:nvSpPr>
        <p:spPr>
          <a:xfrm>
            <a:off x="9545746" y="4316028"/>
            <a:ext cx="311331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/>
              <a:t> is unsigned, so it will never be less than 0!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5821E-BF7C-9547-8400-D58F6FC6D5D1}"/>
              </a:ext>
            </a:extLst>
          </p:cNvPr>
          <p:cNvSpPr txBox="1"/>
          <p:nvPr/>
        </p:nvSpPr>
        <p:spPr>
          <a:xfrm>
            <a:off x="9240946" y="5431294"/>
            <a:ext cx="341811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The recursion will only end when we run out of memory!</a:t>
            </a:r>
          </a:p>
        </p:txBody>
      </p:sp>
    </p:spTree>
    <p:extLst>
      <p:ext uri="{BB962C8B-B14F-4D97-AF65-F5344CB8AC3E}">
        <p14:creationId xmlns:p14="http://schemas.microsoft.com/office/powerpoint/2010/main" val="3558965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19F5D7-B0F6-F048-889D-3E7AC6F65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All the code has been posted online at this link:</a:t>
            </a:r>
          </a:p>
          <a:p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://pastebin.com/pyzMNmb9</a:t>
            </a:r>
            <a:endParaRPr lang="en-US" dirty="0"/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7E7DE-DB8F-DF48-BA24-95AA0A70A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6E44C-2D43-664D-AAB2-846DB1679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594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F8A569-A59F-584F-A246-1C486AC0B2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r>
              <a:rPr lang="en-US" sz="3550"/>
              <a:t>Make sure you understand all MPs.</a:t>
            </a:r>
          </a:p>
          <a:p>
            <a:pPr marL="381635" indent="-381635"/>
            <a:r>
              <a:rPr lang="en-US" sz="3550"/>
              <a:t>Attempt the coding portion before the concept portion.</a:t>
            </a:r>
          </a:p>
          <a:p>
            <a:pPr marL="381635" indent="-381635"/>
            <a:r>
              <a:rPr lang="en-US" sz="3550"/>
              <a:t>Atleast one question should be based off a lecture example or lab.</a:t>
            </a:r>
          </a:p>
          <a:p>
            <a:pPr marL="381635" indent="-381635"/>
            <a:r>
              <a:rPr lang="en-US" sz="3550"/>
              <a:t>Check your pointers!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C538A-31C7-3B41-8921-0F8322E28E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FA6B5-27F7-2244-ACF3-350DAA5AB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6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319E75-F9BF-594C-A14F-D9B27703E1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6600"/>
              <a:t>R5: Stack Frame Pointer</a:t>
            </a:r>
            <a:endParaRPr lang="en-US"/>
          </a:p>
          <a:p>
            <a:pPr marL="0" indent="0">
              <a:buNone/>
            </a:pPr>
            <a:r>
              <a:rPr lang="en-US" sz="6600"/>
              <a:t>R6: Stack Top Pointer</a:t>
            </a:r>
          </a:p>
          <a:p>
            <a:pPr marL="0" indent="0">
              <a:buNone/>
            </a:pPr>
            <a:r>
              <a:rPr lang="en-US" sz="6600"/>
              <a:t>R7: Return Address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969BC-6B4A-444D-A52D-29C951FBD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Register 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035C5-7033-C34F-A137-E43724F0A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1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1FB4F9-C584-42B6-95F6-BB9BFD25C0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ADD R6, R6, #-4	;</a:t>
            </a:r>
            <a:r>
              <a:rPr lang="en-US" sz="2000"/>
              <a:t>Allocate space for linkage and 1 local variable (to ensure R5 is valid)</a:t>
            </a:r>
          </a:p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STR R5, R6, #1		;</a:t>
            </a:r>
            <a:r>
              <a:rPr lang="en-US" sz="2000"/>
              <a:t>Save old value of R5</a:t>
            </a:r>
            <a:endParaRPr lang="en-US" sz="2800"/>
          </a:p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ADD R5, R6, #0 	;</a:t>
            </a:r>
            <a:r>
              <a:rPr lang="en-US" sz="2000"/>
              <a:t>Set R5 to new frame base</a:t>
            </a:r>
          </a:p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STR R7, R5, #2 	;</a:t>
            </a:r>
            <a:r>
              <a:rPr lang="en-US" sz="2000"/>
              <a:t>Save return address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/>
              <a:t>What would happen if we did not add space for 1 local variable? In other words, R5 was pointing to a location above R6?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8A373-FC19-4203-8C30-21005368D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 err="1"/>
              <a:t>Callee</a:t>
            </a:r>
            <a:r>
              <a:rPr lang="en-US"/>
              <a:t> Setup in 4 steps!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359CB-777C-4255-BCD0-6E42CD5D9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0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1FB4F9-C584-42B6-95F6-BB9BFD25C0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ADD R6, R6, #-4	;</a:t>
            </a:r>
            <a:r>
              <a:rPr lang="en-US" sz="2000"/>
              <a:t>Allocate space for linkage and 1 local variable (to ensure R5 is valid)</a:t>
            </a:r>
          </a:p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STR R5, R6, #1		;</a:t>
            </a:r>
            <a:r>
              <a:rPr lang="en-US" sz="2000"/>
              <a:t>Save old value of R5</a:t>
            </a:r>
            <a:endParaRPr lang="en-US" sz="2800"/>
          </a:p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ADD R5, R6, #0 	;</a:t>
            </a:r>
            <a:r>
              <a:rPr lang="en-US" sz="2000"/>
              <a:t>Set R5 to new frame base</a:t>
            </a:r>
          </a:p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STR R7, R5, #2 	;</a:t>
            </a:r>
            <a:r>
              <a:rPr lang="en-US" sz="2000"/>
              <a:t>Save return address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/>
              <a:t>What would happen if we did not add space for 1 local variable? In other words, R5 was pointing to a location above R6?</a:t>
            </a:r>
          </a:p>
          <a:p>
            <a:pPr marL="0" indent="0">
              <a:buNone/>
            </a:pPr>
            <a:endParaRPr lang="en-US" sz="1800" i="1"/>
          </a:p>
          <a:p>
            <a:pPr marL="0" indent="0">
              <a:buNone/>
            </a:pPr>
            <a:r>
              <a:rPr lang="en-US" sz="3200" i="1"/>
              <a:t>R5 would be pointing to memory outside of the stack, and the stack data structure’s integrity would be ruined.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8A373-FC19-4203-8C30-21005368D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 err="1"/>
              <a:t>Callee</a:t>
            </a:r>
            <a:r>
              <a:rPr lang="en-US"/>
              <a:t> Setup in 4 steps!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359CB-777C-4255-BCD0-6E42CD5D9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19298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C7E33B43-020E-448D-A4C6-078D9512C008}" vid="{99C752F8-8D7C-4457-B994-6BC27BBBBAE0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C7E33B43-020E-448D-A4C6-078D9512C008}" vid="{0724AFF6-4BA3-4390-A0DA-B6C3036EFF1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1_Cover Slide</Template>
  <TotalTime>23</TotalTime>
  <Words>2335</Words>
  <Application>Microsoft Office PowerPoint</Application>
  <PresentationFormat>Custom</PresentationFormat>
  <Paragraphs>823</Paragraphs>
  <Slides>62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Arial Narrow</vt:lpstr>
      <vt:lpstr>Calibri</vt:lpstr>
      <vt:lpstr>Courier</vt:lpstr>
      <vt:lpstr>Courier New</vt:lpstr>
      <vt:lpstr>OfficinaSansITCStd Book</vt:lpstr>
      <vt:lpstr>Wingdings</vt:lpstr>
      <vt:lpstr>1_Cover Slide</vt:lpstr>
      <vt:lpstr>Content Slides - Blue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Agarwal, Siddharth</dc:creator>
  <cp:lastModifiedBy>Srijan Chak</cp:lastModifiedBy>
  <cp:revision>3</cp:revision>
  <cp:lastPrinted>2016-12-15T22:22:15Z</cp:lastPrinted>
  <dcterms:created xsi:type="dcterms:W3CDTF">2018-11-02T20:08:10Z</dcterms:created>
  <dcterms:modified xsi:type="dcterms:W3CDTF">2018-11-06T20:54:14Z</dcterms:modified>
</cp:coreProperties>
</file>