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80" r:id="rId6"/>
    <p:sldId id="264" r:id="rId7"/>
    <p:sldId id="281" r:id="rId8"/>
    <p:sldId id="282" r:id="rId9"/>
    <p:sldId id="283" r:id="rId10"/>
    <p:sldId id="284" r:id="rId11"/>
    <p:sldId id="285" r:id="rId12"/>
    <p:sldId id="287" r:id="rId13"/>
    <p:sldId id="290" r:id="rId14"/>
    <p:sldId id="286" r:id="rId15"/>
    <p:sldId id="288" r:id="rId16"/>
    <p:sldId id="289" r:id="rId17"/>
    <p:sldId id="29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C3EC-6C50-4910-AC75-D3DF09493471}" v="1537" dt="2018-10-19T17:24:39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6CC0-882B-4404-B7FD-FB971902DE8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AE7C0-0E91-4FE9-967E-42728305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D966-6CF2-43B9-B12C-D7F492B1B03C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644-EE15-497A-A414-3234E55520AE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A55-5B35-45FA-85C5-BC84E3F9810E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352E-FC19-450A-8F9B-3A49F8E7824B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8B66-F06C-4154-9266-AE35A1952E3C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716C-A31E-479C-9FF1-FAAA0155B003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EA84-9D6A-4D0E-9262-40E57A747B72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D56-CC78-43E3-BF6D-37A50A3029DF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504-8155-43C5-8B61-548B3B05F4D5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A3A73-B570-4C04-BD9F-4F197831ACEA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D51-F2F1-44FD-9325-6095C8028201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91D1CF-56A4-4120-B16F-58404A830B74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5D0-294C-40FC-B77C-B9A16CAC8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210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8247-DDBA-4D35-99D2-2B64603D7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Midterm TWO</a:t>
            </a:r>
          </a:p>
          <a:p>
            <a:r>
              <a:rPr lang="en-US" dirty="0" err="1"/>
              <a:t>ashish</a:t>
            </a:r>
            <a:r>
              <a:rPr lang="en-US" dirty="0"/>
              <a:t> </a:t>
            </a:r>
            <a:r>
              <a:rPr lang="en-US" dirty="0" err="1"/>
              <a:t>pabba</a:t>
            </a:r>
            <a:r>
              <a:rPr lang="en-US" dirty="0"/>
              <a:t>, Daksh Varshney, SANAT PANDEY, SRIJAN CHAKROBARTY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EFA6B-AE8F-4C9C-8035-7D7578C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E8E8E-F466-44E3-8539-4EE1CDF0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6" y="75895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A812-3272-458F-A5ED-B9A7AC98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Getting the recipe of a periodic signal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71400" lvl="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`						</a:t>
                </a: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017F-2E62-41F8-8ED3-3E797A83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419303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06ED-1F4D-4D39-8291-1A034F5D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2016 Question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C30075-5707-403F-B967-E783BA1FC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32" y="1801042"/>
            <a:ext cx="7340008" cy="24905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25520-F2CC-489B-8DCA-AA28773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6C159-4A3F-4834-83DE-1779024D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79187"/>
            <a:ext cx="5012248" cy="1243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75304B-3750-42F7-8EA5-302152526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8847"/>
            <a:ext cx="5963757" cy="342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47766A-54AD-474C-8D84-D1CDE27BF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4651600"/>
            <a:ext cx="6007723" cy="4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D887-8307-48FF-83BF-A79CD25A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FFE560-5239-49BD-AC32-65551A970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7" y="2034125"/>
            <a:ext cx="7969511" cy="28112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3D48-61F8-4EA3-8940-306FFD3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1EBA5-2D2F-42AC-8610-6E369F5DD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4736829"/>
            <a:ext cx="3934468" cy="365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C864D-22D6-4119-AB5B-5C623C7C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5131032"/>
            <a:ext cx="4468253" cy="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675E-9A77-46B9-A546-4724C37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962D22-029B-48A0-B9FE-E40A68B0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4" y="1921218"/>
            <a:ext cx="10441214" cy="302785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BAEB-3F79-4AEE-8D03-41E7878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AF01A-6D0A-411A-80B1-16BF5E50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31" y="4949072"/>
            <a:ext cx="6923958" cy="7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9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B301-F6D2-494E-9E93-E0655190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13 Question 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99F01-0E3B-4F8E-833B-91CC329D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854839"/>
            <a:ext cx="10719904" cy="20478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7EFC1-E7B5-481D-8195-054FA3E7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977EF-ACE2-4629-9E4C-06F5A7D5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3684228"/>
            <a:ext cx="6606552" cy="537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F007B-D66C-4123-840E-CEBD49CBC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4368628"/>
            <a:ext cx="979916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6958-7065-40A6-BA2E-465C45BF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2018 Question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CE7B0-BE6E-4752-A66B-5440092E9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6535"/>
            <a:ext cx="5991330" cy="1490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DA91F-1D24-4C47-AEE9-A5722120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E67A-A29F-404B-8BE3-F49ABEC7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3273565"/>
            <a:ext cx="7088610" cy="28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28AD-4BDE-4792-9D56-7853065B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Question 4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61BFD-3E44-475F-A42E-BC541925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1" y="2049732"/>
            <a:ext cx="8768941" cy="32730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CD8C4-C696-4F34-9D2E-33CF273D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48535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BA6F-26EC-4A61-AE91-AA7B8445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 Question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A0918-FFEB-4AAF-A9E5-2F58B178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3598"/>
            <a:ext cx="10051676" cy="14507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6956F-4D36-4BC7-8BDB-1B97E10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2D8AB-6514-4492-A29B-60F8FEA94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9" y="3287187"/>
            <a:ext cx="10377095" cy="8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D340-0CEF-4026-B380-B6AA262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RL, RC, RLC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1B03-DF1F-4013-98C8-E1C4B52C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RL, RC, and RLC circuits</a:t>
            </a:r>
          </a:p>
          <a:p>
            <a:r>
              <a:rPr lang="en-US" dirty="0"/>
              <a:t>▪ So far, we have solved linear resistive networks. The math</a:t>
            </a:r>
          </a:p>
          <a:p>
            <a:r>
              <a:rPr lang="en-US" dirty="0"/>
              <a:t>involved setting up a system of equations.</a:t>
            </a:r>
          </a:p>
          <a:p>
            <a:r>
              <a:rPr lang="en-US" dirty="0"/>
              <a:t>▪ RL and RC circuits require setting up and solving a first-order</a:t>
            </a:r>
          </a:p>
          <a:p>
            <a:r>
              <a:rPr lang="en-US" dirty="0"/>
              <a:t>ODE</a:t>
            </a:r>
          </a:p>
          <a:p>
            <a:r>
              <a:rPr lang="en-US" dirty="0"/>
              <a:t>▪ RLC circuits require setting up and solving a second-order</a:t>
            </a:r>
          </a:p>
          <a:p>
            <a:r>
              <a:rPr lang="en-US" dirty="0"/>
              <a:t>ODE. You will never need to actually solve it, but you simply</a:t>
            </a:r>
          </a:p>
          <a:p>
            <a:r>
              <a:rPr lang="en-US" dirty="0"/>
              <a:t>need to know that the equation describing a circuit with both a</a:t>
            </a:r>
          </a:p>
          <a:p>
            <a:r>
              <a:rPr lang="en-US" dirty="0"/>
              <a:t>capacitor and an inductor is a second order 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12556-9FE7-477C-9448-BDFF31AB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9837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285-EDFF-4D34-BEF3-D4F1265D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Differential Equations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C976-2BCF-4057-A2D7-39551A5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2323117-F68A-4FB2-903A-F0F6CEA0F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equation, where 𝛼and 𝛽 are constants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 </a:t>
                </a:r>
                <a:r>
                  <a:rPr lang="en-US" dirty="0"/>
                  <a:t>are also constants</a:t>
                </a:r>
              </a:p>
              <a:p>
                <a:r>
                  <a:rPr lang="en-US" dirty="0"/>
                  <a:t>Get </a:t>
                </a:r>
                <a:r>
                  <a:rPr lang="en-US" i="1" dirty="0"/>
                  <a:t>A </a:t>
                </a:r>
                <a:r>
                  <a:rPr lang="en-US" dirty="0"/>
                  <a:t>by finding the limit as 𝑡→∞, and </a:t>
                </a:r>
                <a:r>
                  <a:rPr lang="en-US" i="1" dirty="0"/>
                  <a:t>B </a:t>
                </a:r>
                <a:r>
                  <a:rPr lang="en-US" dirty="0"/>
                  <a:t>from initial conditions</a:t>
                </a:r>
              </a:p>
              <a:p>
                <a:r>
                  <a:rPr lang="en-US" dirty="0"/>
                  <a:t>The limit 𝑡→∞ is the steady state</a:t>
                </a:r>
              </a:p>
              <a:p>
                <a:r>
                  <a:rPr lang="en-US" dirty="0"/>
                  <a:t>Time constant: 𝜏 = 1/𝛼</a:t>
                </a:r>
              </a:p>
              <a:p>
                <a:r>
                  <a:rPr lang="en-US" dirty="0"/>
                  <a:t>Homogeneous solution – the exponential term (the transient solution)</a:t>
                </a:r>
              </a:p>
              <a:p>
                <a:r>
                  <a:rPr lang="en-US" dirty="0"/>
                  <a:t>Particular solution – the constant (the steady state)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2323117-F68A-4FB2-903A-F0F6CEA0F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32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7132-877F-4120-80FB-F4DAD602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E60F-FF2A-438B-90E2-4DA85DB5E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Zero State Response: Solution to ODE when initial state is 0</a:t>
                </a:r>
              </a:p>
              <a:p>
                <a:pPr marL="0" indent="0">
                  <a:buNone/>
                </a:pPr>
                <a:r>
                  <a:rPr lang="en-US" dirty="0"/>
                  <a:t>Zero Input Response: Solution to ODE when input is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𝑧𝑆𝑅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𝑧𝐼𝑅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At the steady state,</a:t>
                </a:r>
              </a:p>
              <a:p>
                <a:pPr lvl="1"/>
                <a:r>
                  <a:rPr lang="en-US" dirty="0"/>
                  <a:t>Capacitors act as open circuits</a:t>
                </a:r>
              </a:p>
              <a:p>
                <a:pPr lvl="1"/>
                <a:r>
                  <a:rPr lang="en-US" dirty="0"/>
                  <a:t>Inductors act as wires</a:t>
                </a:r>
              </a:p>
              <a:p>
                <a:r>
                  <a:rPr lang="en-US" dirty="0"/>
                  <a:t>Continuous functions of time:</a:t>
                </a:r>
              </a:p>
              <a:p>
                <a:pPr lvl="1"/>
                <a:r>
                  <a:rPr lang="en-US" dirty="0"/>
                  <a:t>Voltage across a capacitor</a:t>
                </a:r>
              </a:p>
              <a:p>
                <a:pPr lvl="1"/>
                <a:r>
                  <a:rPr lang="en-US" dirty="0"/>
                  <a:t>Current through an inductor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E60F-FF2A-438B-90E2-4DA85DB5E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ADCF7-0F14-471C-A9E7-536AE77F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619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2AC5-6F95-4BA2-A4F4-DBFD226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Phasors, Co-sinusoids, and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b="0" dirty="0">
                    <a:ea typeface="Cambria Math" panose="02040503050406030204" pitchFamily="18" charset="0"/>
                  </a:rPr>
                  <a:t>Remember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so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  <a:blipFill>
                <a:blip r:embed="rId2"/>
                <a:stretch>
                  <a:fillRect l="-3885" t="-909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EC53-141A-4425-9E42-C251CECC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/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Inductor: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Capacitor: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Resistor: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blipFill>
                <a:blip r:embed="rId3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0E7335-872F-4769-BDCA-5C80B74A9289}"/>
              </a:ext>
            </a:extLst>
          </p:cNvPr>
          <p:cNvSpPr txBox="1"/>
          <p:nvPr/>
        </p:nvSpPr>
        <p:spPr>
          <a:xfrm>
            <a:off x="1065229" y="3573632"/>
            <a:ext cx="9558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you’ve converted every circuit element in the phasor domain, you can analyze the circuit using all the ways covered in the first midterm!!!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The solution obtained after analysis with the phasor method is the STEADY STATE SOLUTION</a:t>
            </a:r>
          </a:p>
        </p:txBody>
      </p:sp>
    </p:spTree>
    <p:extLst>
      <p:ext uri="{BB962C8B-B14F-4D97-AF65-F5344CB8AC3E}">
        <p14:creationId xmlns:p14="http://schemas.microsoft.com/office/powerpoint/2010/main" val="277000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AB00-40F3-4CA4-9F9A-07F2538E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ECEB-2556-4B1E-8805-88C30CD3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A434-CFD0-420F-8011-1878FB9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/>
              <p:nvPr/>
            </p:nvSpPr>
            <p:spPr>
              <a:xfrm>
                <a:off x="1097280" y="1845734"/>
                <a:ext cx="10407192" cy="3801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NOTE 1: Capacitors and Inductors absorb no net power, they return their instantaneous absorbed power back to the circuit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NOTE 2: If the current is flowing against the direction of the voltage drop, the power is negative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407192" cy="3801169"/>
              </a:xfrm>
              <a:prstGeom prst="rect">
                <a:avLst/>
              </a:prstGeom>
              <a:blipFill>
                <a:blip r:embed="rId2"/>
                <a:stretch>
                  <a:fillRect l="-469" r="-234" b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17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3C0-64CF-4C3F-B928-9D41053E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Power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7F714-3619-469B-A005-9BB5FCCE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3" y="2082948"/>
            <a:ext cx="5447063" cy="32123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EAA6-D879-41C3-A238-986F553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/>
              <p:nvPr/>
            </p:nvSpPr>
            <p:spPr>
              <a:xfrm>
                <a:off x="4402714" y="2670993"/>
                <a:ext cx="5650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14" y="2670993"/>
                <a:ext cx="565003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/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2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E501-B232-4DB9-8E7C-393F2AFB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Frequency at which the circuit response is purely real.</a:t>
                </a:r>
              </a:p>
              <a:p>
                <a:r>
                  <a:rPr lang="en-US" dirty="0"/>
                  <a:t>The impedance of the capacitor and inductor cancel each other out till the only impedance in the circuit is due to resistor.</a:t>
                </a:r>
              </a:p>
              <a:p>
                <a:r>
                  <a:rPr lang="en-US" dirty="0"/>
                  <a:t>As a result the input and output are in-phase with each other and the output has its maximum amplitude.</a:t>
                </a:r>
              </a:p>
              <a:p>
                <a:r>
                  <a:rPr lang="en-US" dirty="0"/>
                  <a:t>For RLC circuit, the resonant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C5D38-F7E3-4C83-AC10-0C8D0021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93341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782C-5B83-4B17-B70F-9056A8BD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LTI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D8623-DBB9-4D00-B28B-73C8E24F1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LTI Response to Co-sinusoidal Inputs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1: For multiple sinusoidal inputs, calculate response for each input and then add them</a:t>
                </a:r>
              </a:p>
              <a:p>
                <a:r>
                  <a:rPr lang="en-US" dirty="0"/>
                  <a:t>NOTE 2: At the resonant frequency, the frequency response has no imaginary terms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D8623-DBB9-4D00-B28B-73C8E24F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1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6CC27-5F46-4A43-BF78-86894B3F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8305B-F6D8-4073-AE1D-A24743CD92DB}"/>
              </a:ext>
            </a:extLst>
          </p:cNvPr>
          <p:cNvSpPr/>
          <p:nvPr/>
        </p:nvSpPr>
        <p:spPr>
          <a:xfrm>
            <a:off x="2677213" y="3626964"/>
            <a:ext cx="886119" cy="3228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271901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615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ECE 210 Review Session</vt:lpstr>
      <vt:lpstr>RL, RC, RLC Circuit</vt:lpstr>
      <vt:lpstr>First Order Differential Equations</vt:lpstr>
      <vt:lpstr>First Order Circuits</vt:lpstr>
      <vt:lpstr>Phasors, Co-sinusoids, and Impedance</vt:lpstr>
      <vt:lpstr>Average Power</vt:lpstr>
      <vt:lpstr>Available Power</vt:lpstr>
      <vt:lpstr>Resonance</vt:lpstr>
      <vt:lpstr>Frequency Response of LTI Systems</vt:lpstr>
      <vt:lpstr>Fourier Series</vt:lpstr>
      <vt:lpstr>Spring 2016 Question 1</vt:lpstr>
      <vt:lpstr>Spring 2014 Question 2</vt:lpstr>
      <vt:lpstr>Fall 2017 Question 2</vt:lpstr>
      <vt:lpstr>Fall 13 Question 8</vt:lpstr>
      <vt:lpstr>Spring 2018 Question 4</vt:lpstr>
      <vt:lpstr>Spring 2018 Question 4 Continued</vt:lpstr>
      <vt:lpstr>Spring 2016 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210 Review Session</dc:title>
  <dc:creator>Sanchit Vohra</dc:creator>
  <cp:lastModifiedBy>Dakshayan Varshney</cp:lastModifiedBy>
  <cp:revision>29</cp:revision>
  <dcterms:created xsi:type="dcterms:W3CDTF">2018-09-18T23:40:17Z</dcterms:created>
  <dcterms:modified xsi:type="dcterms:W3CDTF">2019-03-10T09:33:30Z</dcterms:modified>
</cp:coreProperties>
</file>