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3" r:id="rId8"/>
    <p:sldId id="307" r:id="rId9"/>
    <p:sldId id="308" r:id="rId10"/>
    <p:sldId id="303" r:id="rId11"/>
    <p:sldId id="309" r:id="rId12"/>
    <p:sldId id="304" r:id="rId13"/>
    <p:sldId id="310" r:id="rId14"/>
    <p:sldId id="30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5DF08C7-3F03-48FE-B925-0400CCA177D7}" type="datetimeFigureOut">
              <a:rPr lang="en-US" smtClean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2EB7080-37E4-4CB0-A480-CCCEF6700C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1466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08C7-3F03-48FE-B925-0400CCA177D7}" type="datetimeFigureOut">
              <a:rPr lang="en-US" smtClean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7080-37E4-4CB0-A480-CCCEF6700C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893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08C7-3F03-48FE-B925-0400CCA177D7}" type="datetimeFigureOut">
              <a:rPr lang="en-US" smtClean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7080-37E4-4CB0-A480-CCCEF6700C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779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08C7-3F03-48FE-B925-0400CCA177D7}" type="datetimeFigureOut">
              <a:rPr lang="en-US" smtClean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7080-37E4-4CB0-A480-CCCEF6700C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41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08C7-3F03-48FE-B925-0400CCA177D7}" type="datetimeFigureOut">
              <a:rPr lang="en-US" smtClean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7080-37E4-4CB0-A480-CCCEF6700C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605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08C7-3F03-48FE-B925-0400CCA177D7}" type="datetimeFigureOut">
              <a:rPr lang="en-US" smtClean="0"/>
              <a:t>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7080-37E4-4CB0-A480-CCCEF6700C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763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08C7-3F03-48FE-B925-0400CCA177D7}" type="datetimeFigureOut">
              <a:rPr lang="en-US" smtClean="0"/>
              <a:t>2/17/2019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7080-37E4-4CB0-A480-CCCEF6700C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072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08C7-3F03-48FE-B925-0400CCA177D7}" type="datetimeFigureOut">
              <a:rPr lang="en-US" smtClean="0"/>
              <a:t>2/17/2019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7080-37E4-4CB0-A480-CCCEF6700C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52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08C7-3F03-48FE-B925-0400CCA177D7}" type="datetimeFigureOut">
              <a:rPr lang="en-US" smtClean="0"/>
              <a:t>2/17/2019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7080-37E4-4CB0-A480-CCCEF6700C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178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08C7-3F03-48FE-B925-0400CCA177D7}" type="datetimeFigureOut">
              <a:rPr lang="en-US" smtClean="0"/>
              <a:t>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7080-37E4-4CB0-A480-CCCEF6700C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391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08C7-3F03-48FE-B925-0400CCA177D7}" type="datetimeFigureOut">
              <a:rPr lang="en-US" smtClean="0"/>
              <a:t>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7080-37E4-4CB0-A480-CCCEF6700C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935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5DF08C7-3F03-48FE-B925-0400CCA177D7}" type="datetimeFigureOut">
              <a:rPr lang="en-US" smtClean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2EB7080-37E4-4CB0-A480-CCCEF6700C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348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4EEF6-A52A-4F53-8CAC-1A08A7F52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3472226"/>
          </a:xfrm>
        </p:spPr>
        <p:txBody>
          <a:bodyPr/>
          <a:lstStyle/>
          <a:p>
            <a:r>
              <a:rPr lang="en-US" dirty="0"/>
              <a:t>HKN ECE 310</a:t>
            </a:r>
            <a:br>
              <a:rPr lang="en-US" dirty="0"/>
            </a:br>
            <a:r>
              <a:rPr lang="en-US" dirty="0"/>
              <a:t>Exam Review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30BD7-A926-467A-B35E-FB3DD42768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Peter Leung</a:t>
            </a:r>
          </a:p>
          <a:p>
            <a:r>
              <a:rPr lang="en-US" dirty="0"/>
              <a:t>Corey Snyder</a:t>
            </a:r>
          </a:p>
        </p:txBody>
      </p:sp>
    </p:spTree>
    <p:extLst>
      <p:ext uri="{BB962C8B-B14F-4D97-AF65-F5344CB8AC3E}">
        <p14:creationId xmlns:p14="http://schemas.microsoft.com/office/powerpoint/2010/main" val="709590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LSIC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37651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For the following systems, determine whether it is linear, shift-invariant, and causal: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3765176"/>
              </a:xfrm>
              <a:blipFill>
                <a:blip r:embed="rId2"/>
                <a:stretch>
                  <a:fillRect l="-142" t="-1942" b="-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3567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9850-32C0-4C24-A2DD-A0E71C14D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BIBO Stability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274D2C-A615-4FEA-89BE-61157FED8F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each of the following systems defined either by an input-output relationship or impulse response, determine whether the system is BIBO stable or not.</a:t>
                </a:r>
              </a:p>
              <a:p>
                <a:pPr marL="342900" indent="-34290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 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274D2C-A615-4FEA-89BE-61157FED8F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3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5028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Impulse Response and Convolution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=[1,2,3,2,9,8,9]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−1,0,1</m:t>
                        </m:r>
                      </m:e>
                    </m:d>
                  </m:oMath>
                </a14:m>
                <a:r>
                  <a:rPr lang="en-US" dirty="0"/>
                  <a:t>, compute the system output.</a:t>
                </a:r>
              </a:p>
              <a:p>
                <a:pPr lvl="1"/>
                <a:r>
                  <a:rPr lang="en-US" dirty="0"/>
                  <a:t>What does this filter do?</a:t>
                </a:r>
              </a:p>
              <a:p>
                <a:pPr marL="274320" lvl="1" indent="0">
                  <a:buNone/>
                </a:pPr>
                <a:endParaRPr lang="en-US" dirty="0"/>
              </a:p>
              <a:p>
                <a:r>
                  <a:rPr lang="en-US" dirty="0"/>
                  <a:t>Suppose we have a digital filter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with an unknown impulse response. We do know the system output to the follow two input signals. Determine the impulse response in terms of the two system outputs.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2, 4, 2, 4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0, 2, 1, 2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120" r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3361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89FB2-CAB7-4735-B475-0A42DC713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 of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00D486-DAE1-4E07-89B3-1285DC53EF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the following two LSI systems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342900" indent="-342900">
                  <a:buFont typeface="+mj-lt"/>
                  <a:buAutoNum type="alphaLcParenR"/>
                </a:pPr>
                <a:r>
                  <a:rPr lang="en-US" dirty="0"/>
                  <a:t>Suppose the two systems are connected together in series to form system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 What is the resulting transfer function and impulse response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[n]?</a:t>
                </a:r>
              </a:p>
              <a:p>
                <a:pPr marL="342900" indent="-342900">
                  <a:buFont typeface="+mj-lt"/>
                  <a:buAutoNum type="alphaLcParenR"/>
                </a:pPr>
                <a:r>
                  <a:rPr lang="en-US" dirty="0"/>
                  <a:t>Suppose we pass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to our system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 Write the 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in terms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342900" indent="-342900">
                  <a:buFont typeface="+mj-lt"/>
                  <a:buAutoNum type="alphaLcParenR"/>
                </a:pPr>
                <a:r>
                  <a:rPr lang="en-US" dirty="0"/>
                  <a:t>Suppose the two systems are now connected in parallel to form system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 What is the resulting transfer function and impulse response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00D486-DAE1-4E07-89B3-1285DC53EF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3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4625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9E302-70D3-4A07-9418-DAAA3CD14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Stability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228F3-C704-4D70-8067-3A86C69206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we have a system response given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. Which of the following bounded inputs would cause this system to have an unbounded output? There may be more than one!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617220" lvl="1" indent="-342900">
                  <a:buFont typeface="+mj-lt"/>
                  <a:buAutoNum type="alphaLcParenR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dirty="0"/>
              </a:p>
              <a:p>
                <a:pPr marL="617220" lvl="1" indent="-342900">
                  <a:buFont typeface="+mj-lt"/>
                  <a:buAutoNum type="alphaLcParenR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endParaRPr lang="en-US" dirty="0"/>
              </a:p>
              <a:p>
                <a:pPr marL="617220" lvl="1" indent="-34290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617220" lvl="1" indent="-342900">
                  <a:buFont typeface="+mj-lt"/>
                  <a:buAutoNum type="alphaLcParenR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617220" lvl="1" indent="-342900">
                  <a:buFont typeface="+mj-lt"/>
                  <a:buAutoNum type="alphaLcParenR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228F3-C704-4D70-8067-3A86C69206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02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28786-868C-489D-9A60-3D0DC90D9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ACAA-9196-43FD-9771-D09D592B1D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LSIC Systems</a:t>
            </a:r>
          </a:p>
          <a:p>
            <a:r>
              <a:rPr lang="en-US" sz="2000" dirty="0"/>
              <a:t>BIBO Stability</a:t>
            </a:r>
          </a:p>
          <a:p>
            <a:r>
              <a:rPr lang="en-US" sz="2000" dirty="0"/>
              <a:t>Impulse Response and Convolution</a:t>
            </a:r>
          </a:p>
          <a:p>
            <a:r>
              <a:rPr lang="en-US" sz="2000" dirty="0"/>
              <a:t>Z-Transform</a:t>
            </a:r>
          </a:p>
        </p:txBody>
      </p:sp>
    </p:spTree>
    <p:extLst>
      <p:ext uri="{BB962C8B-B14F-4D97-AF65-F5344CB8AC3E}">
        <p14:creationId xmlns:p14="http://schemas.microsoft.com/office/powerpoint/2010/main" val="2231504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LSIC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Linearity</a:t>
                </a:r>
              </a:p>
              <a:p>
                <a:pPr lvl="1"/>
                <a:r>
                  <a:rPr lang="en-US" sz="1800" dirty="0"/>
                  <a:t>Satisfy Homogeneity and Additivity: Let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800" dirty="0"/>
                  <a:t> be our system</a:t>
                </a:r>
              </a:p>
              <a:p>
                <a:pPr lvl="1"/>
                <a:r>
                  <a:rPr lang="en-US" sz="1800" dirty="0"/>
                  <a:t>Homogeneity: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Additivity: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Can be summarized by Superposition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𝑏𝑦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𝑎𝑇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𝑏𝑇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 lvl="2"/>
                <a:r>
                  <a:rPr lang="en-US" sz="16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600" b="0" i="0" dirty="0">
                    <a:latin typeface="+mj-lt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</m:oMath>
                </a14:m>
                <a:r>
                  <a:rPr lang="en-US" sz="1600" b="0" i="0" dirty="0">
                    <a:latin typeface="+mj-lt"/>
                    <a:ea typeface="Cambria Math" panose="02040503050406030204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dirty="0"/>
              </a:p>
              <a:p>
                <a:r>
                  <a:rPr lang="en-US" sz="2400" dirty="0"/>
                  <a:t>Shift Invariance</a:t>
                </a:r>
              </a:p>
              <a:p>
                <a:pPr lvl="1"/>
                <a:r>
                  <a:rPr lang="en-US" sz="1800" dirty="0"/>
                  <a:t>Any arbitrary shift in the input simply leads to the same shift in the output</a:t>
                </a:r>
              </a:p>
              <a:p>
                <a:pPr lvl="1"/>
                <a:r>
                  <a:rPr lang="en-US" sz="1800" dirty="0"/>
                  <a:t>If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1800" b="0" i="0" dirty="0">
                    <a:latin typeface="+mj-lt"/>
                    <a:ea typeface="Cambria Math" panose="02040503050406030204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i="0" dirty="0">
                    <a:latin typeface="+mj-lt"/>
                    <a:ea typeface="Cambria Math" panose="02040503050406030204" pitchFamily="18" charset="0"/>
                  </a:rPr>
                  <a:t>and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 </m:t>
                    </m:r>
                  </m:oMath>
                </a14:m>
                <a:endParaRPr lang="en-US" sz="1800" dirty="0"/>
              </a:p>
              <a:p>
                <a:r>
                  <a:rPr lang="en-US" sz="2400" dirty="0"/>
                  <a:t>Causality</a:t>
                </a:r>
              </a:p>
              <a:p>
                <a:pPr lvl="1"/>
                <a:r>
                  <a:rPr lang="en-US" sz="1800" dirty="0"/>
                  <a:t>Output cannot depend on future input values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6" t="-2381" b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7819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BIBO Stability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3795" y="1732449"/>
                <a:ext cx="10353762" cy="493817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Three ways to check for BIBO Stability:</a:t>
                </a:r>
              </a:p>
              <a:p>
                <a:r>
                  <a:rPr lang="en-US" sz="2200" dirty="0"/>
                  <a:t>Pole-Zero Plot (more on this later)</a:t>
                </a:r>
              </a:p>
              <a:p>
                <a:r>
                  <a:rPr lang="en-US" sz="2200" dirty="0"/>
                  <a:t>Absolute summability </a:t>
                </a:r>
                <a:r>
                  <a:rPr lang="en-US" sz="2200" b="1" dirty="0"/>
                  <a:t>of the impulse response: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&lt;∞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r>
                  <a:rPr lang="en-US" sz="2200" dirty="0"/>
                  <a:t>System Definition:</a:t>
                </a:r>
              </a:p>
              <a:p>
                <a:pPr lvl="1"/>
                <a:r>
                  <a:rPr lang="en-US" sz="2000" dirty="0"/>
                  <a:t>Given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 </m:t>
                    </m:r>
                    <m:r>
                      <m:rPr>
                        <m:sty m:val="p"/>
                      </m:rPr>
                      <a:rPr lang="el-GR" sz="2000" b="0" i="1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 </m:t>
                    </m:r>
                    <m:r>
                      <m:rPr>
                        <m:sty m:val="p"/>
                      </m:rPr>
                      <a:rPr lang="el-GR" sz="2000" b="0" i="1" smtClean="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∞,</m:t>
                    </m:r>
                  </m:oMath>
                </a14:m>
                <a:r>
                  <a:rPr lang="en-US" sz="2000" dirty="0"/>
                  <a:t> then the system is BIBO stable</a:t>
                </a:r>
              </a:p>
              <a:p>
                <a:pPr lvl="1"/>
                <a:r>
                  <a:rPr lang="en-US" sz="2000" dirty="0"/>
                  <a:t>A bounded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yields a bounded 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Ex: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sz="2000" dirty="0"/>
                  <a:t> vs.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1732449"/>
                <a:ext cx="10353762" cy="4938174"/>
              </a:xfrm>
              <a:blipFill>
                <a:blip r:embed="rId2"/>
                <a:stretch>
                  <a:fillRect l="-942" t="-1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7450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Impulse Response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>
                    <a:latin typeface="+mj-lt"/>
                  </a:rPr>
                  <a:t> be the input to an LSI system identified by its impulse response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latin typeface="+mj-lt"/>
                  </a:rPr>
                  <a:t>. Then, the output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latin typeface="+mj-lt"/>
                  </a:rPr>
                  <a:t> is given by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+mj-lt"/>
                  </a:rPr>
                  <a:t>].</a:t>
                </a:r>
              </a:p>
              <a:p>
                <a:r>
                  <a:rPr lang="en-US" sz="2400" b="0" dirty="0">
                    <a:latin typeface="+mj-lt"/>
                  </a:rPr>
                  <a:t>System output to 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b="0" dirty="0">
                    <a:latin typeface="+mj-lt"/>
                  </a:rPr>
                  <a:t> input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>
                  <a:latin typeface="+mj-lt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+mj-lt"/>
                </a:endParaRPr>
              </a:p>
              <a:p>
                <a:pPr lvl="1"/>
                <a:r>
                  <a:rPr lang="en-US" sz="2000" dirty="0">
                    <a:latin typeface="+mj-lt"/>
                  </a:rPr>
                  <a:t>Convolution in the time/sample domain is multiplication in the transformed domain, both the z-domain and frequency domain.</a:t>
                </a:r>
              </a:p>
              <a:p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4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936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=−∞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dirty="0"/>
              </a:p>
              <a:p>
                <a:r>
                  <a:rPr lang="en-US" sz="2400" dirty="0"/>
                  <a:t>System must be:</a:t>
                </a:r>
              </a:p>
              <a:p>
                <a:pPr lvl="1"/>
                <a:r>
                  <a:rPr lang="en-US" sz="2000" dirty="0"/>
                  <a:t>Linear</a:t>
                </a:r>
              </a:p>
              <a:p>
                <a:pPr lvl="1"/>
                <a:r>
                  <a:rPr lang="en-US" sz="2000" dirty="0"/>
                  <a:t>Shift Invariant</a:t>
                </a:r>
              </a:p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is of length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400" dirty="0"/>
                  <a:t> is of length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must be of length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Can be done graphically or algebraically.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6" r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3162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3795" y="1732449"/>
                <a:ext cx="10353762" cy="48895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Typically perform inverse z-transform by inspection or by Partial Fraction Decomposition</a:t>
                </a:r>
              </a:p>
              <a:p>
                <a:r>
                  <a:rPr lang="en-US" sz="2000" dirty="0"/>
                  <a:t>Important properties:</a:t>
                </a:r>
              </a:p>
              <a:p>
                <a:pPr lvl="1"/>
                <a:r>
                  <a:rPr lang="en-US" sz="1800" dirty="0"/>
                  <a:t>Multiplication by n: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𝑛𝑥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𝑑𝑋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𝑑𝑧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Delay Property #1: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r>
                  <a:rPr lang="en-US" sz="2000" dirty="0"/>
                  <a:t>Make sure to note the Region of Convergence (ROC) for your transforms!</a:t>
                </a:r>
              </a:p>
              <a:p>
                <a:pPr lvl="1"/>
                <a:r>
                  <a:rPr lang="en-US" sz="1800" dirty="0"/>
                  <a:t>More in the next slide!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1732449"/>
                <a:ext cx="10353762" cy="4889577"/>
              </a:xfrm>
              <a:blipFill>
                <a:blip r:embed="rId2"/>
                <a:stretch>
                  <a:fillRect l="-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153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49300-750D-4E79-9C46-D1F1DEBD6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BIBO Stability Revisited: Pole-Zero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042FB-D707-4BB2-A543-748CCCB75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an LSI system: if the ROC contains the unit circle, this system is BIBO stable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ROC is anything greater than the outermost pole if the system/signal is causal or “right-handed”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ROC is anything less than the innermost pole if the system/signal is anti-causal or “left-handed”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we sum multiple signals, the ROC is the </a:t>
            </a:r>
            <a:r>
              <a:rPr lang="en-US" b="1" dirty="0"/>
              <a:t>intersection</a:t>
            </a:r>
            <a:r>
              <a:rPr lang="en-US" dirty="0"/>
              <a:t> of each signal’s ROC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49300-750D-4E79-9C46-D1F1DEBD6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BIBO Stability Revisited: Pole-Zero Plots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5042FB-D707-4BB2-A543-748CCCB75B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What if the ROC 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2400" dirty="0"/>
                  <a:t>? </a:t>
                </a:r>
              </a:p>
              <a:p>
                <a:pPr lvl="1"/>
                <a:r>
                  <a:rPr lang="en-US" sz="2100" dirty="0"/>
                  <a:t>This is </a:t>
                </a:r>
                <a:r>
                  <a:rPr lang="en-US" sz="2100" i="1" dirty="0"/>
                  <a:t>marginally stable</a:t>
                </a:r>
                <a:r>
                  <a:rPr lang="en-US" sz="2100" dirty="0"/>
                  <a:t>, but unstable for ECE 310 purposes</a:t>
                </a:r>
              </a:p>
              <a:p>
                <a:r>
                  <a:rPr lang="en-US" sz="2400" dirty="0"/>
                  <a:t>For unstable systems, you are commonly asked to find a bounded input that yields an unbounded output. Few ways to do this:</a:t>
                </a:r>
              </a:p>
              <a:p>
                <a:pPr lvl="1"/>
                <a:r>
                  <a:rPr lang="en-US" sz="2100" dirty="0"/>
                  <a:t>Pick an input that excites the poles of the system.</a:t>
                </a:r>
              </a:p>
              <a:p>
                <a:pPr lvl="1"/>
                <a:r>
                  <a:rPr lang="en-US" sz="2100" dirty="0"/>
                  <a:t>If the system’s impulse response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100" dirty="0"/>
                  <a:t> is not absolutely summable,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100" dirty="0"/>
                  <a:t> will work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100" dirty="0"/>
                  <a:t> frequently works too, like when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100" dirty="0"/>
                  <a:t> is unbounded, e.g.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1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1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100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5042FB-D707-4BB2-A543-748CCCB75B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6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623117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777</TotalTime>
  <Words>991</Words>
  <Application>Microsoft Office PowerPoint</Application>
  <PresentationFormat>Widescreen</PresentationFormat>
  <Paragraphs>103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Cambria Math</vt:lpstr>
      <vt:lpstr>Century Schoolbook</vt:lpstr>
      <vt:lpstr>Wingdings 2</vt:lpstr>
      <vt:lpstr>View</vt:lpstr>
      <vt:lpstr>HKN ECE 310 Exam Review Session</vt:lpstr>
      <vt:lpstr>Topics</vt:lpstr>
      <vt:lpstr>LSIC Systems</vt:lpstr>
      <vt:lpstr>BIBO Stability</vt:lpstr>
      <vt:lpstr>Impulse Response</vt:lpstr>
      <vt:lpstr>Convolution</vt:lpstr>
      <vt:lpstr>Z-Transform</vt:lpstr>
      <vt:lpstr>BIBO Stability Revisited: Pole-Zero Plots</vt:lpstr>
      <vt:lpstr>BIBO Stability Revisited: Pole-Zero Plots</vt:lpstr>
      <vt:lpstr>LSIC Examples</vt:lpstr>
      <vt:lpstr>BIBO Stability Example</vt:lpstr>
      <vt:lpstr>Impulse Response and Convolution Examples</vt:lpstr>
      <vt:lpstr>Combinations of Systems</vt:lpstr>
      <vt:lpstr>Marginal Stability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HKN ECE 310 Final Exam Review Session</dc:title>
  <dc:creator>Corey Snyder</dc:creator>
  <cp:lastModifiedBy>Snyder, Corey Ethan</cp:lastModifiedBy>
  <cp:revision>43</cp:revision>
  <dcterms:created xsi:type="dcterms:W3CDTF">2018-05-05T00:57:03Z</dcterms:created>
  <dcterms:modified xsi:type="dcterms:W3CDTF">2019-02-17T21:02:12Z</dcterms:modified>
</cp:coreProperties>
</file>