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7" r:id="rId9"/>
    <p:sldId id="266" r:id="rId10"/>
    <p:sldId id="264" r:id="rId11"/>
    <p:sldId id="265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46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EF6-A52A-4F53-8CAC-1A08A7F5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72226"/>
          </a:xfrm>
        </p:spPr>
        <p:txBody>
          <a:bodyPr/>
          <a:lstStyle/>
          <a:p>
            <a:r>
              <a:rPr lang="en-US" dirty="0"/>
              <a:t>HKN ECE </a:t>
            </a:r>
            <a:r>
              <a:rPr lang="en-US" dirty="0" smtClean="0"/>
              <a:t>310</a:t>
            </a:r>
            <a:br>
              <a:rPr lang="en-US" dirty="0" smtClean="0"/>
            </a:br>
            <a:r>
              <a:rPr lang="en-US" dirty="0" smtClean="0"/>
              <a:t>Exam </a:t>
            </a:r>
            <a:r>
              <a:rPr lang="en-US" dirty="0"/>
              <a:t>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0BD7-A926-467A-B35E-FB3DD427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Corey Snyder</a:t>
            </a:r>
          </a:p>
          <a:p>
            <a:r>
              <a:rPr lang="en-US" dirty="0" smtClean="0"/>
              <a:t>Steven Chan</a:t>
            </a:r>
          </a:p>
          <a:p>
            <a:r>
              <a:rPr lang="en-US" dirty="0" err="1" smtClean="0"/>
              <a:t>Ningdong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any stable LSI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What is the physical interpretation of this?</a:t>
                </a:r>
              </a:p>
              <a:p>
                <a:pPr lvl="1"/>
                <a:r>
                  <a:rPr lang="en-US" sz="2000" dirty="0"/>
                  <a:t>The DTFT is simply the z-transform evaluated along the unit circle!</a:t>
                </a:r>
              </a:p>
              <a:p>
                <a:pPr lvl="1"/>
                <a:r>
                  <a:rPr lang="en-US" sz="2000" dirty="0"/>
                  <a:t>It makes sense that the system must be stable and LSI since the ROC will contain the unit circle, thus ensuring that the DTFT is well defined</a:t>
                </a:r>
              </a:p>
              <a:p>
                <a:r>
                  <a:rPr lang="en-US" sz="2400" dirty="0"/>
                  <a:t>Why is the frequency response nice to use in addition to the z-transform?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000" dirty="0"/>
                  <a:t> is an </a:t>
                </a:r>
                <a:r>
                  <a:rPr lang="en-US" sz="2000" i="1" dirty="0"/>
                  <a:t>eigenfunction</a:t>
                </a:r>
                <a:r>
                  <a:rPr lang="en-US" sz="2000" dirty="0"/>
                  <a:t> of LSI systems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By </a:t>
                </a:r>
                <a:r>
                  <a:rPr lang="en-US" sz="2000" dirty="0" smtClean="0"/>
                  <a:t>extension for </a:t>
                </a:r>
                <a:r>
                  <a:rPr lang="en-US" sz="2000" b="1" dirty="0" smtClean="0"/>
                  <a:t>real-valued systems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0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  <a:blipFill>
                <a:blip r:embed="rId2"/>
                <a:stretch>
                  <a:fillRect l="-496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and Phase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Very similar to ECE 210</a:t>
                </a:r>
              </a:p>
              <a:p>
                <a:r>
                  <a:rPr lang="en-US" sz="2000" dirty="0"/>
                  <a:t>Frequency response, and all DTFTs for that matter,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periodic</a:t>
                </a:r>
              </a:p>
              <a:p>
                <a:r>
                  <a:rPr lang="en-US" sz="2000" dirty="0"/>
                  <a:t>Magnitude response is fairly straightforward</a:t>
                </a:r>
              </a:p>
              <a:p>
                <a:pPr lvl="1"/>
                <a:r>
                  <a:rPr lang="en-US" sz="1800" dirty="0"/>
                  <a:t>Take the magnitude of the frequency response, remembering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= 1</a:t>
                </a:r>
              </a:p>
              <a:p>
                <a:r>
                  <a:rPr lang="en-US" sz="2000" dirty="0"/>
                  <a:t>For phase response:</a:t>
                </a:r>
              </a:p>
              <a:p>
                <a:pPr lvl="1"/>
                <a:r>
                  <a:rPr lang="en-US" sz="1800" dirty="0"/>
                  <a:t>Phase is “contained”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1800" dirty="0"/>
                  <a:t> terms</a:t>
                </a:r>
              </a:p>
              <a:p>
                <a:pPr lvl="1"/>
                <a:r>
                  <a:rPr lang="en-US" sz="1800" dirty="0"/>
                  <a:t>Remember that cosine and sine introduce sign changes in the phase</a:t>
                </a:r>
              </a:p>
              <a:p>
                <a:pPr lvl="1"/>
                <a:r>
                  <a:rPr lang="en-US" sz="1800" dirty="0"/>
                  <a:t>Limit your domain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2000" dirty="0"/>
                  <a:t>For real-valued systems:</a:t>
                </a:r>
              </a:p>
              <a:p>
                <a:pPr lvl="1"/>
                <a:r>
                  <a:rPr lang="en-US" sz="1800" dirty="0"/>
                  <a:t>Magnitude response is even-symmetric</a:t>
                </a:r>
              </a:p>
              <a:p>
                <a:pPr lvl="1"/>
                <a:r>
                  <a:rPr lang="en-US" sz="1800" dirty="0"/>
                  <a:t>Phase response is odd-symmetric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</p:spPr>
            <p:txBody>
              <a:bodyPr/>
              <a:lstStyle/>
              <a:p>
                <a:r>
                  <a:rPr lang="en-US" dirty="0" smtClean="0"/>
                  <a:t>For the following systems, determine whether it is linear, shift-invariant, causal and stable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  <a:blipFill>
                <a:blip r:embed="rId2"/>
                <a:stretch>
                  <a:fillRect l="-142"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and Convolution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=[6 ,12, −3,  0,  15,  3, −9,  0]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compute the system output.</a:t>
                </a:r>
              </a:p>
              <a:p>
                <a:pPr lvl="1"/>
                <a:r>
                  <a:rPr lang="en-US" dirty="0"/>
                  <a:t>What does this filter do?</a:t>
                </a:r>
              </a:p>
              <a:p>
                <a:pPr marL="450000" lvl="1" indent="0">
                  <a:buNone/>
                </a:pPr>
                <a:endParaRPr lang="en-US" dirty="0"/>
              </a:p>
              <a:p>
                <a:r>
                  <a:rPr lang="en-US" dirty="0"/>
                  <a:t>Suppose we have a digital </a:t>
                </a:r>
                <a:r>
                  <a:rPr lang="en-US" dirty="0" smtClean="0"/>
                  <a:t>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an unknown impulse response. We do know the system output to the follow two input signals. Determine the impulse response in terms of the two system outputs.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2, 4, 2, 4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0, 2, 1, 2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E302-70D3-4A07-9418-DAAA3CD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system response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 Which of the following bounded inputs would cause this system to have an unbounded output?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786-868C-489D-9A60-3D0DC90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CAA-9196-43FD-9771-D09D592B1D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LSIC Systems and BIBO Stability</a:t>
            </a:r>
          </a:p>
          <a:p>
            <a:r>
              <a:rPr lang="en-US" sz="2000" dirty="0"/>
              <a:t>Impulse Response and Convolution</a:t>
            </a:r>
          </a:p>
          <a:p>
            <a:r>
              <a:rPr lang="en-US" sz="2000" dirty="0"/>
              <a:t>Z-Transform</a:t>
            </a:r>
          </a:p>
          <a:p>
            <a:r>
              <a:rPr lang="en-US" sz="2000" dirty="0"/>
              <a:t>DTFT and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231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Linearity</a:t>
                </a:r>
              </a:p>
              <a:p>
                <a:pPr lvl="1"/>
                <a:r>
                  <a:rPr lang="en-US" sz="1800" dirty="0"/>
                  <a:t>Satisfy Homogeneity and Additivity</a:t>
                </a:r>
              </a:p>
              <a:p>
                <a:pPr lvl="1"/>
                <a:r>
                  <a:rPr lang="en-US" sz="1800" dirty="0"/>
                  <a:t>Can be summarized by Superposition</a:t>
                </a:r>
              </a:p>
              <a:p>
                <a:pPr lvl="2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Shift Invariance</a:t>
                </a:r>
              </a:p>
              <a:p>
                <a:pPr lvl="1"/>
                <a:r>
                  <a:rPr lang="en-US" sz="1800" dirty="0"/>
                  <a:t>If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Causality</a:t>
                </a:r>
              </a:p>
              <a:p>
                <a:pPr lvl="1"/>
                <a:r>
                  <a:rPr lang="en-US" sz="1800" dirty="0"/>
                  <a:t>Output cannot depend on future input 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Three ways to check for BIBO Stability:</a:t>
                </a:r>
              </a:p>
              <a:p>
                <a:pPr lvl="1"/>
                <a:r>
                  <a:rPr lang="en-US" sz="2000" dirty="0"/>
                  <a:t>Pole-Zero Plot (more on this later)</a:t>
                </a:r>
              </a:p>
              <a:p>
                <a:pPr lvl="1"/>
                <a:r>
                  <a:rPr lang="en-US" sz="2000" dirty="0"/>
                  <a:t>Absolute summability </a:t>
                </a:r>
                <a:r>
                  <a:rPr lang="en-US" sz="2000" b="1" dirty="0"/>
                  <a:t>of the impulse response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sz="2000" dirty="0"/>
                  <a:t> then the system is BIBO stable</a:t>
                </a:r>
              </a:p>
              <a:p>
                <a:pPr lvl="2"/>
                <a:r>
                  <a:rPr lang="en-US" sz="1800" dirty="0"/>
                  <a:t>A bounded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yields a bounded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Ex: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1800" dirty="0"/>
                  <a:t> vs.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Absolute Summability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  <a:blipFill>
                <a:blip r:embed="rId2"/>
                <a:stretch>
                  <a:fillRect l="-471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the impulse response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latin typeface="Cambria Math" panose="02040503050406030204" pitchFamily="18" charset="0"/>
                  </a:rPr>
                  <a:t>System output to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Convolution in the time/sample domain is multiplication in the transformed domain, both the z-domain and frequency domain.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System must be:</a:t>
                </a:r>
              </a:p>
              <a:p>
                <a:pPr lvl="1"/>
                <a:r>
                  <a:rPr lang="en-US" sz="2000" dirty="0"/>
                  <a:t>Linear</a:t>
                </a:r>
              </a:p>
              <a:p>
                <a:pPr lvl="1"/>
                <a:r>
                  <a:rPr lang="en-US" sz="2000" dirty="0"/>
                  <a:t>Shift </a:t>
                </a:r>
                <a:r>
                  <a:rPr lang="en-US" sz="2000" dirty="0" smtClean="0"/>
                  <a:t>Invariant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 smtClean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 must be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dirty="0"/>
                  <a:t>Popularly done graphically</a:t>
                </a:r>
              </a:p>
              <a:p>
                <a:r>
                  <a:rPr lang="en-US" sz="2400" dirty="0"/>
                  <a:t>Can also be done algebraically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400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Typically perform inverse z-transform by inspection or by Partial Fraction Decomposition</a:t>
                </a:r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dirty="0"/>
                  <a:t>Multiplication by 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Delay Property #1: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Make sure to note the Region of Convergence (ROC) for your transforms!</a:t>
                </a:r>
              </a:p>
              <a:p>
                <a:pPr lvl="1"/>
                <a:r>
                  <a:rPr lang="en-US" sz="1800" dirty="0"/>
                  <a:t>More in the next slide!</a:t>
                </a:r>
              </a:p>
              <a:p>
                <a:r>
                  <a:rPr lang="en-US" sz="2000" dirty="0"/>
                  <a:t>DTFT is only defined if the ROC contains the unit circle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  <a:blipFill>
                <a:blip r:embed="rId2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537-E3DF-4132-810C-8DBDB3F7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BIBO Stability </a:t>
            </a:r>
            <a:r>
              <a:rPr lang="en-US" dirty="0" smtClean="0"/>
              <a:t>Revisited: Pole-Zero Plots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48FCA-850B-4992-BB02-D831AB207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750" y="1192121"/>
                <a:ext cx="10353762" cy="555781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dirty="0" smtClean="0"/>
                  <a:t>For </a:t>
                </a:r>
                <a:r>
                  <a:rPr lang="en-US" sz="2200" dirty="0"/>
                  <a:t>an LSI system: if the ROC contains the unit circle, this system is BIBO stable</a:t>
                </a:r>
              </a:p>
              <a:p>
                <a:pPr lvl="1"/>
                <a:r>
                  <a:rPr lang="en-US" sz="2200" dirty="0"/>
                  <a:t>The ROC is anything greater than the outermost pole if the system/signal is </a:t>
                </a:r>
                <a:r>
                  <a:rPr lang="en-US" sz="2200" dirty="0" smtClean="0"/>
                  <a:t>causal or “right-handed”</a:t>
                </a:r>
                <a:endParaRPr lang="en-US" sz="2200" dirty="0"/>
              </a:p>
              <a:p>
                <a:pPr lvl="1"/>
                <a:r>
                  <a:rPr lang="en-US" sz="2200" dirty="0"/>
                  <a:t>The ROC is anything less than the innermost pole if the system/signal is </a:t>
                </a:r>
                <a:r>
                  <a:rPr lang="en-US" sz="2200" dirty="0" smtClean="0"/>
                  <a:t>anti-causal or “left-handed”</a:t>
                </a:r>
                <a:endParaRPr lang="en-US" sz="2200" dirty="0"/>
              </a:p>
              <a:p>
                <a:pPr lvl="1"/>
                <a:r>
                  <a:rPr lang="en-US" sz="2200" dirty="0"/>
                  <a:t>If we sum multiple signals, the ROC is the </a:t>
                </a:r>
                <a:r>
                  <a:rPr lang="en-US" sz="2200" b="1" dirty="0"/>
                  <a:t>intersection</a:t>
                </a:r>
                <a:r>
                  <a:rPr lang="en-US" sz="2200" dirty="0"/>
                  <a:t> of each signal’s ROC</a:t>
                </a:r>
              </a:p>
              <a:p>
                <a:pPr lvl="1"/>
                <a:r>
                  <a:rPr lang="en-US" sz="2200" dirty="0"/>
                  <a:t>What if the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200" dirty="0"/>
                  <a:t>? </a:t>
                </a:r>
              </a:p>
              <a:p>
                <a:pPr lvl="2"/>
                <a:r>
                  <a:rPr lang="en-US" sz="1900" dirty="0"/>
                  <a:t>This is </a:t>
                </a:r>
                <a:r>
                  <a:rPr lang="en-US" sz="1900" i="1" dirty="0"/>
                  <a:t>marginally stable</a:t>
                </a:r>
                <a:r>
                  <a:rPr lang="en-US" sz="1900" dirty="0"/>
                  <a:t>, but unstable for ECE 310 purposes</a:t>
                </a:r>
              </a:p>
              <a:p>
                <a:pPr lvl="1"/>
                <a:r>
                  <a:rPr lang="en-US" sz="2200" dirty="0"/>
                  <a:t>For unstable systems, you are commonly asked to find a bounded input that yields an unbounded output. Few ways to do this:</a:t>
                </a:r>
              </a:p>
              <a:p>
                <a:pPr lvl="2"/>
                <a:r>
                  <a:rPr lang="en-US" sz="1900" dirty="0"/>
                  <a:t>Pick an input that excites the poles of the system.</a:t>
                </a:r>
              </a:p>
              <a:p>
                <a:pPr lvl="2"/>
                <a:r>
                  <a:rPr lang="en-US" sz="1900" dirty="0"/>
                  <a:t>If the system’s impulse response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/>
                  <a:t> is not absolutely summable,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/>
                  <a:t> will work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900" dirty="0"/>
                  <a:t> frequently works too, like when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/>
                  <a:t> is unbounded, e.g.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9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48FCA-850B-4992-BB02-D831AB207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750" y="1192121"/>
                <a:ext cx="10353762" cy="5557814"/>
              </a:xfrm>
              <a:blipFill>
                <a:blip r:embed="rId2"/>
                <a:stretch>
                  <a:fillRect t="-1317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Time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92816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dirty="0"/>
                  <a:t>Periodicity!</a:t>
                </a:r>
              </a:p>
              <a:p>
                <a:pPr lvl="1"/>
                <a:r>
                  <a:rPr lang="en-US" sz="1800" dirty="0"/>
                  <a:t>Linearity</a:t>
                </a:r>
              </a:p>
              <a:p>
                <a:pPr lvl="1"/>
                <a:r>
                  <a:rPr lang="en-US" sz="1800" dirty="0"/>
                  <a:t>Symmetries (Magnitude, angle, real part, imaginary part)</a:t>
                </a:r>
              </a:p>
              <a:p>
                <a:pPr lvl="1"/>
                <a:r>
                  <a:rPr lang="en-US" sz="1800" dirty="0"/>
                  <a:t>Time shift and modulation</a:t>
                </a:r>
              </a:p>
              <a:p>
                <a:pPr lvl="1"/>
                <a:r>
                  <a:rPr lang="en-US" sz="1800" dirty="0"/>
                  <a:t>Product of signals and convolution</a:t>
                </a:r>
              </a:p>
              <a:p>
                <a:pPr lvl="1"/>
                <a:r>
                  <a:rPr lang="en-US" sz="1800" dirty="0"/>
                  <a:t>Parseval’s Relation</a:t>
                </a:r>
              </a:p>
              <a:p>
                <a:r>
                  <a:rPr lang="en-US" sz="2000" dirty="0"/>
                  <a:t>Know your geometric series sums!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92816"/>
              </a:xfrm>
              <a:blipFill>
                <a:blip r:embed="rId2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7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570</TotalTime>
  <Words>237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Schoolbook</vt:lpstr>
      <vt:lpstr>Wingdings 2</vt:lpstr>
      <vt:lpstr>View</vt:lpstr>
      <vt:lpstr>HKN ECE 310 Exam Review Session</vt:lpstr>
      <vt:lpstr>Topics</vt:lpstr>
      <vt:lpstr>LSIC Systems</vt:lpstr>
      <vt:lpstr>BIBO Stability</vt:lpstr>
      <vt:lpstr>Impulse Response</vt:lpstr>
      <vt:lpstr>Convolution</vt:lpstr>
      <vt:lpstr>Z-Transform</vt:lpstr>
      <vt:lpstr>BIBO Stability Revisited: Pole-Zero Plots</vt:lpstr>
      <vt:lpstr>Discrete Time Fourier Transform</vt:lpstr>
      <vt:lpstr>Frequency Response</vt:lpstr>
      <vt:lpstr>Magnitude and Phase Response</vt:lpstr>
      <vt:lpstr>LSIC Examples</vt:lpstr>
      <vt:lpstr>Impulse Response and Convolution Examples</vt:lpstr>
      <vt:lpstr>BIBO Stability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310 Final Exam Review Session</dc:title>
  <dc:creator>Corey Snyder</dc:creator>
  <cp:lastModifiedBy>Snyder, Corey Ethan</cp:lastModifiedBy>
  <cp:revision>33</cp:revision>
  <dcterms:created xsi:type="dcterms:W3CDTF">2018-05-05T00:57:03Z</dcterms:created>
  <dcterms:modified xsi:type="dcterms:W3CDTF">2018-10-13T20:18:29Z</dcterms:modified>
</cp:coreProperties>
</file>