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8" r:id="rId3"/>
    <p:sldId id="319" r:id="rId4"/>
    <p:sldId id="283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0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11" r:id="rId32"/>
    <p:sldId id="312" r:id="rId33"/>
    <p:sldId id="313" r:id="rId34"/>
    <p:sldId id="31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581D-F55C-42B6-B428-4287EC4DA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655" y="415829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PHYS 211	</a:t>
            </a:r>
            <a:r>
              <a:rPr lang="en-US" altLang="zh-CN" dirty="0"/>
              <a:t> </a:t>
            </a:r>
            <a:r>
              <a:rPr lang="en-US" altLang="zh-CN"/>
              <a:t>Exam 2</a:t>
            </a:r>
            <a:br>
              <a:rPr lang="en-US" dirty="0"/>
            </a:br>
            <a:r>
              <a:rPr lang="en-US" altLang="zh-CN" sz="4800" dirty="0"/>
              <a:t>HKN Review Session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589F8-F1E8-45F0-8A48-94B85D6B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0909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Vincent Nguyen, Michael </a:t>
            </a:r>
            <a:r>
              <a:rPr lang="en-US" sz="2800" dirty="0" err="1"/>
              <a:t>chen</a:t>
            </a:r>
            <a:r>
              <a:rPr lang="en-US" sz="2800" dirty="0"/>
              <a:t>,</a:t>
            </a:r>
          </a:p>
          <a:p>
            <a:pPr algn="ctr"/>
            <a:r>
              <a:rPr lang="en-US" sz="2800" dirty="0"/>
              <a:t>Keshav Harisrikanth</a:t>
            </a:r>
          </a:p>
        </p:txBody>
      </p:sp>
    </p:spTree>
    <p:extLst>
      <p:ext uri="{BB962C8B-B14F-4D97-AF65-F5344CB8AC3E}">
        <p14:creationId xmlns:p14="http://schemas.microsoft.com/office/powerpoint/2010/main" val="1842685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Collision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Two types of collision</a:t>
                </a:r>
              </a:p>
              <a:p>
                <a:pPr lvl="1"/>
                <a:r>
                  <a:rPr lang="en-US" sz="2400" dirty="0"/>
                  <a:t>(Completely) inelastic Collision</a:t>
                </a:r>
              </a:p>
              <a:p>
                <a:pPr lvl="2"/>
                <a:r>
                  <a:rPr lang="en-US" sz="2200" dirty="0"/>
                  <a:t>Conserves only momentum and causes loss of kinetic energy</a:t>
                </a:r>
              </a:p>
              <a:p>
                <a:pPr lvl="2"/>
                <a:r>
                  <a:rPr lang="en-US" sz="2200" dirty="0"/>
                  <a:t>The two objects have the same velocity after collision (i.e. They stick together).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lvl="2"/>
                <a:r>
                  <a:rPr lang="en-US" sz="2200" dirty="0"/>
                  <a:t>Center of Mass Frame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altLang="zh-CN" sz="2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  <a:blipFill>
                <a:blip r:embed="rId2"/>
                <a:stretch>
                  <a:fillRect l="-886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54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Kinetic Energy of a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The total kinetic energy of a system is the sum of kinetic energy of center of mass in the lab reference frame and the kinetic energy of each object in the center of mass frame.</a:t>
                </a: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𝑙𝑎𝑏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𝐶𝑀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𝑙𝑎𝑏</m:t>
                              </m:r>
                            </m:sub>
                          </m:sSub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𝐶𝑀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  <a:blipFill>
                <a:blip r:embed="rId2"/>
                <a:stretch>
                  <a:fillRect l="-886" t="-1247" r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31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Rotational Kinematics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A015EA3-A55F-4C3C-A167-AB4EF5F7C5E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42566466"/>
                  </p:ext>
                </p:extLst>
              </p:nvPr>
            </p:nvGraphicFramePr>
            <p:xfrm>
              <a:off x="1103313" y="1362074"/>
              <a:ext cx="8947150" cy="486772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473575">
                      <a:extLst>
                        <a:ext uri="{9D8B030D-6E8A-4147-A177-3AD203B41FA5}">
                          <a16:colId xmlns:a16="http://schemas.microsoft.com/office/drawing/2014/main" val="912108001"/>
                        </a:ext>
                      </a:extLst>
                    </a:gridCol>
                    <a:gridCol w="4473575">
                      <a:extLst>
                        <a:ext uri="{9D8B030D-6E8A-4147-A177-3AD203B41FA5}">
                          <a16:colId xmlns:a16="http://schemas.microsoft.com/office/drawing/2014/main" val="421661672"/>
                        </a:ext>
                      </a:extLst>
                    </a:gridCol>
                  </a:tblGrid>
                  <a:tr h="706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Translational Kinematics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Rotational Kinematics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0366525"/>
                      </a:ext>
                    </a:extLst>
                  </a:tr>
                  <a:tr h="706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Displacement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⃑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Angular Displacement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⃑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91489"/>
                      </a:ext>
                    </a:extLst>
                  </a:tr>
                  <a:tr h="706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Velocity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⃑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Angular Velocity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⃑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8195079"/>
                      </a:ext>
                    </a:extLst>
                  </a:tr>
                  <a:tr h="706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Acceleration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⃑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Angular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dirty="0"/>
                            <a:t>Acceleration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⃑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4306522"/>
                      </a:ext>
                    </a:extLst>
                  </a:tr>
                  <a:tr h="629619">
                    <a:tc>
                      <a:txBody>
                        <a:bodyPr/>
                        <a:lstStyle/>
                        <a:p>
                          <a:pPr marL="457200" lvl="1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3184300"/>
                      </a:ext>
                    </a:extLst>
                  </a:tr>
                  <a:tr h="70635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4255942"/>
                      </a:ext>
                    </a:extLst>
                  </a:tr>
                  <a:tr h="70635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4879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A015EA3-A55F-4C3C-A167-AB4EF5F7C5E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42566466"/>
                  </p:ext>
                </p:extLst>
              </p:nvPr>
            </p:nvGraphicFramePr>
            <p:xfrm>
              <a:off x="1103313" y="1362074"/>
              <a:ext cx="8947150" cy="486772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473575">
                      <a:extLst>
                        <a:ext uri="{9D8B030D-6E8A-4147-A177-3AD203B41FA5}">
                          <a16:colId xmlns:a16="http://schemas.microsoft.com/office/drawing/2014/main" val="912108001"/>
                        </a:ext>
                      </a:extLst>
                    </a:gridCol>
                    <a:gridCol w="4473575">
                      <a:extLst>
                        <a:ext uri="{9D8B030D-6E8A-4147-A177-3AD203B41FA5}">
                          <a16:colId xmlns:a16="http://schemas.microsoft.com/office/drawing/2014/main" val="421661672"/>
                        </a:ext>
                      </a:extLst>
                    </a:gridCol>
                  </a:tblGrid>
                  <a:tr h="706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Translational Kinematics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Rotational Kinematics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0366525"/>
                      </a:ext>
                    </a:extLst>
                  </a:tr>
                  <a:tr h="706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" t="-104310" r="-100408" b="-49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2" t="-104310" r="-545" b="-49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91489"/>
                      </a:ext>
                    </a:extLst>
                  </a:tr>
                  <a:tr h="706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" t="-204310" r="-100408" b="-39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2" t="-204310" r="-545" b="-39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8195079"/>
                      </a:ext>
                    </a:extLst>
                  </a:tr>
                  <a:tr h="706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" t="-304310" r="-100408" b="-29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2" t="-304310" r="-545" b="-29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306522"/>
                      </a:ext>
                    </a:extLst>
                  </a:tr>
                  <a:tr h="6296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" t="-455340" r="-100408" b="-2281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2" t="-455340" r="-545" b="-2281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3184300"/>
                      </a:ext>
                    </a:extLst>
                  </a:tr>
                  <a:tr h="706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" t="-493103" r="-100408" b="-102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2" t="-493103" r="-545" b="-102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255942"/>
                      </a:ext>
                    </a:extLst>
                  </a:tr>
                  <a:tr h="706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" t="-593103" r="-100408" b="-2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2" t="-593103" r="-545" b="-2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48793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802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Rotational Dynamics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Moment of Inertia</a:t>
                </a:r>
              </a:p>
              <a:p>
                <a:pPr lvl="1"/>
                <a:r>
                  <a:rPr lang="en-US" dirty="0"/>
                  <a:t>“Mass” in rotation</a:t>
                </a:r>
              </a:p>
              <a:p>
                <a:pPr lvl="1"/>
                <a:r>
                  <a:rPr lang="en-US" dirty="0"/>
                  <a:t>Need a rotation axis</a:t>
                </a:r>
              </a:p>
              <a:p>
                <a:pPr lvl="1"/>
                <a:r>
                  <a:rPr lang="en-US" dirty="0"/>
                  <a:t>Discrete Mass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Continuous Mass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  <a:blipFill>
                <a:blip r:embed="rId2"/>
                <a:stretch>
                  <a:fillRect l="-886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1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Rotational Dynamics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Torque</a:t>
                </a:r>
              </a:p>
              <a:p>
                <a:pPr lvl="1"/>
                <a:r>
                  <a:rPr lang="en-US" sz="2400" dirty="0"/>
                  <a:t>“Force” in rotation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/>
                  <a:t>Determine the magnitude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𝑎𝑛𝑔𝑙𝑒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200" dirty="0"/>
              </a:p>
              <a:p>
                <a:pPr lvl="1"/>
                <a:r>
                  <a:rPr lang="en-US" sz="2400" dirty="0"/>
                  <a:t>Determine the direction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	Right Hand Rule: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	Point your fingers in the direction of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400" dirty="0"/>
                  <a:t>	Curl the fingers so that they follow the direction of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400" dirty="0"/>
                  <a:t>	Your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thumb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points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direction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 the torque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  <a:blipFill>
                <a:blip r:embed="rId2"/>
                <a:stretch>
                  <a:fillRect l="-886" t="-2120" b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83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Rotational Kinematics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A015EA3-A55F-4C3C-A167-AB4EF5F7C5E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35073350"/>
                  </p:ext>
                </p:extLst>
              </p:nvPr>
            </p:nvGraphicFramePr>
            <p:xfrm>
              <a:off x="1103313" y="1362074"/>
              <a:ext cx="8947150" cy="354454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473575">
                      <a:extLst>
                        <a:ext uri="{9D8B030D-6E8A-4147-A177-3AD203B41FA5}">
                          <a16:colId xmlns:a16="http://schemas.microsoft.com/office/drawing/2014/main" val="912108001"/>
                        </a:ext>
                      </a:extLst>
                    </a:gridCol>
                    <a:gridCol w="4473575">
                      <a:extLst>
                        <a:ext uri="{9D8B030D-6E8A-4147-A177-3AD203B41FA5}">
                          <a16:colId xmlns:a16="http://schemas.microsoft.com/office/drawing/2014/main" val="421661672"/>
                        </a:ext>
                      </a:extLst>
                    </a:gridCol>
                  </a:tblGrid>
                  <a:tr h="706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Translational 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Rotational System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0366525"/>
                      </a:ext>
                    </a:extLst>
                  </a:tr>
                  <a:tr h="706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Mass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Angular Momentum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91489"/>
                      </a:ext>
                    </a:extLst>
                  </a:tr>
                  <a:tr h="706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Force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⃑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Torque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⃑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8195079"/>
                      </a:ext>
                    </a:extLst>
                  </a:tr>
                  <a:tr h="706351">
                    <a:tc>
                      <a:txBody>
                        <a:bodyPr/>
                        <a:lstStyle/>
                        <a:p>
                          <a:pPr marL="457200" lvl="1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⃑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lvl="1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⃑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4306522"/>
                      </a:ext>
                    </a:extLst>
                  </a:tr>
                  <a:tr h="629619">
                    <a:tc>
                      <a:txBody>
                        <a:bodyPr/>
                        <a:lstStyle/>
                        <a:p>
                          <a:pPr marL="457200" lvl="1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𝑡𝑟𝑎𝑛𝑠𝑙𝑎𝑡𝑖𝑜𝑛𝑎𝑙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lvl="1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𝑟𝑜𝑡𝑎𝑡𝑖𝑜𝑛𝑎𝑙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31843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A015EA3-A55F-4C3C-A167-AB4EF5F7C5E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35073350"/>
                  </p:ext>
                </p:extLst>
              </p:nvPr>
            </p:nvGraphicFramePr>
            <p:xfrm>
              <a:off x="1103313" y="1362074"/>
              <a:ext cx="8947150" cy="354454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473575">
                      <a:extLst>
                        <a:ext uri="{9D8B030D-6E8A-4147-A177-3AD203B41FA5}">
                          <a16:colId xmlns:a16="http://schemas.microsoft.com/office/drawing/2014/main" val="912108001"/>
                        </a:ext>
                      </a:extLst>
                    </a:gridCol>
                    <a:gridCol w="4473575">
                      <a:extLst>
                        <a:ext uri="{9D8B030D-6E8A-4147-A177-3AD203B41FA5}">
                          <a16:colId xmlns:a16="http://schemas.microsoft.com/office/drawing/2014/main" val="421661672"/>
                        </a:ext>
                      </a:extLst>
                    </a:gridCol>
                  </a:tblGrid>
                  <a:tr h="706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Translational 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Rotational System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0366525"/>
                      </a:ext>
                    </a:extLst>
                  </a:tr>
                  <a:tr h="706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" t="-104310" r="-100408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2" t="-104310" r="-545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91489"/>
                      </a:ext>
                    </a:extLst>
                  </a:tr>
                  <a:tr h="706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" t="-204310" r="-100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2" t="-204310" r="-54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8195079"/>
                      </a:ext>
                    </a:extLst>
                  </a:tr>
                  <a:tr h="706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" t="-304310" r="-100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2" t="-304310" r="-54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306522"/>
                      </a:ext>
                    </a:extLst>
                  </a:tr>
                  <a:tr h="719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" t="-397458" r="-100408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2" t="-397458" r="-54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31843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03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and Potential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76" y="1280161"/>
            <a:ext cx="8911159" cy="521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1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and Potential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25" y="1737034"/>
            <a:ext cx="8946541" cy="4195481"/>
          </a:xfrm>
        </p:spPr>
        <p:txBody>
          <a:bodyPr/>
          <a:lstStyle/>
          <a:p>
            <a:r>
              <a:rPr lang="en-US" dirty="0"/>
              <a:t>Hints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Take note of the</a:t>
            </a:r>
            <a:br>
              <a:rPr lang="en-US" dirty="0"/>
            </a:br>
            <a:r>
              <a:rPr lang="en-US" dirty="0"/>
              <a:t>equation in the top-</a:t>
            </a:r>
            <a:br>
              <a:rPr lang="en-US" dirty="0"/>
            </a:br>
            <a:r>
              <a:rPr lang="en-US" dirty="0"/>
              <a:t>right corner.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Consider the slopes</a:t>
            </a:r>
            <a:br>
              <a:rPr lang="en-US" dirty="0"/>
            </a:br>
            <a:r>
              <a:rPr lang="en-US" dirty="0"/>
              <a:t>at </a:t>
            </a:r>
            <a:r>
              <a:rPr lang="en-US" dirty="0" err="1"/>
              <a:t>a,b,c,d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734" y="1379914"/>
            <a:ext cx="8911159" cy="521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31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and Potential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25" y="1737034"/>
            <a:ext cx="8946541" cy="4195481"/>
          </a:xfrm>
        </p:spPr>
        <p:txBody>
          <a:bodyPr/>
          <a:lstStyle/>
          <a:p>
            <a:r>
              <a:rPr lang="en-US" dirty="0"/>
              <a:t>Solution:</a:t>
            </a:r>
          </a:p>
          <a:p>
            <a:endParaRPr lang="en-US" dirty="0"/>
          </a:p>
          <a:p>
            <a:r>
              <a:rPr lang="en-US" dirty="0"/>
              <a:t>The answer is B:</a:t>
            </a:r>
          </a:p>
          <a:p>
            <a:pPr lvl="1"/>
            <a:r>
              <a:rPr lang="en-US" dirty="0"/>
              <a:t>The slope is most </a:t>
            </a:r>
            <a:br>
              <a:rPr lang="en-US" dirty="0"/>
            </a:br>
            <a:r>
              <a:rPr lang="en-US" dirty="0"/>
              <a:t>positive here.</a:t>
            </a:r>
          </a:p>
          <a:p>
            <a:pPr lvl="1"/>
            <a:r>
              <a:rPr lang="en-US" dirty="0"/>
              <a:t>This makes the force</a:t>
            </a:r>
            <a:br>
              <a:rPr lang="en-US" dirty="0"/>
            </a:br>
            <a:r>
              <a:rPr lang="en-US" dirty="0"/>
              <a:t>the most negative.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734" y="1379914"/>
            <a:ext cx="8911159" cy="521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47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Work and 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352" y="1653907"/>
            <a:ext cx="8946541" cy="419548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44" y="1229721"/>
            <a:ext cx="8844049" cy="54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4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and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600" dirty="0"/>
                  <a:t>Work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sz="2600" dirty="0"/>
                  <a:t> </a:t>
                </a:r>
              </a:p>
              <a:p>
                <a:pPr lvl="1"/>
                <a:r>
                  <a:rPr lang="en-US" sz="2400" dirty="0"/>
                  <a:t>Work is a scalar describing the effect of a force over space. (Later, you will learn another quantity called impulse, which describes the effect of a force over time.)</a:t>
                </a:r>
              </a:p>
              <a:p>
                <a:pPr lvl="1"/>
                <a:r>
                  <a:rPr lang="en-US" sz="2400" dirty="0"/>
                  <a:t>Work with constant force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/>
                  <a:t> is the angle between the force and the displacement.</a:t>
                </a:r>
              </a:p>
              <a:p>
                <a:pPr lvl="1"/>
                <a:r>
                  <a:rPr lang="en-US" sz="2400" dirty="0"/>
                  <a:t>Work with variable force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sub>
                        <m:sup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sup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/>
                  <a:t>Work can be converted into energy.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  <a:blipFill>
                <a:blip r:embed="rId2"/>
                <a:stretch>
                  <a:fillRect l="-681" t="-1995" b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728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Work and 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352" y="1653907"/>
            <a:ext cx="8946541" cy="4195481"/>
          </a:xfrm>
        </p:spPr>
        <p:txBody>
          <a:bodyPr/>
          <a:lstStyle/>
          <a:p>
            <a:r>
              <a:rPr lang="en-US" dirty="0"/>
              <a:t>Hints:</a:t>
            </a:r>
          </a:p>
          <a:p>
            <a:r>
              <a:rPr lang="en-US" dirty="0"/>
              <a:t>How does the potential</a:t>
            </a:r>
            <a:br>
              <a:rPr lang="en-US" dirty="0"/>
            </a:br>
            <a:r>
              <a:rPr lang="en-US" dirty="0"/>
              <a:t>energy of the system</a:t>
            </a:r>
            <a:br>
              <a:rPr lang="en-US" dirty="0"/>
            </a:br>
            <a:r>
              <a:rPr lang="en-US" dirty="0"/>
              <a:t>change.</a:t>
            </a:r>
          </a:p>
          <a:p>
            <a:pPr lvl="1"/>
            <a:r>
              <a:rPr lang="en-US" dirty="0"/>
              <a:t>How does the tension </a:t>
            </a:r>
            <a:br>
              <a:rPr lang="en-US" dirty="0"/>
            </a:br>
            <a:r>
              <a:rPr lang="en-US" dirty="0"/>
              <a:t>contribute to it?</a:t>
            </a:r>
          </a:p>
          <a:p>
            <a:pPr lvl="1"/>
            <a:r>
              <a:rPr lang="en-US" dirty="0"/>
              <a:t>How does tension apply</a:t>
            </a:r>
            <a:br>
              <a:rPr lang="en-US" dirty="0"/>
            </a:br>
            <a:r>
              <a:rPr lang="en-US" dirty="0"/>
              <a:t>to both ends attached?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930" y="1346336"/>
            <a:ext cx="8036645" cy="49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4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Work and 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352" y="1653907"/>
            <a:ext cx="8946541" cy="4195481"/>
          </a:xfrm>
        </p:spPr>
        <p:txBody>
          <a:bodyPr/>
          <a:lstStyle/>
          <a:p>
            <a:r>
              <a:rPr lang="en-US" dirty="0"/>
              <a:t>Solution:</a:t>
            </a:r>
          </a:p>
          <a:p>
            <a:r>
              <a:rPr lang="en-US" dirty="0"/>
              <a:t>The answer is B.</a:t>
            </a:r>
          </a:p>
          <a:p>
            <a:r>
              <a:rPr lang="en-US" dirty="0"/>
              <a:t>The tension applies </a:t>
            </a:r>
            <a:br>
              <a:rPr lang="en-US" dirty="0"/>
            </a:br>
            <a:r>
              <a:rPr lang="en-US" dirty="0"/>
              <a:t>equally to both ends.</a:t>
            </a:r>
          </a:p>
          <a:p>
            <a:r>
              <a:rPr lang="en-US" dirty="0"/>
              <a:t>The result you would</a:t>
            </a:r>
            <a:br>
              <a:rPr lang="en-US" dirty="0"/>
            </a:br>
            <a:r>
              <a:rPr lang="en-US" dirty="0"/>
              <a:t>find mathematically</a:t>
            </a:r>
            <a:br>
              <a:rPr lang="en-US" dirty="0"/>
            </a:br>
            <a:r>
              <a:rPr lang="en-US" dirty="0"/>
              <a:t>is that the tension</a:t>
            </a:r>
            <a:br>
              <a:rPr lang="en-US" dirty="0"/>
            </a:br>
            <a:r>
              <a:rPr lang="en-US" dirty="0"/>
              <a:t>works against the system</a:t>
            </a:r>
            <a:br>
              <a:rPr lang="en-US" dirty="0"/>
            </a:br>
            <a:r>
              <a:rPr lang="en-US" dirty="0"/>
              <a:t>as much as it works for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930" y="1346336"/>
            <a:ext cx="8036645" cy="49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35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Mass in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86242"/>
            <a:ext cx="11050037" cy="42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27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Mass in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34" y="1695471"/>
            <a:ext cx="8946541" cy="4195481"/>
          </a:xfrm>
        </p:spPr>
        <p:txBody>
          <a:bodyPr/>
          <a:lstStyle/>
          <a:p>
            <a:r>
              <a:rPr lang="en-US" dirty="0"/>
              <a:t>Hints</a:t>
            </a:r>
          </a:p>
          <a:p>
            <a:r>
              <a:rPr lang="en-US" dirty="0"/>
              <a:t>What is the systems initial momentum?</a:t>
            </a:r>
          </a:p>
          <a:p>
            <a:r>
              <a:rPr lang="en-US" dirty="0"/>
              <a:t>What are the ball’s individual</a:t>
            </a:r>
            <a:br>
              <a:rPr lang="en-US" dirty="0"/>
            </a:br>
            <a:r>
              <a:rPr lang="en-US" dirty="0"/>
              <a:t>momentums?</a:t>
            </a:r>
          </a:p>
          <a:p>
            <a:r>
              <a:rPr lang="en-US" dirty="0"/>
              <a:t>How do their momentums</a:t>
            </a:r>
            <a:br>
              <a:rPr lang="en-US" dirty="0"/>
            </a:br>
            <a:r>
              <a:rPr lang="en-US" dirty="0"/>
              <a:t>change over time?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91" y="2634644"/>
            <a:ext cx="7277226" cy="365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1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Mass in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34" y="1695471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Solution:</a:t>
            </a:r>
          </a:p>
          <a:p>
            <a:r>
              <a:rPr lang="en-US" dirty="0"/>
              <a:t>The answer is C.</a:t>
            </a:r>
          </a:p>
          <a:p>
            <a:r>
              <a:rPr lang="en-US" dirty="0"/>
              <a:t>The center of mass initially rises</a:t>
            </a:r>
            <a:br>
              <a:rPr lang="en-US" dirty="0"/>
            </a:br>
            <a:r>
              <a:rPr lang="en-US" dirty="0"/>
              <a:t>because the lower ball</a:t>
            </a:r>
            <a:br>
              <a:rPr lang="en-US" dirty="0"/>
            </a:br>
            <a:r>
              <a:rPr lang="en-US" dirty="0"/>
              <a:t>has much more upward</a:t>
            </a:r>
            <a:br>
              <a:rPr lang="en-US" dirty="0"/>
            </a:br>
            <a:r>
              <a:rPr lang="en-US" dirty="0"/>
              <a:t>momentum than the above</a:t>
            </a:r>
            <a:br>
              <a:rPr lang="en-US" dirty="0"/>
            </a:br>
            <a:r>
              <a:rPr lang="en-US" dirty="0"/>
              <a:t>ball has downward momentum.</a:t>
            </a:r>
          </a:p>
          <a:p>
            <a:r>
              <a:rPr lang="en-US" dirty="0"/>
              <a:t>The above ball accelerates </a:t>
            </a:r>
            <a:br>
              <a:rPr lang="en-US" dirty="0"/>
            </a:br>
            <a:r>
              <a:rPr lang="en-US" dirty="0"/>
              <a:t>down while the lower decelerates.</a:t>
            </a:r>
          </a:p>
          <a:p>
            <a:r>
              <a:rPr lang="en-US" dirty="0"/>
              <a:t>This results in a falling center of </a:t>
            </a:r>
            <a:br>
              <a:rPr lang="en-US" dirty="0"/>
            </a:br>
            <a:r>
              <a:rPr lang="en-US" dirty="0"/>
              <a:t>mass before the upward moving</a:t>
            </a:r>
            <a:br>
              <a:rPr lang="en-US" dirty="0"/>
            </a:br>
            <a:r>
              <a:rPr lang="en-US" dirty="0"/>
              <a:t>ball reaches its peak.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324" y="2360324"/>
            <a:ext cx="7277226" cy="365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76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Over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10" y="1670533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88" y="1134208"/>
            <a:ext cx="9021126" cy="55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6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Over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10" y="1670533"/>
            <a:ext cx="8946541" cy="4195481"/>
          </a:xfrm>
        </p:spPr>
        <p:txBody>
          <a:bodyPr/>
          <a:lstStyle/>
          <a:p>
            <a:r>
              <a:rPr lang="en-US" dirty="0"/>
              <a:t>Hints:</a:t>
            </a:r>
          </a:p>
          <a:p>
            <a:r>
              <a:rPr lang="en-US" dirty="0"/>
              <a:t>How are force, distance,</a:t>
            </a:r>
            <a:br>
              <a:rPr lang="en-US" dirty="0"/>
            </a:br>
            <a:r>
              <a:rPr lang="en-US" dirty="0"/>
              <a:t>and work connected</a:t>
            </a:r>
            <a:br>
              <a:rPr lang="en-US" dirty="0"/>
            </a:br>
            <a:r>
              <a:rPr lang="en-US" dirty="0"/>
              <a:t>for this type of motion?</a:t>
            </a:r>
          </a:p>
          <a:p>
            <a:r>
              <a:rPr lang="en-US" dirty="0"/>
              <a:t>How does work done</a:t>
            </a:r>
            <a:br>
              <a:rPr lang="en-US" dirty="0"/>
            </a:br>
            <a:r>
              <a:rPr lang="en-US" dirty="0"/>
              <a:t>correspond to </a:t>
            </a:r>
          </a:p>
          <a:p>
            <a:pPr lvl="1"/>
            <a:r>
              <a:rPr lang="en-US" dirty="0"/>
              <a:t>Momentum</a:t>
            </a:r>
          </a:p>
          <a:p>
            <a:pPr lvl="1"/>
            <a:r>
              <a:rPr lang="en-US" dirty="0"/>
              <a:t>Kinetic energy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876" y="1562303"/>
            <a:ext cx="7859146" cy="486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22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Over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10" y="1670533"/>
            <a:ext cx="8946541" cy="4195481"/>
          </a:xfrm>
        </p:spPr>
        <p:txBody>
          <a:bodyPr/>
          <a:lstStyle/>
          <a:p>
            <a:r>
              <a:rPr lang="en-US" dirty="0"/>
              <a:t>Solution:</a:t>
            </a:r>
          </a:p>
          <a:p>
            <a:r>
              <a:rPr lang="en-US" dirty="0"/>
              <a:t>The answer is B.</a:t>
            </a:r>
          </a:p>
          <a:p>
            <a:r>
              <a:rPr lang="en-US" dirty="0"/>
              <a:t>In this case, </a:t>
            </a:r>
            <a:r>
              <a:rPr lang="en-US" dirty="0" err="1"/>
              <a:t>Fd</a:t>
            </a:r>
            <a:r>
              <a:rPr lang="en-US" dirty="0"/>
              <a:t>=W=KE</a:t>
            </a:r>
          </a:p>
          <a:p>
            <a:r>
              <a:rPr lang="en-US" dirty="0"/>
              <a:t>Same F, same d, so same</a:t>
            </a:r>
            <a:br>
              <a:rPr lang="en-US" dirty="0"/>
            </a:br>
            <a:r>
              <a:rPr lang="en-US" dirty="0"/>
              <a:t>kinetic energy.</a:t>
            </a:r>
          </a:p>
          <a:p>
            <a:r>
              <a:rPr lang="en-US" dirty="0"/>
              <a:t>DON’T confuse force </a:t>
            </a:r>
            <a:br>
              <a:rPr lang="en-US" dirty="0"/>
            </a:br>
            <a:r>
              <a:rPr lang="en-US" dirty="0"/>
              <a:t>over distance with</a:t>
            </a:r>
            <a:br>
              <a:rPr lang="en-US" dirty="0"/>
            </a:br>
            <a:r>
              <a:rPr lang="en-US" dirty="0"/>
              <a:t>force over time.</a:t>
            </a:r>
          </a:p>
          <a:p>
            <a:r>
              <a:rPr lang="en-US" dirty="0"/>
              <a:t>At the same KE with </a:t>
            </a:r>
            <a:br>
              <a:rPr lang="en-US" dirty="0"/>
            </a:br>
            <a:r>
              <a:rPr lang="en-US" dirty="0"/>
              <a:t>different masses,</a:t>
            </a:r>
            <a:br>
              <a:rPr lang="en-US" dirty="0"/>
            </a:br>
            <a:r>
              <a:rPr lang="en-US" dirty="0"/>
              <a:t>momentum must differ.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876" y="1562303"/>
            <a:ext cx="7859146" cy="486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36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Mass in 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669" y="1770285"/>
            <a:ext cx="8946541" cy="419548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99" y="1189638"/>
            <a:ext cx="8376977" cy="548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66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Mass in 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669" y="1770285"/>
            <a:ext cx="8946541" cy="4195481"/>
          </a:xfrm>
        </p:spPr>
        <p:txBody>
          <a:bodyPr/>
          <a:lstStyle/>
          <a:p>
            <a:r>
              <a:rPr lang="en-US" dirty="0"/>
              <a:t>Hints: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does momentum</a:t>
            </a:r>
            <a:br>
              <a:rPr lang="en-US" dirty="0"/>
            </a:br>
            <a:r>
              <a:rPr lang="en-US" dirty="0"/>
              <a:t>change with direction</a:t>
            </a:r>
            <a:br>
              <a:rPr lang="en-US" dirty="0"/>
            </a:br>
            <a:r>
              <a:rPr lang="en-US" dirty="0"/>
              <a:t>of motion?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does momentum</a:t>
            </a:r>
            <a:br>
              <a:rPr lang="en-US" dirty="0"/>
            </a:br>
            <a:r>
              <a:rPr lang="en-US" dirty="0"/>
              <a:t>change when they</a:t>
            </a:r>
            <a:br>
              <a:rPr lang="en-US" dirty="0"/>
            </a:br>
            <a:r>
              <a:rPr lang="en-US" dirty="0"/>
              <a:t>aren’t in contact?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597" y="1281078"/>
            <a:ext cx="8376977" cy="548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3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and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Energy</a:t>
                </a:r>
              </a:p>
              <a:p>
                <a:pPr lvl="1"/>
                <a:r>
                  <a:rPr lang="en-US" sz="2200" dirty="0"/>
                  <a:t>Kinetic Energy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pPr lvl="1"/>
                <a:r>
                  <a:rPr lang="en-US" sz="2200" dirty="0"/>
                  <a:t>Potential Energy (Near the Earth)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𝑚𝑔h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lvl="1"/>
                <a:r>
                  <a:rPr lang="en-US" sz="2200" dirty="0"/>
                  <a:t>Potential Energy (General)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lvl="1"/>
                <a:r>
                  <a:rPr lang="en-US" sz="2200" dirty="0"/>
                  <a:t>Potential Energy (Spring)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  <a:blipFill>
                <a:blip r:embed="rId2"/>
                <a:stretch>
                  <a:fillRect l="-681" t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161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Mass in 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669" y="1770285"/>
            <a:ext cx="8946541" cy="4195481"/>
          </a:xfrm>
        </p:spPr>
        <p:txBody>
          <a:bodyPr/>
          <a:lstStyle/>
          <a:p>
            <a:r>
              <a:rPr lang="en-US" dirty="0"/>
              <a:t>Solution:</a:t>
            </a:r>
          </a:p>
          <a:p>
            <a:r>
              <a:rPr lang="en-US" dirty="0"/>
              <a:t>The answer is D (A+B).</a:t>
            </a:r>
          </a:p>
          <a:p>
            <a:r>
              <a:rPr lang="en-US" dirty="0"/>
              <a:t>As the bullet approaches</a:t>
            </a:r>
            <a:br>
              <a:rPr lang="en-US" dirty="0"/>
            </a:br>
            <a:r>
              <a:rPr lang="en-US" dirty="0"/>
              <a:t>there is no acceleration</a:t>
            </a:r>
            <a:br>
              <a:rPr lang="en-US" dirty="0"/>
            </a:br>
            <a:r>
              <a:rPr lang="en-US" u="sng" dirty="0"/>
              <a:t>horizontally</a:t>
            </a:r>
            <a:r>
              <a:rPr lang="en-US" dirty="0"/>
              <a:t> (on either).</a:t>
            </a:r>
          </a:p>
          <a:p>
            <a:r>
              <a:rPr lang="en-US" dirty="0"/>
              <a:t>The collision is stated to </a:t>
            </a:r>
            <a:br>
              <a:rPr lang="en-US" dirty="0"/>
            </a:br>
            <a:r>
              <a:rPr lang="en-US" dirty="0"/>
              <a:t>not change block position</a:t>
            </a:r>
            <a:br>
              <a:rPr lang="en-US" dirty="0"/>
            </a:br>
            <a:r>
              <a:rPr lang="en-US" dirty="0"/>
              <a:t>appreciably.</a:t>
            </a:r>
          </a:p>
          <a:p>
            <a:r>
              <a:rPr lang="en-US" dirty="0"/>
              <a:t>The back and forth</a:t>
            </a:r>
            <a:br>
              <a:rPr lang="en-US" dirty="0"/>
            </a:br>
            <a:r>
              <a:rPr lang="en-US" dirty="0"/>
              <a:t>motion is a clear change</a:t>
            </a:r>
            <a:br>
              <a:rPr lang="en-US" dirty="0"/>
            </a:br>
            <a:r>
              <a:rPr lang="en-US" dirty="0"/>
              <a:t>of momentum.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83" y="1330036"/>
            <a:ext cx="8111617" cy="53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2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2" y="1259074"/>
            <a:ext cx="9291310" cy="32375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2" y="4519607"/>
            <a:ext cx="3187700" cy="200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584" y="4519607"/>
            <a:ext cx="6769100" cy="1968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4CAD07E-D757-42D5-97FF-A4D52C1C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Collision (Spring 2010 #3)</a:t>
            </a:r>
          </a:p>
        </p:txBody>
      </p:sp>
    </p:spTree>
    <p:extLst>
      <p:ext uri="{BB962C8B-B14F-4D97-AF65-F5344CB8AC3E}">
        <p14:creationId xmlns:p14="http://schemas.microsoft.com/office/powerpoint/2010/main" val="2271413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9" y="749018"/>
            <a:ext cx="9711995" cy="29703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35" y="4095865"/>
            <a:ext cx="9715429" cy="1625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A0A4BA-5171-4C76-8CB0-6260684197D8}"/>
              </a:ext>
            </a:extLst>
          </p:cNvPr>
          <p:cNvSpPr txBox="1"/>
          <p:nvPr/>
        </p:nvSpPr>
        <p:spPr>
          <a:xfrm>
            <a:off x="2379216" y="6232124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2010 #8</a:t>
            </a:r>
          </a:p>
        </p:txBody>
      </p:sp>
    </p:spTree>
    <p:extLst>
      <p:ext uri="{BB962C8B-B14F-4D97-AF65-F5344CB8AC3E}">
        <p14:creationId xmlns:p14="http://schemas.microsoft.com/office/powerpoint/2010/main" val="937602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and Energy (Spring 2010 #13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3" y="1376313"/>
            <a:ext cx="11367474" cy="4122347"/>
          </a:xfrm>
        </p:spPr>
      </p:pic>
    </p:spTree>
    <p:extLst>
      <p:ext uri="{BB962C8B-B14F-4D97-AF65-F5344CB8AC3E}">
        <p14:creationId xmlns:p14="http://schemas.microsoft.com/office/powerpoint/2010/main" val="3228999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0" y="1465595"/>
            <a:ext cx="11879263" cy="26727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1976"/>
            <a:ext cx="12192000" cy="13397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0C9DDB8-8638-4716-A052-01024C48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20662" cy="1400530"/>
          </a:xfrm>
        </p:spPr>
        <p:txBody>
          <a:bodyPr/>
          <a:lstStyle/>
          <a:p>
            <a:r>
              <a:rPr lang="en-US" dirty="0"/>
              <a:t>Work and Energy (Spring 2010#21,22)</a:t>
            </a:r>
          </a:p>
        </p:txBody>
      </p:sp>
    </p:spTree>
    <p:extLst>
      <p:ext uri="{BB962C8B-B14F-4D97-AF65-F5344CB8AC3E}">
        <p14:creationId xmlns:p14="http://schemas.microsoft.com/office/powerpoint/2010/main" val="275530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and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600" dirty="0"/>
                  <a:t>Work-energy Relation</a:t>
                </a:r>
              </a:p>
              <a:p>
                <a:pPr lvl="1"/>
                <a:r>
                  <a:rPr lang="en-US" sz="2000" dirty="0"/>
                  <a:t>Mechanical Energy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en-US" sz="2000" dirty="0"/>
                  <a:t>Work and Kinetic Energy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𝑛𝑒𝑡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lvl="1"/>
                <a:r>
                  <a:rPr lang="en-US" sz="2200" dirty="0"/>
                  <a:t>Conservative Force</a:t>
                </a:r>
              </a:p>
              <a:p>
                <a:pPr lvl="2"/>
                <a:r>
                  <a:rPr lang="en-US" sz="1800" dirty="0"/>
                  <a:t>The work done by a conservative force is path independent, meaning that as long as the start and end points are fixed, the work done by the force is a fixed value regardless of the path.</a:t>
                </a:r>
              </a:p>
              <a:p>
                <a:pPr lvl="2"/>
                <a:r>
                  <a:rPr lang="en-US" sz="1800" dirty="0"/>
                  <a:t>Friction is a non-conservative force.</a:t>
                </a:r>
              </a:p>
              <a:p>
                <a:pPr lvl="2"/>
                <a:r>
                  <a:rPr lang="en-US" sz="1800" dirty="0"/>
                  <a:t>Gravity and spring force are both conservative forces.</a:t>
                </a:r>
              </a:p>
              <a:p>
                <a:pPr lvl="1"/>
                <a:r>
                  <a:rPr lang="en-US" sz="2000" dirty="0"/>
                  <a:t>Work and Mechanical Energy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𝑚𝑒𝑐h𝑎𝑛𝑖𝑐𝑎𝑙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nc</m:t>
                        </m:r>
                      </m:sub>
                    </m:sSub>
                  </m:oMath>
                </a14:m>
                <a:r>
                  <a:rPr lang="en-US" sz="2000" dirty="0"/>
                  <a:t> is the net work done by all non-conservative forces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  <a:blipFill>
                <a:blip r:embed="rId2"/>
                <a:stretch>
                  <a:fillRect l="-545" t="-1746" b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57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Center of Mass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Center of Mass</a:t>
                </a:r>
              </a:p>
              <a:p>
                <a:pPr lvl="1"/>
                <a:r>
                  <a:rPr lang="en-US" dirty="0"/>
                  <a:t>A point on the object which represents the net motion of the object</a:t>
                </a:r>
              </a:p>
              <a:p>
                <a:r>
                  <a:rPr lang="en-US" dirty="0"/>
                  <a:t>Calculation</a:t>
                </a:r>
              </a:p>
              <a:p>
                <a:pPr lvl="1"/>
                <a:r>
                  <a:rPr lang="en-US" dirty="0"/>
                  <a:t>A system of discrete objects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⃑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A system with continuous mass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𝐶𝑀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)ⅆ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  <a:blipFill>
                <a:blip r:embed="rId2"/>
                <a:stretch>
                  <a:fillRect l="-341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79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Momentum and Impulse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Momentum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en-US" sz="2000" dirty="0"/>
                  <a:t>The effect of force over space: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When we exert a force on an object over a distance, the kinetic 	energy changes.	</a:t>
                </a:r>
              </a:p>
              <a:p>
                <a:pPr lvl="1"/>
                <a:r>
                  <a:rPr lang="en-US" sz="2000" dirty="0"/>
                  <a:t>The effect of force over time:</a:t>
                </a:r>
              </a:p>
              <a:p>
                <a:pPr marL="914400" lvl="2" indent="0">
                  <a:buNone/>
                </a:pPr>
                <a:r>
                  <a:rPr lang="en-US" sz="2000" dirty="0"/>
                  <a:t>When we exert a force on an object over some time period, the momentum changes.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	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  <a:blipFill>
                <a:blip r:embed="rId2"/>
                <a:stretch>
                  <a:fillRect l="-886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27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Momentum and Impulse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3200" dirty="0"/>
                  <a:t>Conservation</a:t>
                </a:r>
                <a:r>
                  <a:rPr lang="en-US" sz="2800" dirty="0">
                    <a:latin typeface="+mn-lt"/>
                  </a:rPr>
                  <a:t> of Momentum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𝑒𝑥𝑡𝑒𝑟𝑛𝑎𝑙</m:t>
                              </m:r>
                            </m:sub>
                          </m:sSub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=0 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sz="2200" dirty="0"/>
              </a:p>
              <a:p>
                <a:pPr lvl="2"/>
                <a:r>
                  <a:rPr lang="en-US" sz="2200" dirty="0"/>
                  <a:t>Notice that the force here is the external force acting on a system we are analyzing. Therefore, ignore all the internal forces between any two objects within the system.	</a:t>
                </a:r>
              </a:p>
              <a:p>
                <a:pPr lvl="2"/>
                <a:r>
                  <a:rPr lang="en-US" sz="2200" dirty="0"/>
                  <a:t>Conservation of momentum doesn’t imply conservation of energy. The internal force can reduce the total mechanical energy.</a:t>
                </a:r>
              </a:p>
              <a:p>
                <a:r>
                  <a:rPr lang="en-US" sz="2800" dirty="0"/>
                  <a:t>Conservation of Momentum in the Center of Mass Frame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𝑜𝑏𝑗𝑒𝑐𝑡𝑠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nary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  <a:p>
                <a:pPr lvl="1"/>
                <a:endParaRPr lang="en-US" sz="2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  <a:blipFill>
                <a:blip r:embed="rId2"/>
                <a:stretch>
                  <a:fillRect l="-749" t="-1995" r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96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Momentum and Impulse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Impulse</a:t>
                </a:r>
              </a:p>
              <a:p>
                <a:pPr lvl="1"/>
                <a:r>
                  <a:rPr lang="en-US" sz="2000" dirty="0"/>
                  <a:t>Describes the Accumulation of Force over time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  <a:p>
                <a:pPr lvl="1"/>
                <a:r>
                  <a:rPr lang="en-US" sz="2000" dirty="0"/>
                  <a:t>Impulse has the same unit as momentum!</a:t>
                </a:r>
              </a:p>
              <a:p>
                <a:pPr marL="514350" indent="-457200"/>
                <a:r>
                  <a:rPr lang="en-US" sz="2800" dirty="0"/>
                  <a:t>Impulse Theorem</a:t>
                </a:r>
              </a:p>
              <a:p>
                <a:pPr marL="914400" lvl="1" indent="-457200"/>
                <a:r>
                  <a:rPr lang="en-US" sz="2000" dirty="0"/>
                  <a:t>The impulse produced by external force equals the change of momentum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  <a:blipFill>
                <a:blip r:embed="rId2"/>
                <a:stretch>
                  <a:fillRect l="-886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94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Collision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Two types of collision</a:t>
                </a:r>
              </a:p>
              <a:p>
                <a:pPr lvl="1"/>
                <a:r>
                  <a:rPr lang="en-US" sz="2400" dirty="0"/>
                  <a:t>Elastic Collision</a:t>
                </a:r>
              </a:p>
              <a:p>
                <a:pPr lvl="2"/>
                <a:r>
                  <a:rPr lang="en-US" sz="2200" dirty="0"/>
                  <a:t>Conserves both kinetic energy and momentum</a:t>
                </a:r>
              </a:p>
              <a:p>
                <a:pPr lvl="2"/>
                <a:r>
                  <a:rPr lang="en-US" sz="2200" dirty="0"/>
                  <a:t>Any inertial reference frame: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𝑓𝑖𝑛𝑎𝑙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𝑓𝑖𝑛𝑎𝑙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𝑖𝑛𝑖𝑡𝑖𝑎𝑙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𝑖𝑛𝑖𝑡𝑖𝑎𝑙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lvl="2"/>
                <a:r>
                  <a:rPr lang="en-US" sz="2200" dirty="0"/>
                  <a:t>Special Case: Center of Mass Frame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𝑖𝑛𝑖𝑡𝑖𝑎𝑙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lvl="3"/>
                <a:r>
                  <a:rPr lang="en-US" sz="2000" dirty="0"/>
                  <a:t>The speed doesn’t change</a:t>
                </a:r>
              </a:p>
              <a:p>
                <a:pPr lvl="3"/>
                <a:r>
                  <a:rPr lang="en-US" sz="2000" dirty="0"/>
                  <a:t>In 1D case, the direction </a:t>
                </a:r>
                <a:r>
                  <a:rPr lang="en-US" altLang="zh-CN" sz="2000" dirty="0"/>
                  <a:t>changes</a:t>
                </a:r>
                <a:r>
                  <a:rPr lang="en-US" sz="2000" dirty="0"/>
                  <a:t> to the opposite after collision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  <a:blipFill>
                <a:blip r:embed="rId2"/>
                <a:stretch>
                  <a:fillRect l="-886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06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5073</TotalTime>
  <Words>836</Words>
  <Application>Microsoft Office PowerPoint</Application>
  <PresentationFormat>Widescreen</PresentationFormat>
  <Paragraphs>197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宋体</vt:lpstr>
      <vt:lpstr>Arial</vt:lpstr>
      <vt:lpstr>Cambria Math</vt:lpstr>
      <vt:lpstr>Century Gothic</vt:lpstr>
      <vt:lpstr>Wingdings 3</vt:lpstr>
      <vt:lpstr>Ion</vt:lpstr>
      <vt:lpstr>PHYS 211  Exam 2 HKN Review Session</vt:lpstr>
      <vt:lpstr>Work and Energy</vt:lpstr>
      <vt:lpstr>Work and Energy</vt:lpstr>
      <vt:lpstr>Work and Energy</vt:lpstr>
      <vt:lpstr>Center of Mass</vt:lpstr>
      <vt:lpstr>Momentum and Impulse</vt:lpstr>
      <vt:lpstr>Momentum and Impulse</vt:lpstr>
      <vt:lpstr>Momentum and Impulse</vt:lpstr>
      <vt:lpstr>Collision</vt:lpstr>
      <vt:lpstr>Collision</vt:lpstr>
      <vt:lpstr>Kinetic Energy of a System</vt:lpstr>
      <vt:lpstr>Rotational Kinematics</vt:lpstr>
      <vt:lpstr>Rotational Dynamics</vt:lpstr>
      <vt:lpstr>Rotational Dynamics</vt:lpstr>
      <vt:lpstr>Rotational Kinematics</vt:lpstr>
      <vt:lpstr>Force and Potential Energy</vt:lpstr>
      <vt:lpstr>Force and Potential Energy</vt:lpstr>
      <vt:lpstr>Force and Potential Energy</vt:lpstr>
      <vt:lpstr>Net Work and Tension</vt:lpstr>
      <vt:lpstr>Net Work and Tension</vt:lpstr>
      <vt:lpstr>Net Work and Tension</vt:lpstr>
      <vt:lpstr>Center of Mass in Motion</vt:lpstr>
      <vt:lpstr>Center of Mass in Motion</vt:lpstr>
      <vt:lpstr>Center of Mass in Motion</vt:lpstr>
      <vt:lpstr>Work Over Distance</vt:lpstr>
      <vt:lpstr>Work Over Distance</vt:lpstr>
      <vt:lpstr>Work Over Distance</vt:lpstr>
      <vt:lpstr>Center of Mass in Collision</vt:lpstr>
      <vt:lpstr>Center of Mass in Collision</vt:lpstr>
      <vt:lpstr>Center of Mass in Collision</vt:lpstr>
      <vt:lpstr>Collision (Spring 2010 #3)</vt:lpstr>
      <vt:lpstr>PowerPoint Presentation</vt:lpstr>
      <vt:lpstr>Work and Energy (Spring 2010 #13</vt:lpstr>
      <vt:lpstr>Work and Energy (Spring 2010#21,22)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 211  Exam 1  HKN Review Session</dc:title>
  <dc:creator>顾易宸</dc:creator>
  <cp:lastModifiedBy>Keshav Harisrikanth</cp:lastModifiedBy>
  <cp:revision>153</cp:revision>
  <dcterms:created xsi:type="dcterms:W3CDTF">2018-02-15T19:19:06Z</dcterms:created>
  <dcterms:modified xsi:type="dcterms:W3CDTF">2018-10-21T19:44:48Z</dcterms:modified>
</cp:coreProperties>
</file>