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Elisa- also q3 on handout</a:t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Daksh - q5 on handout</a:t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Elisa</a:t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Alex </a:t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f8323505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f83235055_0_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Daksh</a:t>
            </a:r>
            <a:endParaRPr/>
          </a:p>
        </p:txBody>
      </p:sp>
      <p:sp>
        <p:nvSpPr>
          <p:cNvPr id="123" name="Google Shape;123;g6f8323505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Daksh</a:t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Eric and question 4 on the handout</a:t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Alex Also question #2 on  the handout</a:t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1295400" y="2286000"/>
            <a:ext cx="9601200" cy="15179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295400" y="3959352"/>
            <a:ext cx="9601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 cap="none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4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4032186" y="-789114"/>
            <a:ext cx="4127627" cy="95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090569" y="1908969"/>
            <a:ext cx="5897562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56569" y="-643731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1295400" y="2130552"/>
            <a:ext cx="9601200" cy="2359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D2D"/>
              </a:buClr>
              <a:buSzPts val="5400"/>
              <a:buNone/>
              <a:defRPr b="0" sz="5400">
                <a:solidFill>
                  <a:srgbClr val="282D2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295400" y="4572000"/>
            <a:ext cx="9601200" cy="841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D2D"/>
              </a:buClr>
              <a:buSzPts val="1600"/>
              <a:buNone/>
              <a:defRPr sz="2000" cap="none">
                <a:solidFill>
                  <a:srgbClr val="282D2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341120" y="1901952"/>
            <a:ext cx="4572000" cy="412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2000"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80"/>
              <a:buChar char="•"/>
              <a:defRPr sz="1600"/>
            </a:lvl3pPr>
            <a:lvl4pPr indent="-29971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278880" y="1901952"/>
            <a:ext cx="4572000" cy="412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2000"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80"/>
              <a:buChar char="•"/>
              <a:defRPr sz="1600"/>
            </a:lvl3pPr>
            <a:lvl4pPr indent="-29971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341120" y="1837464"/>
            <a:ext cx="4572000" cy="766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2000" cap="none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1341120" y="2740732"/>
            <a:ext cx="4572000" cy="3288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 sz="1800"/>
            </a:lvl1pPr>
            <a:lvl2pPr indent="-30988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80"/>
              <a:buChar char="•"/>
              <a:defRPr sz="1600"/>
            </a:lvl2pPr>
            <a:lvl3pPr indent="-29971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sz="1400"/>
            </a:lvl3pPr>
            <a:lvl4pPr indent="-28956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60"/>
              <a:buChar char="•"/>
              <a:defRPr sz="1200"/>
            </a:lvl4pPr>
            <a:lvl5pPr indent="-28956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60"/>
              <a:buChar char="•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278880" y="1837464"/>
            <a:ext cx="4572000" cy="766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2000" cap="none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278880" y="2740732"/>
            <a:ext cx="4572000" cy="3288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 sz="1800"/>
            </a:lvl1pPr>
            <a:lvl2pPr indent="-30988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80"/>
              <a:buChar char="•"/>
              <a:defRPr sz="1600"/>
            </a:lvl2pPr>
            <a:lvl3pPr indent="-29971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sz="1400"/>
            </a:lvl3pPr>
            <a:lvl4pPr indent="-28956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60"/>
              <a:buChar char="•"/>
              <a:defRPr sz="1200"/>
            </a:lvl4pPr>
            <a:lvl5pPr indent="-28956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60"/>
              <a:buChar char="•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b="0"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57200" y="758952"/>
            <a:ext cx="6629400" cy="5330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2000"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80"/>
              <a:buChar char="•"/>
              <a:defRPr sz="1600"/>
            </a:lvl3pPr>
            <a:lvl4pPr indent="-29971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b="0"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69" name="Google Shape;69;p10"/>
          <p:cNvSpPr/>
          <p:nvPr>
            <p:ph idx="2" type="pic"/>
          </p:nvPr>
        </p:nvSpPr>
        <p:spPr>
          <a:xfrm>
            <a:off x="301752" y="502920"/>
            <a:ext cx="6702552" cy="5843016"/>
          </a:xfrm>
          <a:prstGeom prst="rect">
            <a:avLst/>
          </a:prstGeom>
          <a:solidFill>
            <a:srgbClr val="ABE2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282D2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282D2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282D2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282D2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282D2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282D2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282D2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282D2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282D2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282D2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282D2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1295400" y="2286000"/>
            <a:ext cx="9601200" cy="15179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None/>
            </a:pPr>
            <a:r>
              <a:rPr lang="en-US" sz="4860"/>
              <a:t>HKN ECE 110 Exam 2 </a:t>
            </a:r>
            <a:br>
              <a:rPr lang="en-US" sz="4860"/>
            </a:br>
            <a:r>
              <a:rPr lang="en-US" sz="4860"/>
              <a:t>Review Session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295400" y="3959352"/>
            <a:ext cx="9601200" cy="1117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0"/>
              <a:buNone/>
            </a:pPr>
            <a:r>
              <a:rPr lang="en-US"/>
              <a:t>Eric Dong, Elisa Krause, Alex Sun, Daksh Varshney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</a:pPr>
            <a:r>
              <a:rPr lang="en-US"/>
              <a:t>Vrms, Pavg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7" r="-19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</a:pPr>
            <a:r>
              <a:rPr lang="en-US"/>
              <a:t>IV Characteristic Question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7" r="0" t="-147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1120" y="3447162"/>
            <a:ext cx="6858000" cy="2943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</a:pPr>
            <a:r>
              <a:rPr lang="en-US"/>
              <a:t>Standard VS Non-Standard Labeling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147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2593" y="1901952"/>
            <a:ext cx="1845129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2592" y="3324832"/>
            <a:ext cx="1845129" cy="1097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</a:pPr>
            <a:r>
              <a:rPr lang="en-US"/>
              <a:t>Root Mean Square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1341120" y="1901952"/>
            <a:ext cx="9509760" cy="46702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182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</a:pPr>
            <a:r>
              <a:rPr lang="en-US"/>
              <a:t>Thevenin, Norton, and IV Relationships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1341120" y="1901952"/>
            <a:ext cx="9509760" cy="44886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960" t="-13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1897" y="3916467"/>
            <a:ext cx="4380040" cy="2189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341095" y="218185"/>
            <a:ext cx="95097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</a:pPr>
            <a:r>
              <a:rPr lang="en-US"/>
              <a:t>Node Voltage Method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1341100" y="1451475"/>
            <a:ext cx="9509700" cy="4753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13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4025" y="5357825"/>
            <a:ext cx="6906776" cy="6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1341120" y="467360"/>
            <a:ext cx="9509700" cy="123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Diodes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1341120" y="1901952"/>
            <a:ext cx="9509700" cy="41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Diodes are </a:t>
            </a:r>
            <a:r>
              <a:rPr lang="en-US"/>
              <a:t>nonlinear</a:t>
            </a:r>
            <a:r>
              <a:rPr lang="en-US"/>
              <a:t> devices that allow current to pass in only one direction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Offset-Ideal Model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How do we know if a diode is on? Guess and Check!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If we guess off, we say the current is zero and 𝑉D &lt; 𝑉 on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Guess on, positive current flows and 𝑉 on volts are across diode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If our guess is wrong, one of these conditions will be violated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E.g. We guess on, but reverse current flows through the diode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Clipper circuits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3650" y="2469957"/>
            <a:ext cx="3141950" cy="20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6445" y="409838"/>
            <a:ext cx="2956350" cy="13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</a:pPr>
            <a:r>
              <a:rPr lang="en-US"/>
              <a:t>Exam Advice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/>
              <a:t>Do not spend too much time on questions you cannot answer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/>
              <a:t>Spend your time showing what you know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/>
              <a:t>Look at past exams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/>
              <a:t>Take time to relax before your exam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</a:pPr>
            <a:r>
              <a:rPr lang="en-US"/>
              <a:t>Find Power?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0711" y="1700784"/>
            <a:ext cx="3950169" cy="2510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4261" y="2715472"/>
            <a:ext cx="286619" cy="43747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1341120" y="1802296"/>
            <a:ext cx="5443993" cy="122552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964" l="-895" r="0" t="-29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00711" y="2725626"/>
            <a:ext cx="354405" cy="354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</a:pPr>
            <a:r>
              <a:rPr lang="en-US"/>
              <a:t>Sources and Power</a:t>
            </a:r>
            <a:endParaRPr/>
          </a:p>
        </p:txBody>
      </p:sp>
      <p:pic>
        <p:nvPicPr>
          <p:cNvPr id="149" name="Google Shape;149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1120" y="1700784"/>
            <a:ext cx="9509760" cy="3001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anded Design Teal 16x9">
  <a:themeElements>
    <a:clrScheme name="Banded_Design_Teal">
      <a:dk1>
        <a:srgbClr val="363D3D"/>
      </a:dk1>
      <a:lt1>
        <a:srgbClr val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anded_Design_Teal">
      <a:dk1>
        <a:srgbClr val="363D3D"/>
      </a:dk1>
      <a:lt1>
        <a:srgbClr val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