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  <p:sldMasterId id="2147483764" r:id="rId2"/>
  </p:sldMasterIdLst>
  <p:notesMasterIdLst>
    <p:notesMasterId r:id="rId46"/>
  </p:notesMasterIdLst>
  <p:handoutMasterIdLst>
    <p:handoutMasterId r:id="rId47"/>
  </p:handoutMasterIdLst>
  <p:sldIdLst>
    <p:sldId id="800" r:id="rId3"/>
    <p:sldId id="825" r:id="rId4"/>
    <p:sldId id="826" r:id="rId5"/>
    <p:sldId id="845" r:id="rId6"/>
    <p:sldId id="827" r:id="rId7"/>
    <p:sldId id="828" r:id="rId8"/>
    <p:sldId id="829" r:id="rId9"/>
    <p:sldId id="830" r:id="rId10"/>
    <p:sldId id="831" r:id="rId11"/>
    <p:sldId id="832" r:id="rId12"/>
    <p:sldId id="835" r:id="rId13"/>
    <p:sldId id="838" r:id="rId14"/>
    <p:sldId id="836" r:id="rId15"/>
    <p:sldId id="839" r:id="rId16"/>
    <p:sldId id="840" r:id="rId17"/>
    <p:sldId id="841" r:id="rId18"/>
    <p:sldId id="842" r:id="rId19"/>
    <p:sldId id="843" r:id="rId20"/>
    <p:sldId id="837" r:id="rId21"/>
    <p:sldId id="848" r:id="rId22"/>
    <p:sldId id="813" r:id="rId23"/>
    <p:sldId id="814" r:id="rId24"/>
    <p:sldId id="815" r:id="rId25"/>
    <p:sldId id="816" r:id="rId26"/>
    <p:sldId id="810" r:id="rId27"/>
    <p:sldId id="817" r:id="rId28"/>
    <p:sldId id="818" r:id="rId29"/>
    <p:sldId id="809" r:id="rId30"/>
    <p:sldId id="819" r:id="rId31"/>
    <p:sldId id="820" r:id="rId32"/>
    <p:sldId id="851" r:id="rId33"/>
    <p:sldId id="854" r:id="rId34"/>
    <p:sldId id="267" r:id="rId35"/>
    <p:sldId id="821" r:id="rId36"/>
    <p:sldId id="822" r:id="rId37"/>
    <p:sldId id="823" r:id="rId38"/>
    <p:sldId id="824" r:id="rId39"/>
    <p:sldId id="846" r:id="rId40"/>
    <p:sldId id="844" r:id="rId41"/>
    <p:sldId id="847" r:id="rId42"/>
    <p:sldId id="806" r:id="rId43"/>
    <p:sldId id="849" r:id="rId44"/>
    <p:sldId id="801" r:id="rId45"/>
  </p:sldIdLst>
  <p:sldSz cx="10363200" cy="7772400"/>
  <p:notesSz cx="6858000" cy="9144000"/>
  <p:defaultTextStyle>
    <a:defPPr>
      <a:defRPr lang="en-US"/>
    </a:defPPr>
    <a:lvl1pPr marL="0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74B"/>
    <a:srgbClr val="142958"/>
    <a:srgbClr val="E84A26"/>
    <a:srgbClr val="DE4D3A"/>
    <a:srgbClr val="F16322"/>
    <a:srgbClr val="DDD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63"/>
    <p:restoredTop sz="94838"/>
  </p:normalViewPr>
  <p:slideViewPr>
    <p:cSldViewPr snapToGrid="0">
      <p:cViewPr varScale="1">
        <p:scale>
          <a:sx n="55" d="100"/>
          <a:sy n="55" d="100"/>
        </p:scale>
        <p:origin x="1164" y="40"/>
      </p:cViewPr>
      <p:guideLst>
        <p:guide orient="horz" pos="2448"/>
        <p:guide pos="3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2/19/2021</a:t>
            </a:fld>
            <a:endParaRPr lang="en-US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1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197235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25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724454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26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733488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sanat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28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1701897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29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748208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F(t) </a:t>
            </a:r>
            <a:r>
              <a:rPr lang="en-US">
                <a:sym typeface="Wingdings" pitchFamily="2" charset="2"/>
              </a:rPr>
              <a:t> system  (f^2(t)) NOT linear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632A7-072E-5249-98AE-AE49F39F07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91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35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46474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sanat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39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694358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41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621708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sanat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43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7011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2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96704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9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10354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12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190743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15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429211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16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164382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sanat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18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045392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sanat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19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1857876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sanat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21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41574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971" y="619125"/>
            <a:ext cx="9552304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ECE ILLINOIS 4:3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971" y="1570071"/>
            <a:ext cx="9552304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971" y="1860825"/>
            <a:ext cx="9552304" cy="3017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54619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969" y="635281"/>
            <a:ext cx="947343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slide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969" y="1628416"/>
            <a:ext cx="947343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969" y="1633220"/>
            <a:ext cx="9525770" cy="5082540"/>
          </a:xfrm>
          <a:prstGeom prst="rect">
            <a:avLst/>
          </a:prstGeom>
        </p:spPr>
        <p:txBody>
          <a:bodyPr vert="horz"/>
          <a:lstStyle>
            <a:lvl1pPr marL="381976" indent="-381976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969" y="635281"/>
            <a:ext cx="947343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slide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843376" y="1608096"/>
            <a:ext cx="3052220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below</a:t>
            </a:r>
          </a:p>
          <a:p>
            <a:pPr lvl="0"/>
            <a:r>
              <a:rPr lang="en-US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970" y="1628416"/>
            <a:ext cx="6136794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969" y="635281"/>
            <a:ext cx="947343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slide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971" y="1628416"/>
            <a:ext cx="4608484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23474" y="1628416"/>
            <a:ext cx="4608484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969" y="635281"/>
            <a:ext cx="947343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slide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57970" y="1608096"/>
            <a:ext cx="9437625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969" y="635281"/>
            <a:ext cx="947343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slide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0363200" cy="2038696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969" y="2977965"/>
            <a:ext cx="947343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section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969" y="3833136"/>
            <a:ext cx="947343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 of section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6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64B4-FAA3-F747-981E-4A4C303B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1999-CD26-414A-8ADC-25CE0042B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DA99D-C7F2-8D4F-BE61-698C8B72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9EAE-E264-E441-9F50-9240F96027E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4140-3A8A-3E46-B5B9-AFE3A55D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6328-B84D-F340-A012-2B26F706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B9FA-AB39-044B-B434-FB74344C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2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5111280"/>
            <a:ext cx="10363198" cy="267387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9825" y="5528610"/>
            <a:ext cx="10353376" cy="2256549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40" y="3290596"/>
            <a:ext cx="2608873" cy="17720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5933" y="3289109"/>
            <a:ext cx="2608873" cy="17755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3698" y="3289109"/>
            <a:ext cx="2608873" cy="17755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327" y="3291127"/>
            <a:ext cx="2608873" cy="17735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167" y="6388907"/>
            <a:ext cx="4202606" cy="97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5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hf hdr="0" ftr="0" dt="0"/>
  <p:txStyles>
    <p:titleStyle>
      <a:lvl1pPr algn="ctr" defTabSz="509302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76" indent="-381976" algn="l" defTabSz="509302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17" indent="-318315" algn="l" defTabSz="509302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255" indent="-254652" algn="l" defTabSz="50930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557" indent="-254652" algn="l" defTabSz="50930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856" indent="-254652" algn="l" defTabSz="50930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159" indent="-254652" algn="l" defTabSz="5093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60" indent="-254652" algn="l" defTabSz="5093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762" indent="-254652" algn="l" defTabSz="5093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062" indent="-254652" algn="l" defTabSz="5093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02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04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04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206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507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809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111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411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7118190"/>
            <a:ext cx="10363200" cy="654210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7020570"/>
            <a:ext cx="10363201" cy="253507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472" y="7361422"/>
            <a:ext cx="1691357" cy="171711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947" y="7237049"/>
            <a:ext cx="364557" cy="42045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</p:sldLayoutIdLst>
  <p:hf hdr="0" ftr="0" dt="0"/>
  <p:txStyles>
    <p:titleStyle>
      <a:lvl1pPr algn="ctr" defTabSz="509302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76" indent="-381976" algn="l" defTabSz="509302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17" indent="-318315" algn="l" defTabSz="509302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255" indent="-254652" algn="l" defTabSz="50930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557" indent="-254652" algn="l" defTabSz="50930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856" indent="-254652" algn="l" defTabSz="50930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159" indent="-254652" algn="l" defTabSz="5093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60" indent="-254652" algn="l" defTabSz="5093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762" indent="-254652" algn="l" defTabSz="5093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062" indent="-254652" algn="l" defTabSz="5093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02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04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04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206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507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809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111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411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tif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ECE 210 Exam 1 Review 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vert="horz" anchor="t"/>
          <a:lstStyle/>
          <a:p>
            <a:r>
              <a:rPr lang="en-US" dirty="0">
                <a:latin typeface="Arial"/>
                <a:cs typeface="Arial"/>
              </a:rPr>
              <a:t>Alan Liu</a:t>
            </a:r>
          </a:p>
          <a:p>
            <a:r>
              <a:rPr lang="en-US" dirty="0">
                <a:latin typeface="Arial"/>
                <a:cs typeface="Arial"/>
              </a:rPr>
              <a:t>Tejus </a:t>
            </a:r>
            <a:r>
              <a:rPr lang="en-US" dirty="0" err="1">
                <a:latin typeface="Arial"/>
                <a:cs typeface="Arial"/>
              </a:rPr>
              <a:t>Kurdukar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Caleb Kong</a:t>
            </a:r>
          </a:p>
          <a:p>
            <a:r>
              <a:rPr lang="en-US" dirty="0" err="1">
                <a:latin typeface="Arial"/>
                <a:cs typeface="Arial"/>
              </a:rPr>
              <a:t>hkn.illinois.edu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9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EBCB8-6FB3-E243-9369-61C2C0AD75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Voltage and Current Divider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0BC57399-32A5-8743-869C-3FA06B1A875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1047750" y="1760973"/>
                <a:ext cx="9010649" cy="323965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𝑒𝑞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b="0" dirty="0"/>
                  <a:t>	</a:t>
                </a:r>
                <a:r>
                  <a:rPr lang="en-US" dirty="0"/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0BC57399-32A5-8743-869C-3FA06B1A8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1047750" y="1760973"/>
                <a:ext cx="9010649" cy="3239652"/>
              </a:xfrm>
              <a:blipFill>
                <a:blip r:embed="rId2"/>
                <a:stretch>
                  <a:fillRect l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BE0DCB-C580-4B80-9A69-80D503755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2D8BB2D-C707-A24B-98D8-F5D297FDAA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3213" y="3528039"/>
            <a:ext cx="2172610" cy="1647824"/>
          </a:xfrm>
          <a:prstGeom prst="rect">
            <a:avLst/>
          </a:prstGeom>
        </p:spPr>
      </p:pic>
      <p:pic>
        <p:nvPicPr>
          <p:cNvPr id="7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4298837-637E-3045-A956-EAB3198200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95975" y="3486151"/>
            <a:ext cx="3705225" cy="149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1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A08BA3-2971-4142-804F-23D4E3538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82C71F4-CCCF-4976-82A2-B27EFBAD4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08" y="361025"/>
            <a:ext cx="9612520" cy="58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5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E24EA8-8395-4442-9246-27BDB026A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3BFA7E-B133-4114-8B81-BDC4EC85F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85" y="523876"/>
            <a:ext cx="9893807" cy="633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28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79E206-E830-46E8-9612-A6E275053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19F33E2-16C7-4A04-A81D-190CFE4B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" y="346221"/>
            <a:ext cx="10145485" cy="573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8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17703-F17E-4698-A614-70EFB3FB1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3B2F675-EADA-43B8-872F-33980B86D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6" y="138957"/>
            <a:ext cx="9967830" cy="685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1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768D01-5E25-479D-A660-C75F2EAFE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D760BD-96FA-4E2F-AE78-86DBFAB4C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98" y="227784"/>
            <a:ext cx="9967830" cy="65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14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CF98A4-D6AA-4183-AEAE-A75179200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2B57F61-2E1D-45D9-9A7D-DE0D6FE12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1" y="390634"/>
            <a:ext cx="9923416" cy="639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51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EADE3-0F4A-400E-B935-DFEAABC22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2AB12AE-3DBE-4930-8EFA-98435FB38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2" y="5716"/>
            <a:ext cx="9938220" cy="65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89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B09B612-6068-4FD0-B655-1A7505DB1A0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31801" y="1095864"/>
            <a:ext cx="9437625" cy="504412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861D6-2ED7-4FBC-A3C4-549B1BE79B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 dirty="0">
                <a:latin typeface="Arial Narrow"/>
              </a:rPr>
              <a:t>Fall 2017 Q2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36AD2-4069-4CD8-9FEE-5754863BA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40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091A42-D2A7-4386-B089-395536D4961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02652" y="1362082"/>
            <a:ext cx="9557895" cy="38956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AF693-6B57-4CA3-BF05-A7DFC96DBC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>
                <a:latin typeface="Arial Narrow"/>
              </a:rPr>
              <a:t>Spring 2016 Q2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90A33-A5DD-4CFA-91C4-D232422EF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1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69A5AF-F435-49D1-AD3E-A5A40C02EF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 b="0" dirty="0">
                <a:latin typeface="Arial Narrow"/>
              </a:rPr>
              <a:t>Basic Terminology</a:t>
            </a:r>
            <a:endParaRPr lang="en-US" dirty="0">
              <a:latin typeface="Arial Narrow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CC24A3-27DC-40C2-A9D3-6C037E56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67" y="1468607"/>
            <a:ext cx="9553302" cy="489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1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D6D75F-27EE-4B9D-B6AC-51C5F2479A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Spring 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8CB08-4F66-4734-A45B-A0F1D6571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60" y="1518515"/>
            <a:ext cx="8781079" cy="286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41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DA1CE-E57A-4481-A2B2-E66509A270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0055" y="2821663"/>
            <a:ext cx="9473430" cy="726801"/>
          </a:xfrm>
        </p:spPr>
        <p:txBody>
          <a:bodyPr vert="horz" anchor="t"/>
          <a:lstStyle/>
          <a:p>
            <a:pPr algn="ctr"/>
            <a:r>
              <a:rPr lang="en-US">
                <a:latin typeface="Arial Narrow"/>
              </a:rPr>
              <a:t>Thevenin and Norton Equivalent Circuits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25A78-6A3B-4CF8-AC44-C6A6FE5C9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4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E670BF1-753B-4319-ABB7-8A09619A7AA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 vert="horz" anchor="t"/>
              <a:lstStyle/>
              <a:p>
                <a:pPr marL="0" indent="0">
                  <a:buNone/>
                </a:pPr>
                <a:r>
                  <a:rPr lang="en-US" sz="2800" b="1" dirty="0">
                    <a:latin typeface="Arial"/>
                    <a:cs typeface="Arial"/>
                  </a:rPr>
                  <a:t>Equivalent circuits</a:t>
                </a:r>
                <a:endParaRPr lang="en-US" sz="2800" dirty="0">
                  <a:latin typeface="Arial"/>
                  <a:cs typeface="Arial"/>
                </a:endParaRPr>
              </a:p>
              <a:p>
                <a:pPr marL="381635" indent="-381635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sub>
                    </m:sSub>
                  </m:oMath>
                </a14:m>
                <a:endParaRPr lang="en-US" sz="2800" dirty="0">
                  <a:latin typeface="Arial"/>
                  <a:cs typeface="Arial"/>
                </a:endParaRPr>
              </a:p>
              <a:p>
                <a:pPr marL="381635" indent="-381635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280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𝑂𝐶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</m:oMath>
                </a14:m>
                <a:r>
                  <a:rPr lang="en-US" sz="2800" dirty="0">
                    <a:latin typeface="Arial"/>
                    <a:cs typeface="Arial"/>
                  </a:rPr>
                  <a:t> Open Circuit Voltage</a:t>
                </a:r>
              </a:p>
              <a:p>
                <a:pPr marL="381635" indent="-381635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𝑆𝐶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</m:oMath>
                </a14:m>
                <a:r>
                  <a:rPr lang="en-US" sz="2800" dirty="0">
                    <a:latin typeface="Arial"/>
                    <a:cs typeface="Arial"/>
                  </a:rPr>
                  <a:t> Short Circuit Current</a:t>
                </a:r>
              </a:p>
              <a:p>
                <a:pPr marL="381635" indent="-381635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2800" baseline="-25000" dirty="0">
                    <a:latin typeface="Arial"/>
                    <a:cs typeface="Arial"/>
                  </a:rPr>
                  <a:t> </a:t>
                </a:r>
                <a:endParaRPr lang="en-US" sz="2800" dirty="0">
                  <a:latin typeface="Arial"/>
                  <a:cs typeface="Arial"/>
                </a:endParaRPr>
              </a:p>
              <a:p>
                <a:pPr marL="381635" indent="-381635"/>
                <a:endParaRPr lang="en-US" sz="355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E670BF1-753B-4319-ABB7-8A09619A7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467"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EBC0C-8445-4B3E-AE69-4431B42DF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 b="0">
                <a:latin typeface="Arial Narrow"/>
              </a:rPr>
              <a:t>Main Idea and Important Details</a:t>
            </a:r>
            <a:endParaRPr lang="en-US">
              <a:latin typeface="Arial Narro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11AB1-3D7B-4CE8-9D24-CA2419CF3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A811D73-2F26-4396-B7E6-046B25159E6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7244" y="4020667"/>
            <a:ext cx="5927987" cy="24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60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CA719F-5BB5-4F3D-A465-58BFDFBDE4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0" indent="0">
              <a:buNone/>
            </a:pPr>
            <a:r>
              <a:rPr lang="en-US" sz="3200" dirty="0">
                <a:latin typeface="Arial"/>
                <a:cs typeface="Arial"/>
              </a:rPr>
              <a:t>1.Source suppression of INDEPENDENT only </a:t>
            </a:r>
          </a:p>
          <a:p>
            <a:pPr marL="0" indent="0">
              <a:buNone/>
            </a:pPr>
            <a:r>
              <a:rPr lang="en-US" sz="3200" dirty="0">
                <a:latin typeface="Arial"/>
                <a:cs typeface="Arial"/>
              </a:rPr>
              <a:t>        a. short circuit independent voltage     sources</a:t>
            </a:r>
          </a:p>
          <a:p>
            <a:pPr marL="0" indent="0">
              <a:buNone/>
            </a:pPr>
            <a:r>
              <a:rPr lang="en-US" sz="3200" dirty="0">
                <a:latin typeface="Arial"/>
                <a:cs typeface="Arial"/>
              </a:rPr>
              <a:t>        b. remove/unplug independent current sources</a:t>
            </a:r>
          </a:p>
          <a:p>
            <a:pPr marL="0" indent="0">
              <a:buNone/>
            </a:pPr>
            <a:r>
              <a:rPr lang="en-US" sz="3200" dirty="0">
                <a:latin typeface="Arial"/>
                <a:cs typeface="Arial"/>
              </a:rPr>
              <a:t>2. Inject 1A into the terminal (a)</a:t>
            </a:r>
          </a:p>
          <a:p>
            <a:pPr marL="0" indent="0">
              <a:buNone/>
            </a:pPr>
            <a:r>
              <a:rPr lang="en-US" sz="3200" dirty="0">
                <a:latin typeface="Arial"/>
                <a:cs typeface="Arial"/>
              </a:rPr>
              <a:t>3. Solve this circuit to find the </a:t>
            </a:r>
            <a:r>
              <a:rPr lang="en-US" sz="3200" dirty="0" err="1">
                <a:latin typeface="Arial"/>
                <a:cs typeface="Arial"/>
              </a:rPr>
              <a:t>V</a:t>
            </a:r>
            <a:r>
              <a:rPr lang="en-US" sz="3200" baseline="-25000" dirty="0" err="1">
                <a:latin typeface="Arial"/>
                <a:cs typeface="Arial"/>
              </a:rPr>
              <a:t>ab</a:t>
            </a: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3200" dirty="0">
                <a:latin typeface="Arial"/>
                <a:cs typeface="Arial"/>
              </a:rPr>
              <a:t>4. Change the units of </a:t>
            </a:r>
            <a:r>
              <a:rPr lang="en-US" sz="3200" dirty="0" err="1">
                <a:latin typeface="Arial"/>
                <a:cs typeface="Arial"/>
              </a:rPr>
              <a:t>V</a:t>
            </a:r>
            <a:r>
              <a:rPr lang="en-US" sz="3200" baseline="-25000" dirty="0" err="1">
                <a:latin typeface="Arial"/>
                <a:cs typeface="Arial"/>
              </a:rPr>
              <a:t>ab</a:t>
            </a:r>
            <a:r>
              <a:rPr lang="en-US" sz="3200" baseline="-25000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from Volts (V) to Ohm(Ω)</a:t>
            </a:r>
          </a:p>
          <a:p>
            <a:pPr marL="381635" indent="-381635"/>
            <a:endParaRPr lang="en-US" sz="35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168B6-F4C3-4270-AB87-2D2A6436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 dirty="0">
                <a:latin typeface="Arial Narrow"/>
              </a:rPr>
              <a:t>To get R</a:t>
            </a:r>
            <a:r>
              <a:rPr lang="en-US" baseline="-25000" dirty="0">
                <a:latin typeface="Arial Narrow"/>
              </a:rPr>
              <a:t>T </a:t>
            </a:r>
            <a:r>
              <a:rPr lang="en-US" dirty="0">
                <a:latin typeface="Arial Narrow"/>
              </a:rPr>
              <a:t>directly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CA924-7286-48E0-8453-B4E7ADB29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94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8B93531-5BCF-4C11-A2CF-04234941BBBB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 vert="horz" anchor="t"/>
              <a:lstStyle/>
              <a:p>
                <a:pPr marL="381635" indent="-381635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  <m:t>𝑎𝑣𝑎𝑖𝑙𝑎𝑏𝑙𝑒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  <m:t>𝑚𝑎𝑥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  <m:t>4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>
                  <a:latin typeface="Arial"/>
                  <a:cs typeface="Arial"/>
                </a:endParaRPr>
              </a:p>
              <a:p>
                <a:pPr marL="381635" indent="-381635"/>
                <a:r>
                  <a:rPr lang="en-US" sz="2400" dirty="0">
                    <a:latin typeface="Arial"/>
                    <a:cs typeface="Arial"/>
                  </a:rPr>
                  <a:t>Happens when </a:t>
                </a:r>
                <a:r>
                  <a:rPr lang="en-US" sz="240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  <m:t>𝐿𝑜𝑎𝑑</m:t>
                        </m:r>
                      </m:sub>
                    </m:sSub>
                  </m:oMath>
                </a14:m>
                <a:r>
                  <a:rPr lang="en-US" sz="2400" dirty="0">
                    <a:latin typeface="Arial"/>
                    <a:cs typeface="Arial"/>
                  </a:rPr>
                  <a:t>=&gt; Matched Load</a:t>
                </a:r>
              </a:p>
              <a:p>
                <a:pPr marL="381635" indent="-381635"/>
                <a:r>
                  <a:rPr lang="en-US" sz="2400" dirty="0">
                    <a:latin typeface="Arial"/>
                    <a:cs typeface="Arial"/>
                  </a:rPr>
                  <a:t>Since we want the max power, we want to match loads… This is a VERY important concept!! More on Load (actually impedance matching) matching in ECE 329.</a:t>
                </a:r>
              </a:p>
              <a:p>
                <a:pPr marL="381635" indent="-381635"/>
                <a:r>
                  <a:rPr lang="en-US" sz="2400" dirty="0">
                    <a:latin typeface="Arial"/>
                    <a:cs typeface="Arial"/>
                  </a:rPr>
                  <a:t>The available power is NOT the total power, it is the power that can be used up by the load </a:t>
                </a:r>
              </a:p>
              <a:p>
                <a:pPr marL="381635" indent="-381635"/>
                <a:r>
                  <a:rPr lang="en-US" sz="2400" dirty="0">
                    <a:latin typeface="Arial"/>
                    <a:cs typeface="Arial"/>
                  </a:rPr>
                  <a:t>Detailed derivation on pg. 61 in the book</a:t>
                </a:r>
              </a:p>
              <a:p>
                <a:pPr marL="381635" indent="-381635"/>
                <a:endParaRPr lang="en-US" sz="355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8B93531-5BCF-4C11-A2CF-04234941B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933" r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63D5-23E1-425C-B5B6-A2E3A37D18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/>
              <a:t>Available and Max Power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C4C6A-C913-4F01-A9D2-7CD351D0E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8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D89FB4-A797-4B1D-94AF-B9BE4B06CB0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1938" y="1124510"/>
            <a:ext cx="10365492" cy="369741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9589A-3740-421F-AD48-D3AFB18FD9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>
                <a:latin typeface="Arial Narrow"/>
              </a:rPr>
              <a:t>Spring 2016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3DA9C-E729-4994-8E02-D1578100C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39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AACF4-786B-47F1-8266-4FC05D0CF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141" y="1734791"/>
            <a:ext cx="9473430" cy="726801"/>
          </a:xfrm>
        </p:spPr>
        <p:txBody>
          <a:bodyPr vert="horz" anchor="t"/>
          <a:lstStyle/>
          <a:p>
            <a:pPr algn="ctr"/>
            <a:r>
              <a:rPr lang="en-US"/>
              <a:t>Operational Amplifier (Op-Amp)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7FA69-E8CC-442F-A849-67A882DC6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51FACDD-9402-4DB6-B43F-C2AD9289BF9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6012" y="3228867"/>
            <a:ext cx="4007004" cy="310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32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94A650-BB1A-451C-BE65-B7FB9DDDB0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381635" indent="-381635"/>
            <a:r>
              <a:rPr lang="en-US" sz="3550">
                <a:latin typeface="Arial"/>
                <a:cs typeface="Arial"/>
              </a:rPr>
              <a:t>Assume :</a:t>
            </a:r>
            <a:endParaRPr lang="en-US">
              <a:latin typeface="Arial"/>
              <a:cs typeface="Arial"/>
            </a:endParaRPr>
          </a:p>
          <a:p>
            <a:pPr marL="381635" indent="-381635"/>
            <a:r>
              <a:rPr lang="en-US" sz="3550">
                <a:latin typeface="Arial"/>
                <a:cs typeface="Arial"/>
              </a:rPr>
              <a:t>1.R</a:t>
            </a:r>
            <a:r>
              <a:rPr lang="en-US" sz="3550" baseline="-25000">
                <a:latin typeface="Arial"/>
                <a:cs typeface="Arial"/>
              </a:rPr>
              <a:t>in </a:t>
            </a:r>
            <a:r>
              <a:rPr lang="en-US" sz="3550">
                <a:latin typeface="Arial"/>
                <a:cs typeface="Arial"/>
              </a:rPr>
              <a:t>is large =&gt; I</a:t>
            </a:r>
            <a:r>
              <a:rPr lang="en-US" sz="3550" baseline="-25000">
                <a:latin typeface="Arial"/>
                <a:cs typeface="Arial"/>
              </a:rPr>
              <a:t>+ </a:t>
            </a:r>
            <a:r>
              <a:rPr lang="en-US" sz="3550">
                <a:latin typeface="Arial"/>
                <a:cs typeface="Arial"/>
              </a:rPr>
              <a:t>= I</a:t>
            </a:r>
            <a:r>
              <a:rPr lang="en-US" sz="3550" baseline="-25000">
                <a:latin typeface="Arial"/>
                <a:cs typeface="Arial"/>
              </a:rPr>
              <a:t>- </a:t>
            </a:r>
            <a:r>
              <a:rPr lang="en-US" sz="3550">
                <a:latin typeface="Arial"/>
                <a:cs typeface="Arial"/>
              </a:rPr>
              <a:t>= 0</a:t>
            </a:r>
            <a:endParaRPr lang="en-US">
              <a:latin typeface="Arial"/>
              <a:cs typeface="Arial"/>
            </a:endParaRPr>
          </a:p>
          <a:p>
            <a:pPr marL="381635" indent="-381635"/>
            <a:r>
              <a:rPr lang="en-US" sz="3550">
                <a:latin typeface="Arial"/>
                <a:cs typeface="Arial"/>
              </a:rPr>
              <a:t>2.R</a:t>
            </a:r>
            <a:r>
              <a:rPr lang="en-US" sz="3550" baseline="-25000">
                <a:latin typeface="Arial"/>
                <a:cs typeface="Arial"/>
              </a:rPr>
              <a:t>out</a:t>
            </a:r>
            <a:r>
              <a:rPr lang="en-US" sz="3550">
                <a:latin typeface="Arial"/>
                <a:cs typeface="Arial"/>
              </a:rPr>
              <a:t>is small =&gt; V</a:t>
            </a:r>
            <a:r>
              <a:rPr lang="en-US" sz="3550" baseline="-25000">
                <a:latin typeface="Arial"/>
                <a:cs typeface="Arial"/>
              </a:rPr>
              <a:t>+ </a:t>
            </a:r>
            <a:r>
              <a:rPr lang="en-US" sz="3550">
                <a:latin typeface="Arial"/>
                <a:cs typeface="Arial"/>
              </a:rPr>
              <a:t>= V</a:t>
            </a:r>
            <a:r>
              <a:rPr lang="en-US" sz="3550" baseline="-25000">
                <a:latin typeface="Arial"/>
                <a:cs typeface="Arial"/>
              </a:rPr>
              <a:t>-</a:t>
            </a:r>
            <a:endParaRPr lang="en-US">
              <a:latin typeface="Arial"/>
              <a:cs typeface="Arial"/>
            </a:endParaRPr>
          </a:p>
          <a:p>
            <a:pPr marL="381635" indent="-381635"/>
            <a:r>
              <a:rPr lang="en-US" sz="3550" u="sng">
                <a:latin typeface="Arial"/>
                <a:cs typeface="Arial"/>
              </a:rPr>
              <a:t>Note</a:t>
            </a:r>
            <a:r>
              <a:rPr lang="en-US" sz="3550">
                <a:latin typeface="Arial"/>
                <a:cs typeface="Arial"/>
              </a:rPr>
              <a:t>: NEVER do KCL on the ground node of the op amp as there other components inside the op amp as seen in the diagram</a:t>
            </a:r>
            <a:endParaRPr lang="en-US">
              <a:latin typeface="Arial"/>
              <a:cs typeface="Arial"/>
            </a:endParaRPr>
          </a:p>
          <a:p>
            <a:pPr marL="381635" indent="-381635"/>
            <a:endParaRPr lang="en-US" sz="35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D9F52-712A-43F6-957F-05E2F4ABB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>
                <a:latin typeface="Arial Narrow"/>
              </a:rPr>
              <a:t>Ideal Op-amp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3D1CD-59C9-4914-A5CC-DA1B26488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5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6447AA86-B972-4D2C-A33F-C88C193C80E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6690" y="393401"/>
            <a:ext cx="3394059" cy="263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92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CADBF47-0AAB-450F-AC99-0DED045793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03924"/>
            <a:ext cx="8196453" cy="509750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E060-63D4-487E-A6CB-EBE3097C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>
                <a:latin typeface="Arial Narrow"/>
              </a:rPr>
              <a:t>Fall 15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3EF7A-930C-45E3-8BCD-E78B0EBA4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2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43DDB9B-1171-4344-9453-82F0A812D30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51090" y="1573431"/>
                <a:ext cx="9473430" cy="4007972"/>
              </a:xfrm>
            </p:spPr>
            <p:txBody>
              <a:bodyPr vert="horz" anchor="t"/>
              <a:lstStyle/>
              <a:p>
                <a:pPr algn="ctr"/>
                <a:r>
                  <a:rPr lang="en-US">
                    <a:latin typeface="Arial Narrow"/>
                  </a:rPr>
                  <a:t>Linearity, Time Invariance, and LTI Systems</a:t>
                </a:r>
              </a:p>
              <a:p>
                <a:pPr algn="ctr"/>
                <a:br>
                  <a:rPr lang="en-US" b="0">
                    <a:latin typeface="Arial Narrow"/>
                  </a:rPr>
                </a:br>
                <a:r>
                  <a:rPr lang="en-US" sz="2800" b="0"/>
                  <a:t>Analog System : </a:t>
                </a:r>
                <a14:m>
                  <m:oMath xmlns:m="http://schemas.openxmlformats.org/officeDocument/2006/math">
                    <m:r>
                      <a:rPr lang="en-US" sz="2800" b="0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8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b="0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8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dirty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800" b="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800" b="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  <m:r>
                      <a:rPr lang="en-US" sz="2800" b="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8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800" b="0"/>
                </a:br>
                <a:r>
                  <a:rPr lang="en-US" sz="2800" b="0"/>
                  <a:t>Time continuous input f(t) to output y(t)</a:t>
                </a:r>
                <a:endParaRPr lang="en-US" b="0">
                  <a:latin typeface="Arial Narrow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43DDB9B-1171-4344-9453-82F0A812D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51090" y="1573431"/>
                <a:ext cx="9473430" cy="4007972"/>
              </a:xfrm>
              <a:blipFill>
                <a:blip r:embed="rId3"/>
                <a:stretch>
                  <a:fillRect l="-772" t="-3647" r="-2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97811-A241-48D5-8BFF-D56771FA5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9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8745EF-98EC-4852-9350-18E910C821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C246960-6014-42F6-BB2D-131E0611BDC4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343669" y="1476016"/>
                <a:ext cx="9473430" cy="5191484"/>
              </a:xfrm>
            </p:spPr>
            <p:txBody>
              <a:bodyPr vert="horz" anchor="t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142958"/>
                    </a:solidFill>
                    <a:latin typeface="Arial"/>
                    <a:cs typeface="Arial"/>
                  </a:rPr>
                  <a:t>Regular form: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142958"/>
                        </a:solidFill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US" sz="3200" b="0" i="1" smtClean="0">
                        <a:solidFill>
                          <a:srgbClr val="142958"/>
                        </a:solidFill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142958"/>
                        </a:solidFill>
                        <a:latin typeface="Cambria Math" panose="02040503050406030204" pitchFamily="18" charset="0"/>
                        <a:cs typeface="Arial"/>
                      </a:rPr>
                      <m:t>𝑗𝑏</m:t>
                    </m:r>
                  </m:oMath>
                </a14:m>
                <a:endParaRPr lang="en-US" sz="3200" b="0" dirty="0">
                  <a:solidFill>
                    <a:srgbClr val="142958"/>
                  </a:solidFill>
                  <a:latin typeface="Arial"/>
                  <a:cs typeface="Arial"/>
                </a:endParaRPr>
              </a:p>
              <a:p>
                <a:pPr marL="1170517" lvl="1" indent="-3429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142958"/>
                    </a:solidFill>
                    <a:latin typeface="Arial"/>
                    <a:cs typeface="Arial"/>
                  </a:rPr>
                  <a:t>use this form for addition or subtraction of complex numbers</a:t>
                </a:r>
                <a:endParaRPr lang="en-US" sz="2400" dirty="0">
                  <a:solidFill>
                    <a:srgbClr val="142958"/>
                  </a:solidFill>
                  <a:latin typeface="Arial"/>
                  <a:cs typeface="Arial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142958"/>
                    </a:solidFill>
                    <a:latin typeface="Arial"/>
                    <a:cs typeface="Arial"/>
                  </a:rPr>
                  <a:t>Polar form: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142958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142958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142958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142958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14295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𝜃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142958"/>
                  </a:solidFill>
                </a:endParaRPr>
              </a:p>
              <a:p>
                <a:pPr marL="1170517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142958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142958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142958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14295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𝜃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14295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14295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14295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14295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14295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rgbClr val="14295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14295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𝑗𝑠𝑖𝑛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14295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14295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𝜃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142958"/>
                  </a:solidFill>
                  <a:ea typeface="Cambria Math" panose="02040503050406030204" pitchFamily="18" charset="0"/>
                  <a:cs typeface="Arial"/>
                </a:endParaRPr>
              </a:p>
              <a:p>
                <a:pPr lvl="1" indent="0">
                  <a:buNone/>
                </a:pPr>
                <a:r>
                  <a:rPr lang="en-US" sz="1900" dirty="0">
                    <a:solidFill>
                      <a:srgbClr val="142958"/>
                    </a:solidFill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solidFill>
                              <a:srgbClr val="14295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14295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solidFill>
                                  <a:srgbClr val="14295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14295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1800" b="0" i="0" smtClean="0">
                        <a:solidFill>
                          <a:srgbClr val="14295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rgbClr val="14295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solidFill>
                                  <a:srgbClr val="142958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rgbClr val="142958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rgbClr val="142958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solidFill>
                                      <a:srgbClr val="142958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rgbClr val="142958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solidFill>
                                      <a:srgbClr val="14295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  <m:t>𝜃</m:t>
                                </m:r>
                              </m:sup>
                            </m:sSup>
                            <m:r>
                              <a:rPr lang="en-US" sz="1800" b="0" i="1" smtClean="0">
                                <a:solidFill>
                                  <a:srgbClr val="14295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r>
                              <a:rPr lang="en-US" sz="1800" i="1">
                                <a:solidFill>
                                  <a:srgbClr val="142958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 </m:t>
                            </m:r>
                            <m:r>
                              <a:rPr lang="en-US" sz="1800" i="1">
                                <a:solidFill>
                                  <a:srgbClr val="142958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142958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r>
                              <a:rPr lang="en-US" sz="1800" i="1">
                                <a:solidFill>
                                  <a:srgbClr val="142958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𝑗</m:t>
                            </m:r>
                            <m:r>
                              <a:rPr lang="en-US" sz="1800" i="1">
                                <a:solidFill>
                                  <a:srgbClr val="14295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𝜃</m:t>
                            </m:r>
                          </m:sup>
                        </m:sSup>
                        <m:r>
                          <a:rPr lang="en-US" sz="1800" i="1">
                            <a:solidFill>
                              <a:srgbClr val="14295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14295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900" dirty="0">
                    <a:solidFill>
                      <a:srgbClr val="142958"/>
                    </a:solidFill>
                  </a:rPr>
                  <a:t>				</a:t>
                </a:r>
                <a:r>
                  <a:rPr lang="en-US" sz="1800" dirty="0">
                    <a:solidFill>
                      <a:srgbClr val="142958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solidFill>
                              <a:srgbClr val="142958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142958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solidFill>
                                  <a:srgbClr val="142958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14295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solidFill>
                          <a:srgbClr val="14295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rgbClr val="14295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solidFill>
                                  <a:srgbClr val="142958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rgbClr val="142958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rgbClr val="142958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solidFill>
                                      <a:srgbClr val="142958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rgbClr val="142958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solidFill>
                                      <a:srgbClr val="14295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  <m:t>𝜃</m:t>
                                </m:r>
                              </m:sup>
                            </m:sSup>
                            <m:r>
                              <a:rPr lang="en-US" sz="1800" i="1">
                                <a:solidFill>
                                  <a:srgbClr val="142958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− </m:t>
                            </m:r>
                            <m:r>
                              <a:rPr lang="en-US" sz="1800" i="1">
                                <a:solidFill>
                                  <a:srgbClr val="142958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142958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r>
                              <a:rPr lang="en-US" sz="1800" i="1">
                                <a:solidFill>
                                  <a:srgbClr val="142958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𝑗</m:t>
                            </m:r>
                            <m:r>
                              <a:rPr lang="en-US" sz="1800" i="1">
                                <a:solidFill>
                                  <a:srgbClr val="14295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𝜃</m:t>
                            </m:r>
                          </m:sup>
                        </m:sSup>
                        <m:r>
                          <a:rPr lang="en-US" sz="1800" i="1">
                            <a:solidFill>
                              <a:srgbClr val="14295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14295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2</m:t>
                        </m:r>
                        <m:r>
                          <a:rPr lang="en-US" sz="1800" b="0" i="1" smtClean="0">
                            <a:solidFill>
                              <a:srgbClr val="14295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𝑗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14295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indent="0">
                  <a:buNone/>
                </a:pPr>
                <a:r>
                  <a:rPr lang="en-US" sz="2400" dirty="0">
                    <a:solidFill>
                      <a:srgbClr val="14295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convert one form another:</a:t>
                </a:r>
              </a:p>
              <a:p>
                <a:pPr lvl="1" indent="0">
                  <a:buNone/>
                </a:pPr>
                <a:endParaRPr lang="en-US" sz="2400" dirty="0">
                  <a:solidFill>
                    <a:srgbClr val="14295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142958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142958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14295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142958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142958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142958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14295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142958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142958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142958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b="0" dirty="0">
                  <a:solidFill>
                    <a:srgbClr val="14295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1429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rgbClr val="1429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1429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1429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1429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1429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1429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1429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1429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1429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14295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indent="0">
                  <a:buNone/>
                </a:pPr>
                <a:endParaRPr lang="en-US" sz="2400" dirty="0">
                  <a:solidFill>
                    <a:srgbClr val="14295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indent="0">
                  <a:buNone/>
                </a:pPr>
                <a:r>
                  <a:rPr lang="en-US" sz="2400" dirty="0">
                    <a:solidFill>
                      <a:srgbClr val="14295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a&lt;0, add or subtract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14295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en-US" sz="2400" dirty="0">
                    <a:solidFill>
                      <a:srgbClr val="14295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14295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sz="2400" dirty="0">
                    <a:solidFill>
                      <a:srgbClr val="14295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indent="0">
                  <a:buNone/>
                </a:pPr>
                <a:endParaRPr lang="en-US" sz="1900" dirty="0">
                  <a:solidFill>
                    <a:srgbClr val="142958"/>
                  </a:solidFill>
                </a:endParaRPr>
              </a:p>
              <a:p>
                <a:pPr lvl="1" indent="0">
                  <a:buNone/>
                </a:pPr>
                <a:endParaRPr lang="en-US" sz="1900" dirty="0">
                  <a:solidFill>
                    <a:srgbClr val="142958"/>
                  </a:solidFill>
                </a:endParaRPr>
              </a:p>
              <a:p>
                <a:pPr lvl="1" indent="0">
                  <a:buNone/>
                </a:pPr>
                <a:r>
                  <a:rPr lang="en-US" sz="1900" dirty="0">
                    <a:solidFill>
                      <a:srgbClr val="142958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C246960-6014-42F6-BB2D-131E0611B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343669" y="1476016"/>
                <a:ext cx="9473430" cy="5191484"/>
              </a:xfrm>
              <a:blipFill>
                <a:blip r:embed="rId2"/>
                <a:stretch>
                  <a:fillRect l="-803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146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1AF6752-0A32-405B-A62B-AA031F9241C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57969" y="2416991"/>
                <a:ext cx="9814187" cy="4458822"/>
              </a:xfrm>
            </p:spPr>
            <p:txBody>
              <a:bodyPr vert="horz" anchor="t"/>
              <a:lstStyle/>
              <a:p>
                <a:pPr marL="381635" indent="-381635"/>
                <a:r>
                  <a:rPr lang="en-US" sz="3200">
                    <a:latin typeface="Arial"/>
                    <a:cs typeface="Arial"/>
                  </a:rPr>
                  <a:t>Zero input means f(t)=0 -----&gt; independent of the input </a:t>
                </a:r>
              </a:p>
              <a:p>
                <a:pPr marL="381635" indent="-381635"/>
                <a:r>
                  <a:rPr lang="en-US" sz="3200">
                    <a:latin typeface="Arial"/>
                    <a:cs typeface="Arial"/>
                  </a:rPr>
                  <a:t>Zero state means 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200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aseline="-25000">
                    <a:latin typeface="Arial"/>
                    <a:cs typeface="Arial"/>
                  </a:rPr>
                  <a:t>  </a:t>
                </a:r>
                <a:r>
                  <a:rPr lang="en-US" sz="3200">
                    <a:latin typeface="Arial"/>
                    <a:cs typeface="Arial"/>
                  </a:rPr>
                  <a:t>= 0 -----&gt; independent of the initial state</a:t>
                </a:r>
              </a:p>
              <a:p>
                <a:pPr marL="381635" indent="-381635"/>
                <a:r>
                  <a:rPr lang="en-US" sz="3200">
                    <a:latin typeface="Arial"/>
                    <a:cs typeface="Arial"/>
                  </a:rPr>
                  <a:t>Zero-input response is and zero state response is</a:t>
                </a:r>
              </a:p>
              <a:p>
                <a:pPr marL="381635" indent="-381635"/>
                <a:r>
                  <a:rPr lang="en-US" sz="3200">
                    <a:latin typeface="Arial"/>
                    <a:cs typeface="Arial"/>
                  </a:rPr>
                  <a:t>Zero input response = 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200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/>
              </a:p>
              <a:p>
                <a:pPr marL="381635" indent="-381635"/>
                <a:r>
                  <a:rPr lang="en-US" sz="3200">
                    <a:latin typeface="Arial"/>
                    <a:cs typeface="Arial"/>
                  </a:rPr>
                  <a:t>Zero state response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  <m:r>
                      <a:rPr lang="en-US" sz="3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/>
              </a:p>
              <a:p>
                <a:pPr marL="381635" indent="-381635"/>
                <a:endParaRPr lang="en-US" sz="3200">
                  <a:latin typeface="Arial"/>
                  <a:cs typeface="Arial"/>
                </a:endParaRPr>
              </a:p>
              <a:p>
                <a:pPr marL="381635" indent="-381635"/>
                <a:endParaRPr lang="en-US" sz="355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1AF6752-0A32-405B-A62B-AA031F924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57969" y="2416991"/>
                <a:ext cx="9814187" cy="4458822"/>
              </a:xfrm>
              <a:blipFill>
                <a:blip r:embed="rId2"/>
                <a:stretch>
                  <a:fillRect l="-1366" t="-1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E672DD0-86C1-4209-809D-39409B82420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57969" y="635281"/>
                <a:ext cx="9473430" cy="124102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 baseline="-25000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60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E672DD0-86C1-4209-809D-39409B824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57969" y="635281"/>
                <a:ext cx="9473430" cy="1241020"/>
              </a:xfr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DB228-63D6-413A-A15E-D56A6A0E7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9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FBB26-DCD0-AC43-BA89-597D318C46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Zero State/Zero Input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2238C-A3E4-1D44-8A0E-97938AECD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DDA980B9-3528-4B9B-96BC-201800F9A9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816" y="1719890"/>
                <a:ext cx="4723631" cy="1004675"/>
              </a:xfrm>
              <a:prstGeom prst="rect">
                <a:avLst/>
              </a:prstGeom>
            </p:spPr>
            <p:txBody>
              <a:bodyPr vert="horz"/>
              <a:lstStyle>
                <a:lvl1pPr marL="0" indent="0" algn="l" defTabSz="509302" rtl="0" eaLnBrk="1" latinLnBrk="0" hangingPunct="1">
                  <a:spcBef>
                    <a:spcPct val="20000"/>
                  </a:spcBef>
                  <a:buFont typeface="Arial"/>
                  <a:buNone/>
                  <a:defRPr sz="4800" b="1" i="0" kern="1200" baseline="0">
                    <a:solidFill>
                      <a:srgbClr val="13294B"/>
                    </a:solidFill>
                    <a:latin typeface="Arial Narrow" panose="020B0606020202030204" pitchFamily="34" charset="0"/>
                    <a:ea typeface="+mn-ea"/>
                    <a:cs typeface="Arial Narrow" panose="020B0606020202030204" pitchFamily="34" charset="0"/>
                  </a:defRPr>
                </a:lvl1pPr>
                <a:lvl2pPr marL="827617" indent="-318315" algn="l" defTabSz="509302" rtl="0" eaLnBrk="1" latinLnBrk="0" hangingPunct="1">
                  <a:spcBef>
                    <a:spcPct val="20000"/>
                  </a:spcBef>
                  <a:buFont typeface="Arial"/>
                  <a:buChar char="–"/>
                  <a:defRPr sz="30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73255" indent="-254652" algn="l" defTabSz="50930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82557" indent="-254652" algn="l" defTabSz="509302" rtl="0" eaLnBrk="1" latinLnBrk="0" hangingPunct="1">
                  <a:spcBef>
                    <a:spcPct val="20000"/>
                  </a:spcBef>
                  <a:buFont typeface="Arial"/>
                  <a:buChar char="–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91856" indent="-254652" algn="l" defTabSz="509302" rtl="0" eaLnBrk="1" latinLnBrk="0" hangingPunct="1">
                  <a:spcBef>
                    <a:spcPct val="20000"/>
                  </a:spcBef>
                  <a:buFont typeface="Arial"/>
                  <a:buChar char="»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801159" indent="-254652" algn="l" defTabSz="50930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310460" indent="-254652" algn="l" defTabSz="50930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19762" indent="-254652" algn="l" defTabSz="50930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29062" indent="-254652" algn="l" defTabSz="50930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3200" b="0" dirty="0"/>
              </a:p>
              <a:p>
                <a:endParaRPr lang="en-US" b="0" dirty="0"/>
              </a:p>
              <a:p>
                <a:r>
                  <a:rPr lang="en-US" b="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DDA980B9-3528-4B9B-96BC-201800F9A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16" y="1719890"/>
                <a:ext cx="4723631" cy="1004675"/>
              </a:xfrm>
              <a:prstGeom prst="rect">
                <a:avLst/>
              </a:prstGeom>
              <a:blipFill>
                <a:blip r:embed="rId2"/>
                <a:stretch>
                  <a:fillRect b="-4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4810168-2D8A-433F-9238-B962826C7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213" y="3145531"/>
            <a:ext cx="7520570" cy="380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80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FBB26-DCD0-AC43-BA89-597D318C46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Zero State/Zero Input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2238C-A3E4-1D44-8A0E-97938AECD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DDA980B9-3528-4B9B-96BC-201800F9A9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816" y="1719890"/>
                <a:ext cx="4723631" cy="1004675"/>
              </a:xfrm>
              <a:prstGeom prst="rect">
                <a:avLst/>
              </a:prstGeom>
            </p:spPr>
            <p:txBody>
              <a:bodyPr vert="horz"/>
              <a:lstStyle>
                <a:lvl1pPr marL="0" indent="0" algn="l" defTabSz="509302" rtl="0" eaLnBrk="1" latinLnBrk="0" hangingPunct="1">
                  <a:spcBef>
                    <a:spcPct val="20000"/>
                  </a:spcBef>
                  <a:buFont typeface="Arial"/>
                  <a:buNone/>
                  <a:defRPr sz="4800" b="1" i="0" kern="1200" baseline="0">
                    <a:solidFill>
                      <a:srgbClr val="13294B"/>
                    </a:solidFill>
                    <a:latin typeface="Arial Narrow" panose="020B0606020202030204" pitchFamily="34" charset="0"/>
                    <a:ea typeface="+mn-ea"/>
                    <a:cs typeface="Arial Narrow" panose="020B0606020202030204" pitchFamily="34" charset="0"/>
                  </a:defRPr>
                </a:lvl1pPr>
                <a:lvl2pPr marL="827617" indent="-318315" algn="l" defTabSz="509302" rtl="0" eaLnBrk="1" latinLnBrk="0" hangingPunct="1">
                  <a:spcBef>
                    <a:spcPct val="20000"/>
                  </a:spcBef>
                  <a:buFont typeface="Arial"/>
                  <a:buChar char="–"/>
                  <a:defRPr sz="30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73255" indent="-254652" algn="l" defTabSz="50930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82557" indent="-254652" algn="l" defTabSz="509302" rtl="0" eaLnBrk="1" latinLnBrk="0" hangingPunct="1">
                  <a:spcBef>
                    <a:spcPct val="20000"/>
                  </a:spcBef>
                  <a:buFont typeface="Arial"/>
                  <a:buChar char="–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91856" indent="-254652" algn="l" defTabSz="509302" rtl="0" eaLnBrk="1" latinLnBrk="0" hangingPunct="1">
                  <a:spcBef>
                    <a:spcPct val="20000"/>
                  </a:spcBef>
                  <a:buFont typeface="Arial"/>
                  <a:buChar char="»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801159" indent="-254652" algn="l" defTabSz="50930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310460" indent="-254652" algn="l" defTabSz="50930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19762" indent="-254652" algn="l" defTabSz="50930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29062" indent="-254652" algn="l" defTabSz="50930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3200" b="0" dirty="0"/>
              </a:p>
              <a:p>
                <a:endParaRPr lang="en-US" b="0" dirty="0"/>
              </a:p>
              <a:p>
                <a:r>
                  <a:rPr lang="en-US" b="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DDA980B9-3528-4B9B-96BC-201800F9A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16" y="1719890"/>
                <a:ext cx="4723631" cy="1004675"/>
              </a:xfrm>
              <a:prstGeom prst="rect">
                <a:avLst/>
              </a:prstGeom>
              <a:blipFill>
                <a:blip r:embed="rId2"/>
                <a:stretch>
                  <a:fillRect b="-4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C26C3FF-EBC3-4E39-AF1A-7A1018166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88" y="2578101"/>
            <a:ext cx="6763096" cy="4171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9A9DCA-DFF7-4E1F-BEC9-FCCE6A59C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95" y="3419847"/>
            <a:ext cx="3940365" cy="202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95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2016-8C35-8740-B87B-FD1594C9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40" y="307639"/>
            <a:ext cx="8938260" cy="1126729"/>
          </a:xfrm>
        </p:spPr>
        <p:txBody>
          <a:bodyPr/>
          <a:lstStyle/>
          <a:p>
            <a:r>
              <a:rPr lang="en-US" b="1">
                <a:solidFill>
                  <a:schemeClr val="tx2">
                    <a:lumMod val="50000"/>
                  </a:schemeClr>
                </a:solidFill>
                <a:latin typeface="Arial Narrow"/>
              </a:rPr>
              <a:t>Linearity</a:t>
            </a:r>
            <a:endParaRPr lang="en-US" b="1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61C37-7998-0A40-AC43-14E8327D3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08" y="1294410"/>
            <a:ext cx="9714809" cy="47201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32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 system is said to be linear if its output is a sum of distinct zero input and zero state responses that vary linearly with the initial state of the system and linearly with the system input, respectively”</a:t>
            </a:r>
          </a:p>
          <a:p>
            <a:pPr>
              <a:buFont typeface="Wingdings" pitchFamily="2" charset="2"/>
              <a:buChar char="§"/>
            </a:pPr>
            <a:r>
              <a:rPr lang="en-US" sz="32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State Linearity: response varies linearly with the input</a:t>
            </a:r>
          </a:p>
          <a:p>
            <a:endParaRPr lang="en-US" sz="180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Input Linearity: similar concept different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57D2F-A9F8-5D41-A91D-A6A217DC54C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540" y="4321403"/>
            <a:ext cx="3243144" cy="56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45073A-B10C-B145-BEBC-31CE6E6D4E5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540" y="4914346"/>
            <a:ext cx="3243144" cy="565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61E0E-DD30-4047-81EF-1F80783253F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9245" y="5534671"/>
            <a:ext cx="5705734" cy="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60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EFDBE25-AA90-BE40-97A8-43E299031491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1978010" y="3063834"/>
                <a:ext cx="6631600" cy="2422566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/>
                  <a:t>Delayed inputs cause equally delayed outputs</a:t>
                </a:r>
              </a:p>
              <a:p>
                <a:pPr marL="0" indent="0">
                  <a:buNone/>
                </a:pPr>
                <a:endParaRPr lang="en-US" sz="24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𝐼𝑛𝑣𝑎𝑟𝑖𝑎𝑛𝑡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/>
              </a:p>
              <a:p>
                <a:pPr marL="0" indent="0" algn="ctr">
                  <a:buNone/>
                </a:pPr>
                <a:endParaRPr lang="en-US" sz="240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𝐼𝑛𝑣𝑎𝑟𝑖𝑎𝑛𝑡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  <a:p>
                <a:endParaRPr lang="en-US" sz="240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EFDBE25-AA90-BE40-97A8-43E299031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1978010" y="3063834"/>
                <a:ext cx="6631600" cy="2422566"/>
              </a:xfrm>
              <a:blipFill>
                <a:blip r:embed="rId2"/>
                <a:stretch>
                  <a:fillRect t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EA697-426D-2D49-9D68-C81610D076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969" y="1620933"/>
            <a:ext cx="9473430" cy="726801"/>
          </a:xfrm>
        </p:spPr>
        <p:txBody>
          <a:bodyPr/>
          <a:lstStyle/>
          <a:p>
            <a:pPr algn="ctr"/>
            <a:r>
              <a:rPr lang="en-US"/>
              <a:t>Time Invariance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69386-9591-C840-99FD-DC5DBC18E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58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41E8AF8-C447-F442-9679-7D7033B80A28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/>
                  <a:t> </a:t>
                </a:r>
              </a:p>
              <a:p>
                <a:endParaRPr lang="en-US"/>
              </a:p>
              <a:p>
                <a:r>
                  <a:rPr lang="en-US" sz="3200"/>
                  <a:t>Current in an inductor can be discontinuous </a:t>
                </a:r>
              </a:p>
              <a:p>
                <a:r>
                  <a:rPr lang="en-US" sz="3200"/>
                  <a:t>Voltage is ALWAYS continuous for practical sources</a:t>
                </a:r>
              </a:p>
              <a:p>
                <a:r>
                  <a:rPr lang="en-US" sz="3200"/>
                  <a:t>At steady state, capacitor acts as if it is unplugged </a:t>
                </a:r>
                <a:r>
                  <a:rPr lang="en-US" sz="3200">
                    <a:sym typeface="Wingdings" pitchFamily="2" charset="2"/>
                  </a:rPr>
                  <a:t> </a:t>
                </a:r>
                <a:r>
                  <a:rPr lang="en-US" sz="3200"/>
                  <a:t>Current at steady state is zero through a capacitor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41E8AF8-C447-F442-9679-7D7033B80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A30EC-7273-B546-B28E-98E747DF19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Capacitor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0ED0A-2BC7-964D-8744-19BCF7D7E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BA454-BC83-3046-9E7B-786E1AAD71C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744" y="777960"/>
            <a:ext cx="3046313" cy="143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10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D762573-DD8D-8F4E-895A-055BE8CAB20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20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3200"/>
              </a:p>
              <a:p>
                <a:r>
                  <a:rPr lang="en-US" sz="3200"/>
                  <a:t>Voltage in an inductor can be discontinuous </a:t>
                </a:r>
              </a:p>
              <a:p>
                <a:r>
                  <a:rPr lang="en-US" sz="3200"/>
                  <a:t>Current is ALWAYS continuous for practical sources</a:t>
                </a:r>
              </a:p>
              <a:p>
                <a:r>
                  <a:rPr lang="en-US" sz="3200"/>
                  <a:t>At steady state, the inductor acts as a wire </a:t>
                </a:r>
                <a:r>
                  <a:rPr lang="en-US" sz="3200">
                    <a:sym typeface="Wingdings" pitchFamily="2" charset="2"/>
                  </a:rPr>
                  <a:t> </a:t>
                </a:r>
                <a:r>
                  <a:rPr lang="en-US" sz="3200"/>
                  <a:t>Voltage at steady state is zero across an inductor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D762573-DD8D-8F4E-895A-055BE8CAB2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408" r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FBB26-DCD0-AC43-BA89-597D318C46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Inductor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2238C-A3E4-1D44-8A0E-97938AECD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28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DA8E7-74F4-4345-8E2B-0E3226CEBA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 Order RC and RL Circuits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F3CE9-B09E-5743-901C-5249D261C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EE718-8C0E-024B-B902-1FE4CADB66D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68" y="1633220"/>
            <a:ext cx="4149657" cy="2568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4D6C6A-11E9-6248-B914-4E59B9D0C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091" y="4424906"/>
            <a:ext cx="5506950" cy="2214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76CA08-7F3E-0A4B-BBC1-1F0F9F40B18E}"/>
                  </a:ext>
                </a:extLst>
              </p:cNvPr>
              <p:cNvSpPr txBox="1"/>
              <p:nvPr/>
            </p:nvSpPr>
            <p:spPr>
              <a:xfrm>
                <a:off x="5858041" y="4784271"/>
                <a:ext cx="4073357" cy="1927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an Inductor:</a:t>
                </a:r>
              </a:p>
              <a:p>
                <a:endParaRPr lang="en-US" dirty="0"/>
              </a:p>
              <a:p>
                <a:r>
                  <a:rPr lang="en-US" dirty="0"/>
                  <a:t>Zero 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𝑧𝑖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Zero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𝑧𝑖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76CA08-7F3E-0A4B-BBC1-1F0F9F40B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041" y="4784271"/>
                <a:ext cx="4073357" cy="1927835"/>
              </a:xfrm>
              <a:prstGeom prst="rect">
                <a:avLst/>
              </a:prstGeom>
              <a:blipFill>
                <a:blip r:embed="rId4"/>
                <a:stretch>
                  <a:fillRect l="-1242" t="-1961" b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769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82F23-3F4B-4C64-8148-F4EC8D4BF9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Fall 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0C9D7-4A12-414B-94A7-6D808D6C6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CA8E25-0F5A-4A60-A392-B0DCF0E92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7" y="2108076"/>
            <a:ext cx="5749302" cy="3914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10FAD6-7A87-4280-9A17-DD732DC6E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2" y="1500342"/>
            <a:ext cx="8297161" cy="33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69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A0D1FC-6FDD-47DB-BB3D-9FACBFBB51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0" indent="0">
              <a:buNone/>
            </a:pPr>
            <a:r>
              <a:rPr lang="en-US" sz="2800" dirty="0">
                <a:latin typeface="Arial"/>
                <a:cs typeface="Arial"/>
              </a:rPr>
              <a:t>Consider the circuit shown in the figure below. The switch is closed at t=0 from position a to b, bringing the capacitor into the left side of the network. Assuming that the capacitor is in the DC state when the switch is moved, calculate voltage v(t) for t&gt;0. Also calculate i</a:t>
            </a:r>
            <a:r>
              <a:rPr lang="en-US" sz="2800" baseline="-25000" dirty="0">
                <a:latin typeface="Arial"/>
                <a:cs typeface="Arial"/>
              </a:rPr>
              <a:t>1</a:t>
            </a:r>
            <a:r>
              <a:rPr lang="en-US" sz="2800" dirty="0">
                <a:latin typeface="Arial"/>
                <a:cs typeface="Arial"/>
              </a:rPr>
              <a:t>(t) and i</a:t>
            </a:r>
            <a:r>
              <a:rPr lang="en-US" sz="2800" baseline="-25000" dirty="0">
                <a:latin typeface="Arial"/>
                <a:cs typeface="Arial"/>
              </a:rPr>
              <a:t>2</a:t>
            </a:r>
            <a:r>
              <a:rPr lang="en-US" sz="2800" dirty="0">
                <a:latin typeface="Arial"/>
                <a:cs typeface="Arial"/>
              </a:rPr>
              <a:t>(t). 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3D210-9EB6-4E8D-B7B1-27D94B02DE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 sz="4400" b="0" dirty="0">
                <a:latin typeface="Arial Narrow"/>
              </a:rPr>
              <a:t>Example 3.13 and 3.14(pg. 95) from the book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8ABEC-34EA-464A-A07F-2DFF866F7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4A847-3163-674F-A5B7-E3DF631F5C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9236" y="4325222"/>
            <a:ext cx="4710545" cy="198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0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96014BE-1A7D-40FA-9C3B-FD87DC6D279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Simplify and express your answer in the form you prefer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pt-BR" sz="2800" dirty="0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sz="2800" dirty="0"/>
                  <a:t>								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Find the magnitude and phase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96014BE-1A7D-40FA-9C3B-FD87DC6D2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280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2E888-84DA-4F3B-983E-00404421A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D82AA-29CC-495B-9F91-BB6561E89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47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C55BE3-0702-4176-93AD-A14B35142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F312E4-A4E7-4D14-9B43-0BC958C738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504" y="121013"/>
            <a:ext cx="4710545" cy="198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20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4D7990-F057-4D00-91A6-EC29B593695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57970" y="1594497"/>
            <a:ext cx="9452514" cy="406753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D2D46-0B8E-4BD3-9EFA-AC688ACDA0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>
                <a:latin typeface="Arial Narrow"/>
              </a:rPr>
              <a:t>Steady-State Circuit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C0F8B-2613-45FE-9750-98C80F41E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14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AF23A-F9AB-4A4E-842E-BB44FEEF43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Spring 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62D50-B935-497B-A4EE-2C19CD64F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45E38-615B-4226-B1B5-C52038F4A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1" y="1362082"/>
            <a:ext cx="5934075" cy="487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A21F5-5608-42FF-BA58-3AB55BE5F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6453723"/>
            <a:ext cx="43719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53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381635" indent="-381635"/>
            <a:endParaRPr lang="en-US" sz="1800">
              <a:latin typeface="Arial"/>
              <a:cs typeface="Arial"/>
            </a:endParaRPr>
          </a:p>
          <a:p>
            <a:pPr marL="381635" indent="-381635"/>
            <a:r>
              <a:rPr lang="en-US" sz="1800">
                <a:latin typeface="Arial"/>
                <a:cs typeface="Arial"/>
              </a:rPr>
              <a:t>Don’t panic, just keep on moving</a:t>
            </a:r>
            <a:endParaRPr lang="en-US" sz="1800"/>
          </a:p>
          <a:p>
            <a:pPr marL="381635" indent="-381635"/>
            <a:endParaRPr lang="en-US" sz="1800"/>
          </a:p>
          <a:p>
            <a:pPr marL="381635" indent="-381635"/>
            <a:r>
              <a:rPr lang="en-US" sz="1800">
                <a:latin typeface="Arial"/>
                <a:cs typeface="Arial"/>
              </a:rPr>
              <a:t>Make sure you are in the right mindset going into the exam</a:t>
            </a:r>
          </a:p>
          <a:p>
            <a:pPr marL="381635" indent="-381635"/>
            <a:endParaRPr lang="en-US" sz="1800"/>
          </a:p>
          <a:p>
            <a:pPr marL="381635" indent="-381635"/>
            <a:r>
              <a:rPr lang="en-US" sz="1800">
                <a:latin typeface="Arial"/>
                <a:cs typeface="Arial"/>
              </a:rPr>
              <a:t>Spend your time showing what you know</a:t>
            </a:r>
          </a:p>
          <a:p>
            <a:pPr marL="381635" indent="-381635"/>
            <a:endParaRPr lang="en-US" sz="1800"/>
          </a:p>
          <a:p>
            <a:pPr marL="381635" indent="-381635"/>
            <a:r>
              <a:rPr lang="en-US" sz="1800">
                <a:latin typeface="Arial"/>
                <a:cs typeface="Arial"/>
              </a:rPr>
              <a:t>Check the whole test for easy points when short on time</a:t>
            </a:r>
            <a:endParaRPr lang="en-US" sz="1800"/>
          </a:p>
          <a:p>
            <a:pPr marL="381635" indent="-381635"/>
            <a:endParaRPr lang="en-US" sz="1800"/>
          </a:p>
          <a:p>
            <a:pPr marL="381635" indent="-381635"/>
            <a:r>
              <a:rPr lang="en-US" sz="1800">
                <a:latin typeface="Arial"/>
                <a:cs typeface="Arial"/>
              </a:rPr>
              <a:t>DON’T CHEAT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>
                <a:latin typeface="Arial Narrow"/>
              </a:rPr>
              <a:t>Exam Advice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1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F7F5F-92F9-6D4C-A7B5-2AE0D786C8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Circuit Elements: Sources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6763B5-E6FF-4699-A940-E1B9F3994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D48915-C86E-41C2-B215-D9ACBEC233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3213" y="2185987"/>
            <a:ext cx="7742089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2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70E3B-6413-1A40-A7B9-BC282D291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Circuit Elements: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1AE18B-6139-4AF5-AAF0-B5757D9E4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73067D0-A0E4-4D38-8F5D-8E41218C10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8425" y="2000250"/>
            <a:ext cx="8738282" cy="377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7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562C3-36C5-164C-87C6-920CE8F9C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Circuit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65C7ADA-F5D6-A640-900C-3400E97FCDD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276994" y="1760973"/>
                <a:ext cx="9473430" cy="5077184"/>
              </a:xfrm>
            </p:spPr>
            <p:txBody>
              <a:bodyPr/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Short: zero resistance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Open: INFINITE resistance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For inductors and capacitors: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800" dirty="0"/>
                  <a:t>				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65C7ADA-F5D6-A640-900C-3400E97FC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276994" y="1760973"/>
                <a:ext cx="9473430" cy="5077184"/>
              </a:xfrm>
              <a:blipFill>
                <a:blip r:embed="rId2"/>
                <a:stretch>
                  <a:fillRect l="-1071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D4F370-A65D-4815-BF02-E65013177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9B2FDD-E3BF-4F65-9A9B-FB5FF1B914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4573" y="536042"/>
            <a:ext cx="2430377" cy="318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3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1D84C-EBB3-9045-A8C9-0B935C3E2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Circuit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5EF8FCE-1DA2-D341-A0D4-BB427994EFE1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rgbClr val="15274B"/>
                    </a:solidFill>
                  </a:rPr>
                  <a:t>For DC:</a:t>
                </a:r>
              </a:p>
              <a:p>
                <a:pPr marL="1399117" lvl="1" indent="-5715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15274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Inductors:</a:t>
                </a: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15274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15274B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rgbClr val="1527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15274B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solidFill>
                            <a:srgbClr val="15274B"/>
                          </a:solidFill>
                          <a:latin typeface="Cambria Math" panose="02040503050406030204" pitchFamily="18" charset="0"/>
                        </a:rPr>
                        <m:t>=0 ⇒</m:t>
                      </m:r>
                      <m:r>
                        <a:rPr lang="en-US" sz="2400" b="0" i="1" smtClean="0">
                          <a:solidFill>
                            <a:srgbClr val="15274B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solidFill>
                            <a:srgbClr val="15274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15274B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15274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15274B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rgbClr val="1527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15274B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>
                          <a:solidFill>
                            <a:srgbClr val="15274B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rgbClr val="15274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 indent="0">
                  <a:buNone/>
                </a:pPr>
                <a:r>
                  <a:rPr lang="en-US" sz="2400" dirty="0">
                    <a:solidFill>
                      <a:srgbClr val="15274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the case for a short circuit. </a:t>
                </a:r>
              </a:p>
              <a:p>
                <a:pPr lvl="2" indent="0">
                  <a:buNone/>
                </a:pPr>
                <a:endParaRPr lang="en-US" sz="2400" dirty="0">
                  <a:solidFill>
                    <a:srgbClr val="15274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399117" lvl="1" indent="-5715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15274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Capacitors:</a:t>
                </a: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15274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15274B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15274B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15274B"/>
                          </a:solidFill>
                          <a:latin typeface="Cambria Math" panose="02040503050406030204" pitchFamily="18" charset="0"/>
                        </a:rPr>
                        <m:t>=0 ⇒</m:t>
                      </m:r>
                      <m:r>
                        <a:rPr lang="en-US" sz="2400" i="1">
                          <a:solidFill>
                            <a:srgbClr val="15274B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rgbClr val="15274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15274B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15274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15274B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15274B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0" smtClean="0">
                          <a:solidFill>
                            <a:srgbClr val="15274B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>
                  <a:solidFill>
                    <a:srgbClr val="15274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 indent="0">
                  <a:buNone/>
                </a:pPr>
                <a:r>
                  <a:rPr lang="en-US" sz="2400" b="0" dirty="0">
                    <a:solidFill>
                      <a:srgbClr val="15274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the case for an open circuit. </a:t>
                </a:r>
              </a:p>
              <a:p>
                <a:pPr lvl="2" indent="0">
                  <a:buNone/>
                </a:pPr>
                <a:endParaRPr lang="en-US" sz="2400" b="0" dirty="0">
                  <a:solidFill>
                    <a:srgbClr val="15274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 indent="0">
                  <a:buNone/>
                </a:pPr>
                <a:r>
                  <a:rPr lang="en-US" sz="2400" b="0" dirty="0">
                    <a:solidFill>
                      <a:srgbClr val="15274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</a:t>
                </a:r>
                <a:r>
                  <a:rPr lang="en-US" sz="2400" dirty="0">
                    <a:solidFill>
                      <a:srgbClr val="15274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 is at DC steady state.</a:t>
                </a:r>
              </a:p>
              <a:p>
                <a:pPr lvl="2" indent="0">
                  <a:buNone/>
                </a:pPr>
                <a:endParaRPr lang="en-US" sz="2400" dirty="0">
                  <a:solidFill>
                    <a:srgbClr val="15274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5EF8FCE-1DA2-D341-A0D4-BB427994E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072" t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7ACE2A-E2B5-48F2-ADEC-29F059E88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F9D86-DE0E-144F-A3E8-62DEBD3AF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F93A7-8F00-B448-A8E9-2BFD16E71A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Series: same current through element</a:t>
            </a:r>
          </a:p>
          <a:p>
            <a:r>
              <a:rPr lang="en-US" dirty="0"/>
              <a:t>Parallel: same voltage across element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69349F-C4AB-4A4F-B8A6-26D4B145F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BDD07A4-EA95-460C-833A-E83867345F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1200" y="3600452"/>
            <a:ext cx="6191250" cy="149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19221"/>
      </p:ext>
    </p:extLst>
  </p:cSld>
  <p:clrMapOvr>
    <a:masterClrMapping/>
  </p:clrMapOvr>
</p:sld>
</file>

<file path=ppt/theme/theme1.xml><?xml version="1.0" encoding="utf-8"?>
<a:theme xmlns:a="http://schemas.openxmlformats.org/drawingml/2006/main" name="1_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1116D053-EE56-4574-80A6-25BCAAD50879}" vid="{5EA2B5FA-23EF-4390-A70A-DCBDD2A55D66}"/>
    </a:ext>
  </a:extLst>
</a:theme>
</file>

<file path=ppt/theme/theme2.xml><?xml version="1.0" encoding="utf-8"?>
<a:theme xmlns:a="http://schemas.openxmlformats.org/drawingml/2006/main" name="Content Slides - Blu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1116D053-EE56-4574-80A6-25BCAAD50879}" vid="{ECD09CF7-5010-4E4E-8E2C-6650CB6D98E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ECE_ILLINOIS_template_2018_Block_I_wordmark_4x3</Template>
  <TotalTime>571</TotalTime>
  <Words>1047</Words>
  <Application>Microsoft Office PowerPoint</Application>
  <PresentationFormat>Custom</PresentationFormat>
  <Paragraphs>224</Paragraphs>
  <Slides>43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OfficinaSansITCStd Book</vt:lpstr>
      <vt:lpstr>Arial</vt:lpstr>
      <vt:lpstr>Arial Narrow</vt:lpstr>
      <vt:lpstr>Calibri</vt:lpstr>
      <vt:lpstr>Cambria Math</vt:lpstr>
      <vt:lpstr>Wingdings</vt:lpstr>
      <vt:lpstr>1_Cover Slide</vt:lpstr>
      <vt:lpstr>Content Slides - Blue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KANAD SARKAR</dc:creator>
  <cp:lastModifiedBy>Liu, Alan Fu</cp:lastModifiedBy>
  <cp:revision>45</cp:revision>
  <cp:lastPrinted>2016-12-15T22:22:15Z</cp:lastPrinted>
  <dcterms:created xsi:type="dcterms:W3CDTF">2019-02-10T13:17:39Z</dcterms:created>
  <dcterms:modified xsi:type="dcterms:W3CDTF">2021-02-19T22:18:06Z</dcterms:modified>
</cp:coreProperties>
</file>