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92" r:id="rId3"/>
    <p:sldId id="293" r:id="rId4"/>
    <p:sldId id="294" r:id="rId5"/>
    <p:sldId id="296" r:id="rId6"/>
    <p:sldId id="295" r:id="rId7"/>
    <p:sldId id="280" r:id="rId8"/>
    <p:sldId id="264" r:id="rId9"/>
    <p:sldId id="281" r:id="rId10"/>
    <p:sldId id="282" r:id="rId11"/>
    <p:sldId id="283" r:id="rId12"/>
    <p:sldId id="284" r:id="rId13"/>
    <p:sldId id="297" r:id="rId14"/>
    <p:sldId id="285" r:id="rId15"/>
    <p:sldId id="287" r:id="rId16"/>
    <p:sldId id="290" r:id="rId17"/>
    <p:sldId id="286" r:id="rId18"/>
    <p:sldId id="288" r:id="rId19"/>
    <p:sldId id="289" r:id="rId20"/>
    <p:sldId id="29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9" autoAdjust="0"/>
    <p:restoredTop sz="94643"/>
  </p:normalViewPr>
  <p:slideViewPr>
    <p:cSldViewPr snapToGrid="0">
      <p:cViewPr>
        <p:scale>
          <a:sx n="106" d="100"/>
          <a:sy n="106" d="100"/>
        </p:scale>
        <p:origin x="10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66CC0-882B-4404-B7FD-FB971902DE8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AE7C0-0E91-4FE9-967E-427283057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8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Pg</a:t>
            </a:r>
            <a:r>
              <a:rPr lang="en-US" dirty="0"/>
              <a:t> no. 153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AE7C0-0E91-4FE9-967E-4272830576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Pg</a:t>
            </a:r>
            <a:r>
              <a:rPr lang="en-US" dirty="0"/>
              <a:t> no. 159 equations relating Y,H, and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AE7C0-0E91-4FE9-967E-4272830576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3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D966-6CF2-43B9-B12C-D7F492B1B03C}" type="datetime1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98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B644-EE15-497A-A414-3234E55520AE}" type="datetime1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0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2A55-5B35-45FA-85C5-BC84E3F9810E}" type="datetime1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5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352E-FC19-450A-8F9B-3A49F8E7824B}" type="datetime1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8B66-F06C-4154-9266-AE35A1952E3C}" type="datetime1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91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716C-A31E-479C-9FF1-FAAA0155B003}" type="datetime1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7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EA84-9D6A-4D0E-9262-40E57A747B72}" type="datetime1">
              <a:rPr lang="en-US" smtClean="0"/>
              <a:t>10/18/19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9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CD56-CC78-43E3-BF6D-37A50A3029DF}" type="datetime1">
              <a:rPr lang="en-US" smtClean="0"/>
              <a:t>10/18/19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8504-8155-43C5-8B61-548B3B05F4D5}" type="datetime1">
              <a:rPr lang="en-US" smtClean="0"/>
              <a:t>10/18/19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ECE ILLINOIS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7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1A3A73-B570-4C04-BD9F-4F197831ACEA}" type="datetime1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ECE ILLINOIS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1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7D51-F2F1-44FD-9325-6095C8028201}" type="datetime1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7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91D1CF-56A4-4120-B16F-58404A830B74}" type="datetime1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ECE ILLINOIS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72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25D0-294C-40FC-B77C-B9A16CAC8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638" y="776097"/>
            <a:ext cx="10961225" cy="356616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Cambria" panose="02040503050406030204" pitchFamily="18" charset="0"/>
              </a:rPr>
              <a:t>ECE 210 Review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08247-DDBA-4D35-99D2-2B64603D7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Midterm TWO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SANAT PANDEY and Jason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EFA6B-AE8F-4C9C-8035-7D7578C7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/>
              <a:t>ECE ILLINOIS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E8E8E-F466-44E3-8539-4EE1CDF0E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12" y="758952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69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E501-B232-4DB9-8E7C-393F2AFB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Resonance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CB1DC-46B1-4688-BD1F-8310156E4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Frequency at which the circuit response is purely real.</a:t>
                </a:r>
              </a:p>
              <a:p>
                <a:r>
                  <a:rPr lang="en-US" dirty="0"/>
                  <a:t>If the input frequency equals the resonance frequency, then the impedance of the capacitor and inductor cancel each other out till the only impedance in the circuit is due to resistor.</a:t>
                </a:r>
              </a:p>
              <a:p>
                <a:r>
                  <a:rPr lang="en-US" dirty="0"/>
                  <a:t>As a result the input and output are in-phase with each other and the output has its maximum amplitude.</a:t>
                </a:r>
              </a:p>
              <a:p>
                <a:r>
                  <a:rPr lang="en-US" dirty="0"/>
                  <a:t>For RLC circuit, the resonant frequency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CB1DC-46B1-4688-BD1F-8310156E4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4" t="-1572" r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C5D38-F7E3-4C83-AC10-0C8D0021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3933415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782C-5B83-4B17-B70F-9056A8BD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Response of LTI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BD8623-DBB9-4D00-B28B-73C8E24F19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LTI Response to Co-sinusoidal Inputs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multiple sinusoidal inputs, calculate response for each input and then add them</a:t>
                </a:r>
              </a:p>
              <a:p>
                <a:r>
                  <a:rPr lang="en-US" dirty="0"/>
                  <a:t>At the resonant frequency, the frequency response has no imaginary terms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BD8623-DBB9-4D00-B28B-73C8E24F1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6CC27-5F46-4A43-BF78-86894B3F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18305B-F6D8-4073-AE1D-A24743CD92DB}"/>
              </a:ext>
            </a:extLst>
          </p:cNvPr>
          <p:cNvSpPr/>
          <p:nvPr/>
        </p:nvSpPr>
        <p:spPr>
          <a:xfrm>
            <a:off x="2617055" y="3874770"/>
            <a:ext cx="886119" cy="3228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LTI</a:t>
            </a:r>
          </a:p>
        </p:txBody>
      </p:sp>
    </p:spTree>
    <p:extLst>
      <p:ext uri="{BB962C8B-B14F-4D97-AF65-F5344CB8AC3E}">
        <p14:creationId xmlns:p14="http://schemas.microsoft.com/office/powerpoint/2010/main" val="27190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A812-3272-458F-A5ED-B9A7AC98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35E3A-6F8E-4CC0-B6EE-AC24546D26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Getting the recipe of a periodic signal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𝑗𝑛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   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𝑗𝑛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                                 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471400" lvl="8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`						</a:t>
                </a:r>
                <a:r>
                  <a:rPr lang="en-US" sz="180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1800" b="0" dirty="0"/>
              </a:p>
              <a:p>
                <a:pPr marL="1471400" lvl="8" indent="0">
                  <a:buNone/>
                </a:pPr>
                <a:endParaRPr lang="en-US" sz="1800" dirty="0"/>
              </a:p>
              <a:p>
                <a:pPr marL="1471400" lvl="8" indent="0">
                  <a:buNone/>
                </a:pPr>
                <a:r>
                  <a:rPr lang="en-US" sz="1800" dirty="0"/>
                  <a:t>For trigonometric form, if function is:</a:t>
                </a:r>
              </a:p>
              <a:p>
                <a:pPr lvl="8">
                  <a:buFontTx/>
                  <a:buChar char="-"/>
                </a:pPr>
                <a:r>
                  <a:rPr lang="en-US" sz="1800" dirty="0"/>
                  <a:t>even: b</a:t>
                </a:r>
                <a:r>
                  <a:rPr lang="en-US" sz="1800" baseline="-25000" dirty="0"/>
                  <a:t>n</a:t>
                </a:r>
                <a:r>
                  <a:rPr lang="en-US" sz="1800" dirty="0"/>
                  <a:t>=0</a:t>
                </a:r>
              </a:p>
              <a:p>
                <a:pPr lvl="8">
                  <a:buFontTx/>
                  <a:buChar char="-"/>
                </a:pPr>
                <a:r>
                  <a:rPr lang="en-US" sz="1800" dirty="0"/>
                  <a:t>odd: a</a:t>
                </a:r>
                <a:r>
                  <a:rPr lang="en-US" sz="1800" baseline="-25000" dirty="0"/>
                  <a:t>n</a:t>
                </a:r>
                <a:r>
                  <a:rPr lang="en-US" sz="1800" dirty="0"/>
                  <a:t>=0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35E3A-6F8E-4CC0-B6EE-AC24546D26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1" t="-3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F017F-2E62-41F8-8ED3-3E797A83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4193033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2711-AE86-C543-96BE-DB69AA65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Parseval’s Theorem and THD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5D699-5092-4B42-98CE-701D9EB5CC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4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4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4000" dirty="0"/>
              </a:p>
              <a:p>
                <a:endParaRPr lang="en-US" sz="4000" dirty="0"/>
              </a:p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𝑇𝐻𝐷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5D699-5092-4B42-98CE-701D9EB5C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0" t="-27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2E53B-C52F-CD47-B990-F6F265DB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112241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06ED-1F4D-4D39-8291-1A034F5D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Spring 2016 Question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C30075-5707-403F-B967-E783BA1FC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832" y="1801042"/>
            <a:ext cx="7340008" cy="249054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25520-F2CC-489B-8DCA-AA287738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ECE ILLINOIS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06C159-4A3F-4834-83DE-1779024D8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079187"/>
            <a:ext cx="5012248" cy="12435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75304B-3750-42F7-8EA5-302152526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28847"/>
            <a:ext cx="5963757" cy="3427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47766A-54AD-474C-8D84-D1CDE27BFA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79" y="4651600"/>
            <a:ext cx="6007723" cy="46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78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D887-8307-48FF-83BF-A79CD25A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2014 Question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FFE560-5239-49BD-AC32-65551A970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37" y="2034125"/>
            <a:ext cx="7969511" cy="281125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A3D48-61F8-4EA3-8940-306FFD3D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C1EBA5-2D2F-42AC-8610-6E369F5DD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95" y="4736829"/>
            <a:ext cx="3934468" cy="3654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0C864D-22D6-4119-AB5B-5C623C7C2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95" y="5131032"/>
            <a:ext cx="4468253" cy="4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88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675E-9A77-46B9-A546-4724C372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2017 Question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962D22-029B-48A0-B9FE-E40A68B08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64" y="1921218"/>
            <a:ext cx="10441214" cy="302785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4BAEB-3F79-4AEE-8D03-41E78789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7AF01A-6D0A-411A-80B1-16BF5E509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31" y="4949072"/>
            <a:ext cx="6923958" cy="7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96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B301-F6D2-494E-9E93-E0655190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13 Question 8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599F01-0E3B-4F8E-833B-91CC329D9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15" y="1854839"/>
            <a:ext cx="10719904" cy="204785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7EFC1-E7B5-481D-8195-054FA3E7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E977EF-ACE2-4629-9E4C-06F5A7D50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37" y="3684228"/>
            <a:ext cx="6606552" cy="537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7F007B-D66C-4123-840E-CEBD49CBC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37" y="4368628"/>
            <a:ext cx="9799169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67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6958-7065-40A6-BA2E-465C45BF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Spring 2018 Question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1CE7B0-BE6E-4752-A66B-5440092E9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66535"/>
            <a:ext cx="5991330" cy="149059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DA91F-1D24-4C47-AEE9-A5722120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ECE ILLINOIS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45E67A-A29F-404B-8BE3-F49ABEC7E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26" y="3273565"/>
            <a:ext cx="7088610" cy="288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90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F28AD-4BDE-4792-9D56-7853065B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2018 Question 4 Continued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E61BFD-3E44-475F-A42E-BC5419259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01" y="2049732"/>
            <a:ext cx="8768941" cy="32730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CD8C4-C696-4F34-9D2E-33CF273D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348535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D340-0CEF-4026-B380-B6AA262C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RL, RC, RLC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E1B03-DF1F-4013-98C8-E1C4B52CB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▪ RL and RC circuits require setting up and solving a first-order ODE</a:t>
            </a:r>
          </a:p>
          <a:p>
            <a:r>
              <a:rPr lang="en-US" dirty="0"/>
              <a:t>▪ RLC circuits require setting up and solving a second-order</a:t>
            </a:r>
          </a:p>
          <a:p>
            <a:pPr marL="0" indent="0">
              <a:buNone/>
            </a:pPr>
            <a:r>
              <a:rPr lang="en-US" dirty="0"/>
              <a:t> At the </a:t>
            </a:r>
            <a:r>
              <a:rPr lang="en-US" b="1" dirty="0"/>
              <a:t>steady state</a:t>
            </a:r>
            <a:r>
              <a:rPr lang="en-US" dirty="0"/>
              <a:t>,</a:t>
            </a:r>
          </a:p>
          <a:p>
            <a:pPr lvl="1"/>
            <a:r>
              <a:rPr lang="en-US" sz="2000" dirty="0"/>
              <a:t>Capacitors act as open circuits</a:t>
            </a:r>
          </a:p>
          <a:p>
            <a:pPr lvl="1"/>
            <a:r>
              <a:rPr lang="en-US" sz="2000" dirty="0"/>
              <a:t>Inductors act as wires</a:t>
            </a:r>
          </a:p>
          <a:p>
            <a:r>
              <a:rPr lang="en-US" dirty="0"/>
              <a:t>Continuous functions of time:</a:t>
            </a:r>
          </a:p>
          <a:p>
            <a:pPr lvl="1"/>
            <a:r>
              <a:rPr lang="en-US" sz="2000" dirty="0"/>
              <a:t>Voltage across a capacitor</a:t>
            </a:r>
          </a:p>
          <a:p>
            <a:pPr lvl="1"/>
            <a:r>
              <a:rPr lang="en-US" sz="2000" dirty="0"/>
              <a:t>Current through an inductor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12556-9FE7-477C-9448-BDFF31AB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E0199A-C857-D04B-963B-FACCBAE1BB7E}"/>
                  </a:ext>
                </a:extLst>
              </p:cNvPr>
              <p:cNvSpPr txBox="1"/>
              <p:nvPr/>
            </p:nvSpPr>
            <p:spPr>
              <a:xfrm>
                <a:off x="5919537" y="3146835"/>
                <a:ext cx="4526280" cy="1864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𝑐𝑎𝑝𝑎𝑐𝑖𝑡𝑜𝑟𝑠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𝑖𝑛𝑑𝑢𝑐𝑡𝑜𝑟𝑠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E0199A-C857-D04B-963B-FACCBAE1B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37" y="3146835"/>
                <a:ext cx="4526280" cy="1864100"/>
              </a:xfrm>
              <a:prstGeom prst="rect">
                <a:avLst/>
              </a:prstGeom>
              <a:blipFill>
                <a:blip r:embed="rId2"/>
                <a:stretch>
                  <a:fillRect b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745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BA6F-26EC-4A61-AE91-AA7B8445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2016 Question 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9A0918-FFEB-4AAF-A9E5-2F58B178E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3598"/>
            <a:ext cx="10051676" cy="145075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6956F-4D36-4BC7-8BDB-1B97E101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32D8AB-6514-4492-A29B-60F8FEA94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29" y="3287187"/>
            <a:ext cx="10377095" cy="80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5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0285-EDFF-4D34-BEF3-D4F1265D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Order Differential Equations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0C976-2BCF-4057-A2D7-39551A5E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62323117-F68A-4FB2-903A-F0F6CEA0FB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Given equation, where 𝛼 and 𝛽 are constants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 Then,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𝝉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A </a:t>
                </a:r>
                <a:r>
                  <a:rPr lang="en-US" dirty="0"/>
                  <a:t>and </a:t>
                </a:r>
                <a:r>
                  <a:rPr lang="en-US" i="1" dirty="0"/>
                  <a:t>B </a:t>
                </a:r>
                <a:r>
                  <a:rPr lang="en-US" dirty="0"/>
                  <a:t>are also constants</a:t>
                </a:r>
              </a:p>
              <a:p>
                <a:pPr marL="0" indent="0">
                  <a:buNone/>
                </a:pPr>
                <a:r>
                  <a:rPr lang="en-US" i="1" dirty="0"/>
                  <a:t> A: </a:t>
                </a:r>
                <a:r>
                  <a:rPr lang="en-US" dirty="0"/>
                  <a:t>limit as 𝑡→∞ (steady state)</a:t>
                </a:r>
              </a:p>
              <a:p>
                <a:pPr marL="0" indent="0">
                  <a:buNone/>
                </a:pPr>
                <a:r>
                  <a:rPr lang="en-US" i="1" dirty="0"/>
                  <a:t> B:</a:t>
                </a:r>
                <a:r>
                  <a:rPr lang="en-US" dirty="0"/>
                  <a:t> initial conditions (transient)</a:t>
                </a:r>
              </a:p>
              <a:p>
                <a:r>
                  <a:rPr lang="en-US" dirty="0"/>
                  <a:t>Time constant: 𝜏 = 1/𝛼</a:t>
                </a:r>
              </a:p>
              <a:p>
                <a:r>
                  <a:rPr lang="en-US" dirty="0"/>
                  <a:t>Homogeneous solution (f(t)=0) – the exponential term (the transient solution)</a:t>
                </a:r>
              </a:p>
              <a:p>
                <a:r>
                  <a:rPr lang="en-US" dirty="0"/>
                  <a:t>Particular solution – the constant (the steady state)</a:t>
                </a:r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62323117-F68A-4FB2-903A-F0F6CEA0FB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3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32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7132-877F-4120-80FB-F4DAD602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Order Circuits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06E60F-FF2A-438B-90E2-4DA85DB5E1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0066" y="1845734"/>
                <a:ext cx="9905614" cy="44508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B050"/>
                    </a:solidFill>
                  </a:rPr>
                  <a:t>Zero State Response</a:t>
                </a:r>
                <a:r>
                  <a:rPr lang="en-US" sz="2400" b="1" dirty="0"/>
                  <a:t>: </a:t>
                </a:r>
                <a:r>
                  <a:rPr lang="en-US" sz="2400" dirty="0"/>
                  <a:t>Solution to ODE when initial state is 0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Zero Input Response</a:t>
                </a:r>
                <a:r>
                  <a:rPr lang="en-US" sz="2400" b="1" dirty="0"/>
                  <a:t>: </a:t>
                </a:r>
                <a:r>
                  <a:rPr lang="en-US" sz="2400" dirty="0"/>
                  <a:t>Solution to ODE when input is 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𝑆𝑅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𝐼𝑅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06E60F-FF2A-438B-90E2-4DA85DB5E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066" y="1845734"/>
                <a:ext cx="9905614" cy="4450894"/>
              </a:xfrm>
              <a:blipFill>
                <a:blip r:embed="rId2"/>
                <a:stretch>
                  <a:fillRect l="-1793" t="-1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ADCF7-0F14-471C-A9E7-536AE77F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9643C3-3D3F-724F-9B86-F3B477600CE3}"/>
                  </a:ext>
                </a:extLst>
              </p:cNvPr>
              <p:cNvSpPr txBox="1"/>
              <p:nvPr/>
            </p:nvSpPr>
            <p:spPr>
              <a:xfrm>
                <a:off x="3974054" y="4664327"/>
                <a:ext cx="4243892" cy="426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</m:oMath>
                  </m:oMathPara>
                </a14:m>
                <a:endParaRPr lang="en-US" sz="2000" b="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9643C3-3D3F-724F-9B86-F3B477600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054" y="4664327"/>
                <a:ext cx="4243892" cy="426271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0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FABF-80D3-3947-AEB3-62DD5AC8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y(t) expressions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84F073-0409-9C48-B11C-59E4A1186F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𝑍𝑆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𝑇𝑟𝑎𝑛𝑠𝑖𝑒𝑛𝑡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𝑆𝑡𝑒𝑎𝑑𝑦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𝑆𝑡𝑎𝑡𝑒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Both add up to y(t) but can be expressed differently</a:t>
                </a:r>
              </a:p>
              <a:p>
                <a:r>
                  <a:rPr lang="en-US" b="1" dirty="0"/>
                  <a:t>Tips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Find ZI and ZS first </a:t>
                </a:r>
                <a:r>
                  <a:rPr lang="en-US" dirty="0">
                    <a:sym typeface="Wingdings" pitchFamily="2" charset="2"/>
                  </a:rPr>
                  <a:t> add to get y(t)  figure out Transient and Steady State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84F073-0409-9C48-B11C-59E4A1186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37E44-FAC3-E641-9990-51EB2744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198127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4EB40-0FDE-8547-8D4D-5A0943F7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pic>
        <p:nvPicPr>
          <p:cNvPr id="5" name="Picture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05F15D37-AF93-C64F-A806-DAA777E15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6" y="1205703"/>
            <a:ext cx="10508990" cy="449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9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2AC5-6F95-4BA2-A4F4-DBFD2260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Phasors, Co-sinusoids, and Impedance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3C5966-68D2-40F8-BB4F-F0CDA2F0D6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3606695" cy="402336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𝐴𝑐𝑜𝑠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>
                  <a:lnSpc>
                    <a:spcPct val="100000"/>
                  </a:lnSpc>
                </a:pPr>
                <a:r>
                  <a:rPr lang="en-US" sz="1800" b="0" dirty="0">
                    <a:ea typeface="Cambria Math" panose="02040503050406030204" pitchFamily="18" charset="0"/>
                  </a:rPr>
                  <a:t>Remember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 so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𝐴𝑠𝑖𝑛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𝐴𝑗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3C5966-68D2-40F8-BB4F-F0CDA2F0D6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3606695" cy="4023360"/>
              </a:xfrm>
              <a:blipFill>
                <a:blip r:embed="rId2"/>
                <a:stretch>
                  <a:fillRect l="-3885" t="-909" r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CEC53-141A-4425-9E42-C251CECC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D46DAE-4428-48F5-AD85-43E4266A9370}"/>
                  </a:ext>
                </a:extLst>
              </p:cNvPr>
              <p:cNvSpPr txBox="1"/>
              <p:nvPr/>
            </p:nvSpPr>
            <p:spPr>
              <a:xfrm>
                <a:off x="6443512" y="1737360"/>
                <a:ext cx="4822804" cy="1836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Inductor: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Capacitor: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Resistor: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D46DAE-4428-48F5-AD85-43E4266A9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512" y="1737360"/>
                <a:ext cx="4822804" cy="1836272"/>
              </a:xfrm>
              <a:prstGeom prst="rect">
                <a:avLst/>
              </a:prstGeom>
              <a:blipFill>
                <a:blip r:embed="rId3"/>
                <a:stretch>
                  <a:fillRect l="-1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B0E7335-872F-4769-BDCA-5C80B74A9289}"/>
              </a:ext>
            </a:extLst>
          </p:cNvPr>
          <p:cNvSpPr txBox="1"/>
          <p:nvPr/>
        </p:nvSpPr>
        <p:spPr>
          <a:xfrm>
            <a:off x="1065229" y="3573632"/>
            <a:ext cx="99436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you’ve converted every circuit element in the phasor domain, you can analyze the circuit using all the ways covered in the first midterm!!!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Voltage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Superposition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Loop 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Transformations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NOTE: The solution obtained after analysis with the phasor method is the </a:t>
            </a:r>
            <a:r>
              <a:rPr lang="en-US" i="1" dirty="0">
                <a:solidFill>
                  <a:srgbClr val="FF0000"/>
                </a:solidFill>
              </a:rPr>
              <a:t>STEADY STATE SOLUTION !!!</a:t>
            </a:r>
          </a:p>
        </p:txBody>
      </p:sp>
    </p:spTree>
    <p:extLst>
      <p:ext uri="{BB962C8B-B14F-4D97-AF65-F5344CB8AC3E}">
        <p14:creationId xmlns:p14="http://schemas.microsoft.com/office/powerpoint/2010/main" val="277000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AB00-40F3-4CA4-9F9A-07F2538E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ECEB-2556-4B1E-8805-88C30CD3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FA434-CFD0-420F-8011-1878FB97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/>
              <a:t>ECE ILLINOIS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D8AE16-649E-402E-B7D1-3C36E0ECCA93}"/>
                  </a:ext>
                </a:extLst>
              </p:cNvPr>
              <p:cNvSpPr txBox="1"/>
              <p:nvPr/>
            </p:nvSpPr>
            <p:spPr>
              <a:xfrm>
                <a:off x="1036320" y="1845734"/>
                <a:ext cx="10058400" cy="4023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𝑅𝑒𝑠𝑖𝑠𝑡𝑜𝑟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𝑟𝑚𝑠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NOTE 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1. Capacitors and Inductors absorb no net power, they return their instantaneous absorbed power back to the circuit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2. If the current is flowing against the direction of the voltage drop, the power is negative</a:t>
                </a:r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D8AE16-649E-402E-B7D1-3C36E0ECC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1845734"/>
                <a:ext cx="10058400" cy="4023360"/>
              </a:xfrm>
              <a:prstGeom prst="rect">
                <a:avLst/>
              </a:prstGeom>
              <a:blipFill>
                <a:blip r:embed="rId2"/>
                <a:stretch>
                  <a:fillRect l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3754F97-5FC4-5D4A-8D39-A0DF3F27E136}"/>
              </a:ext>
            </a:extLst>
          </p:cNvPr>
          <p:cNvSpPr txBox="1"/>
          <p:nvPr/>
        </p:nvSpPr>
        <p:spPr>
          <a:xfrm>
            <a:off x="7230177" y="1845734"/>
            <a:ext cx="3864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Absorbed Power: Positive</a:t>
            </a:r>
          </a:p>
          <a:p>
            <a:r>
              <a:rPr lang="en-US" sz="2400" dirty="0"/>
              <a:t>Dissipated Power: Negative</a:t>
            </a:r>
          </a:p>
        </p:txBody>
      </p:sp>
    </p:spTree>
    <p:extLst>
      <p:ext uri="{BB962C8B-B14F-4D97-AF65-F5344CB8AC3E}">
        <p14:creationId xmlns:p14="http://schemas.microsoft.com/office/powerpoint/2010/main" val="214117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F3C0-64CF-4C3F-B928-9D41053E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Power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27F714-3619-469B-A005-9BB5FCCE7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3" y="2082948"/>
            <a:ext cx="5447063" cy="32123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CEAA6-D879-41C3-A238-986F5534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D83260-779A-4D17-BBC5-246B40AB94E6}"/>
                  </a:ext>
                </a:extLst>
              </p:cNvPr>
              <p:cNvSpPr txBox="1"/>
              <p:nvPr/>
            </p:nvSpPr>
            <p:spPr>
              <a:xfrm>
                <a:off x="5505650" y="2675632"/>
                <a:ext cx="56500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for max available power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D83260-779A-4D17-BBC5-246B40AB9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650" y="2675632"/>
                <a:ext cx="5650030" cy="461665"/>
              </a:xfrm>
              <a:prstGeom prst="rect">
                <a:avLst/>
              </a:prstGeom>
              <a:blipFill>
                <a:blip r:embed="rId3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8AA93D-47D0-4455-91B3-F8A824A3C254}"/>
                  </a:ext>
                </a:extLst>
              </p:cNvPr>
              <p:cNvSpPr txBox="1"/>
              <p:nvPr/>
            </p:nvSpPr>
            <p:spPr>
              <a:xfrm>
                <a:off x="6599296" y="3720703"/>
                <a:ext cx="1483676" cy="801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8AA93D-47D0-4455-91B3-F8A824A3C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96" y="3720703"/>
                <a:ext cx="1483676" cy="801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3243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ECE Illinois</Template>
  <TotalTime>633</TotalTime>
  <Words>695</Words>
  <Application>Microsoft Macintosh PowerPoint</Application>
  <PresentationFormat>Widescreen</PresentationFormat>
  <Paragraphs>126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Cambria Math</vt:lpstr>
      <vt:lpstr>Times New Roman</vt:lpstr>
      <vt:lpstr>Retrospect</vt:lpstr>
      <vt:lpstr>ECE 210 Review Session</vt:lpstr>
      <vt:lpstr>RL, RC, RLC Circuit</vt:lpstr>
      <vt:lpstr>First Order Differential Equations</vt:lpstr>
      <vt:lpstr>First Order Circuits</vt:lpstr>
      <vt:lpstr>y(t) expressions</vt:lpstr>
      <vt:lpstr>PowerPoint Presentation</vt:lpstr>
      <vt:lpstr>Phasors, Co-sinusoids, and Impedance</vt:lpstr>
      <vt:lpstr>Average Power</vt:lpstr>
      <vt:lpstr>Available Power</vt:lpstr>
      <vt:lpstr>Resonance</vt:lpstr>
      <vt:lpstr>Frequency Response of LTI Systems</vt:lpstr>
      <vt:lpstr>Fourier Series</vt:lpstr>
      <vt:lpstr>Parseval’s Theorem and THD</vt:lpstr>
      <vt:lpstr>Spring 2016 Question 1</vt:lpstr>
      <vt:lpstr>Spring 2014 Question 2</vt:lpstr>
      <vt:lpstr>Fall 2017 Question 2</vt:lpstr>
      <vt:lpstr>Fall 13 Question 8</vt:lpstr>
      <vt:lpstr>Spring 2018 Question 4</vt:lpstr>
      <vt:lpstr>Spring 2018 Question 4 Continued</vt:lpstr>
      <vt:lpstr>Spring 2016 Question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210 Review Session</dc:title>
  <dc:creator>Sanchit Vohra</dc:creator>
  <cp:lastModifiedBy>Pandey, Sanat</cp:lastModifiedBy>
  <cp:revision>39</cp:revision>
  <dcterms:created xsi:type="dcterms:W3CDTF">2018-09-18T23:40:17Z</dcterms:created>
  <dcterms:modified xsi:type="dcterms:W3CDTF">2019-10-19T01:50:47Z</dcterms:modified>
</cp:coreProperties>
</file>