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af83066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af83066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r>
              <a:rPr lang="en"/>
              <a:t>\begin{array}{l}{P_{\text {incident }}=V^{+} I^{+}} \\ {P_{\text {reflected}}=V^{-} I^{-}} \\ {P_{\text {transmitted}}=V^{++} I^{++}}\end{array}$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f83066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f83066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\begin{aligned} V(z, t)=&amp; \tau_{g} \sum_{n=0}^{\infty}\left(\Gamma_{L} \Gamma_{g}\right)^{n} \delta\left(t-\frac{z}{v}-n \frac{2 \ell}{v}\right) \\ &amp;+\tau_{g} \Gamma_{L} \sum_{n=0}^{\infty}\left(\Gamma_{L} \Gamma_{g}\right)^{n} \delta\left(t+\frac{z}{v}-(n+1) \frac{2 \ell}{v}\right) \end{aligned}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af83066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af83066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af83066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af83066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af83066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af83066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af830668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af830668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af830668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af830668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af830668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af830668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af830668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af830668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af83066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af83066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af830668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af830668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af830668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af830668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\bar{\gamma}=\alpha+j \beta=\sqrt{j \omega \mu(\sigma+j \omega \varepsilon)}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af83066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af83066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v_{p}=\frac{\omega}{\beta}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E_{x}=E_{0} e^{\mp \alpha z} e^{\mp j \beta z}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\delta=\frac{1}{\alpha}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\lambda=\frac{2 \pi}{\beta}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af83066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af83066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af83066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af83066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af83066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af83066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\Gamma_{L}=\frac{Z_{L}-Z_{0}}{Z_{L}+Z_{0}}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\Gamma_{C}=-\Gamma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\tau_{g}=\frac{Z_{o}}{R_{g}+Z_{o}}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\tau_{12}=1+\Gamma_{12}=\frac{2Z_{2}}{Z_{1}+Z_{2}}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af83066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af83066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Relationship Id="rId4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329 Exam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 Review Session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Littlefield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Lines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transmission lines absorb no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power is dissipated in resistive loads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022" y="2367625"/>
            <a:ext cx="2765950" cy="9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600" y="3724175"/>
            <a:ext cx="5156801" cy="3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5398" y="4362674"/>
            <a:ext cx="427321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Bounce Diagram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memorize these </a:t>
            </a:r>
            <a:r>
              <a:rPr lang="en"/>
              <a:t>formulas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understand bounce diagrams conceptually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the speed of propagation (material dependent!)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the distance per time in convenient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by the correct coefficient at any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to negative reflection coefficient for current!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function will be the same as input function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075" y="342446"/>
            <a:ext cx="3740100" cy="10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125" y="2110180"/>
            <a:ext cx="2525700" cy="289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and Shorted Stubs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Stub: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baseline="-25000" lang="en"/>
              <a:t>L</a:t>
            </a:r>
            <a:r>
              <a:rPr lang="en"/>
              <a:t> = ∞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baseline="-25000" lang="en"/>
              <a:t>L</a:t>
            </a:r>
            <a:r>
              <a:rPr lang="en"/>
              <a:t>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Shorted Stub: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baseline="-25000" lang="en"/>
              <a:t>L</a:t>
            </a:r>
            <a:r>
              <a:rPr lang="en"/>
              <a:t>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</a:t>
            </a:r>
            <a:r>
              <a:rPr baseline="-25000" lang="en"/>
              <a:t>L</a:t>
            </a:r>
            <a:r>
              <a:rPr lang="en"/>
              <a:t>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produce a standing wave for both voltage and current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Microwave Resonators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498" y="1017723"/>
            <a:ext cx="5475026" cy="41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Exam Questions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3002"/>
            <a:ext cx="9144001" cy="2017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Summer 2016 #2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201" cy="465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Spring 2016 #1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Spring </a:t>
            </a:r>
            <a:r>
              <a:rPr lang="en" sz="1800"/>
              <a:t>2016 #1</a:t>
            </a:r>
            <a:endParaRPr sz="1800"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45099" cy="34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100" y="3367925"/>
            <a:ext cx="2353125" cy="17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Summer 2016 #2</a:t>
            </a:r>
            <a:endParaRPr sz="1800"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73257" l="0" r="0" t="0"/>
          <a:stretch/>
        </p:blipFill>
        <p:spPr>
          <a:xfrm>
            <a:off x="152400" y="2519625"/>
            <a:ext cx="8839199" cy="8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4">
            <a:alphaModFix/>
          </a:blip>
          <a:srcRect b="0" l="6688" r="12821" t="44453"/>
          <a:stretch/>
        </p:blipFill>
        <p:spPr>
          <a:xfrm>
            <a:off x="1399150" y="942050"/>
            <a:ext cx="6345700" cy="15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0"/>
            <a:ext cx="8839199" cy="110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523525"/>
            <a:ext cx="8839200" cy="5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179025"/>
            <a:ext cx="8839200" cy="52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25" y="152400"/>
            <a:ext cx="65401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088"/>
            <a:ext cx="8839199" cy="303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Properties in Material Media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constant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Impedance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796" y="1152475"/>
            <a:ext cx="4110501" cy="6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169" y="2194467"/>
            <a:ext cx="4110501" cy="276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Equations in Material Media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</a:t>
            </a:r>
            <a:r>
              <a:rPr lang="en"/>
              <a:t>velocity in some media</a:t>
            </a:r>
            <a:r>
              <a:rPr lang="en"/>
              <a:t> is frequency dependent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wave equation, we can get a general solution for a x-polarized wave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depth, or skin depth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Wavelength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738" y="1270688"/>
            <a:ext cx="9239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649" y="2352723"/>
            <a:ext cx="2430124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0900" y="3398663"/>
            <a:ext cx="9525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6275" y="2760488"/>
            <a:ext cx="8382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Polarization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Linear: In phase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Circular: 90 degrees out-of-phase with equal magnitude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Right-Handed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Left-Handed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Elliptical: Anything else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825" y="1934657"/>
            <a:ext cx="1353125" cy="84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824" y="2949750"/>
            <a:ext cx="1353125" cy="8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38" y="152400"/>
            <a:ext cx="60679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and Transmission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 reflection at perfect dielectric or perfect conductor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 transmission at impedance matched interface (Z</a:t>
            </a:r>
            <a:r>
              <a:rPr baseline="-25000" lang="en"/>
              <a:t>1</a:t>
            </a:r>
            <a:r>
              <a:rPr lang="en"/>
              <a:t>=Z</a:t>
            </a:r>
            <a:r>
              <a:rPr baseline="-25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Reflection coefficient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Injection coefficient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Transmission coefficient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200" y="2894325"/>
            <a:ext cx="1822925" cy="9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750" y="1911450"/>
            <a:ext cx="1788650" cy="9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0261" y="4350129"/>
            <a:ext cx="3382291" cy="7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2550" y="2178960"/>
            <a:ext cx="1730101" cy="3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Lines (TL)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steady state DC, TL acts like a wire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at microwave frequencies, lumped element model cannot be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propagating (or standing) TEM wave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derive TL formulas, apply boundary conditions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63" y="3295650"/>
            <a:ext cx="63722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