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5" r:id="rId6"/>
    <p:sldId id="266" r:id="rId7"/>
    <p:sldId id="268" r:id="rId8"/>
    <p:sldId id="270" r:id="rId9"/>
    <p:sldId id="272" r:id="rId10"/>
    <p:sldId id="273" r:id="rId11"/>
    <p:sldId id="274" r:id="rId12"/>
    <p:sldId id="275" r:id="rId13"/>
    <p:sldId id="276" r:id="rId14"/>
    <p:sldId id="279" r:id="rId15"/>
    <p:sldId id="280" r:id="rId16"/>
    <p:sldId id="281" r:id="rId17"/>
    <p:sldId id="283" r:id="rId18"/>
    <p:sldId id="294" r:id="rId19"/>
    <p:sldId id="284" r:id="rId20"/>
    <p:sldId id="287" r:id="rId21"/>
    <p:sldId id="289" r:id="rId22"/>
    <p:sldId id="290" r:id="rId23"/>
    <p:sldId id="292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1" autoAdjust="0"/>
    <p:restoredTop sz="94280" autoAdjust="0"/>
  </p:normalViewPr>
  <p:slideViewPr>
    <p:cSldViewPr snapToGrid="0">
      <p:cViewPr>
        <p:scale>
          <a:sx n="100" d="100"/>
          <a:sy n="100" d="100"/>
        </p:scale>
        <p:origin x="-3624" y="-58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2018-09-22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2018-09-22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2018-09-22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2018-09-22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2018-09-22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2018-09-22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2018-09-22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2018-09-22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2018-09-22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2018-09-22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2018-09-22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2018-09-22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2018-09-22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Physics 214</a:t>
            </a:r>
            <a:br>
              <a:rPr lang="en-US" dirty="0"/>
            </a:br>
            <a:r>
              <a:rPr lang="en-US" dirty="0"/>
              <a:t>Exam 1 HKN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  <a:p>
            <a:r>
              <a:rPr lang="en-US" dirty="0"/>
              <a:t>Keshav </a:t>
            </a:r>
            <a:r>
              <a:rPr lang="en-US" dirty="0" err="1"/>
              <a:t>Harisrikanth</a:t>
            </a:r>
            <a:endParaRPr lang="en-US" dirty="0"/>
          </a:p>
          <a:p>
            <a:r>
              <a:rPr lang="en-US" dirty="0" err="1"/>
              <a:t>Ningdong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2C6F-A479-4C5C-858C-4668D736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Particles? Waves? What’s the difference‽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E7130-EE35-447A-93BF-B4EDB482A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assign momentums to massless things like photons?</a:t>
                </a:r>
              </a:p>
              <a:p>
                <a:pPr lvl="1"/>
                <a:r>
                  <a:rPr lang="en-US" dirty="0"/>
                  <a:t>We use the </a:t>
                </a:r>
                <a:r>
                  <a:rPr lang="en-US" dirty="0" err="1"/>
                  <a:t>DeBroglie</a:t>
                </a:r>
                <a:r>
                  <a:rPr lang="en-US" dirty="0"/>
                  <a:t>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Energy:</a:t>
                </a:r>
              </a:p>
              <a:p>
                <a:pPr lvl="1"/>
                <a:r>
                  <a:rPr lang="en-US" dirty="0"/>
                  <a:t>Massive particles: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Well how do we assign wavelength to a massive particle?</a:t>
                </a:r>
              </a:p>
              <a:p>
                <a:pPr lvl="1"/>
                <a:r>
                  <a:rPr lang="en-US" dirty="0" err="1"/>
                  <a:t>DeBroglie</a:t>
                </a:r>
                <a:r>
                  <a:rPr lang="en-US" dirty="0"/>
                  <a:t> again!!!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𝑚𝐸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E7130-EE35-447A-93BF-B4EDB482A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7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78EB-839F-4584-8E3D-E847A33B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4410-CCE7-44EE-857C-2774B006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</p:txBody>
      </p:sp>
    </p:spTree>
    <p:extLst>
      <p:ext uri="{BB962C8B-B14F-4D97-AF65-F5344CB8AC3E}">
        <p14:creationId xmlns:p14="http://schemas.microsoft.com/office/powerpoint/2010/main" val="8630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9BEC-84C4-4EC8-84C3-1FCF8F10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9216-AED5-44D6-8E80-40F8B5D7B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9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45A5-477D-4807-8105-864AFA16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81AC0-A02D-4729-B5F8-C25AD2813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3233" y="1901952"/>
            <a:ext cx="5236490" cy="412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99C263-1146-45DB-A075-D8B0AD766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1" y="1901952"/>
            <a:ext cx="4768958" cy="244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7357-E070-45FE-885E-666EA9CD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CAA8B3-8FBD-4422-92C8-23677D80E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24" y="1700784"/>
            <a:ext cx="5642776" cy="2367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375DC0-B493-4982-A3FB-BA4E1DC6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24" y="4068382"/>
            <a:ext cx="5642776" cy="139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2777B3-4AC4-4C15-AE7D-A4EC9A549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000" y="4063137"/>
            <a:ext cx="5432357" cy="14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1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DF83-BC49-4AC1-BDD2-024147AD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60E8B3-957C-400F-98D6-C96F3891E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49" y="1700784"/>
            <a:ext cx="4898301" cy="4243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119913-6A85-4906-A9CF-73C4BF12B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602" y="1364840"/>
            <a:ext cx="4962525" cy="491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78F4A5-F838-421B-9E5D-5E737DCE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349" y="3339371"/>
            <a:ext cx="1002983" cy="9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A23C-7D36-4D78-B9A8-E0302871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AD125-AD47-4368-A628-9AF975036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8608" y="2721201"/>
            <a:ext cx="5553075" cy="1619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5B78CA-0C18-4DB4-9FBB-92B6C5CDB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700784"/>
            <a:ext cx="4587488" cy="457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9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AD3C-6BEB-4D7E-A206-0F73AD3B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3EA7C1-D8CD-4747-B08D-19AD5888F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5543550" cy="3714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69698D-B0A0-4914-A4CB-5D819723C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700784"/>
            <a:ext cx="42291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C44-D94A-410F-BFB6-C898FF7B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C35475-60C6-4D4E-9ADF-75D505804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54768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1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7C03-6FC9-4C79-B452-63BA3115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61E5CF-DAC4-48C4-A215-C669FE943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4888481" cy="412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6C6E2C-8F8D-4E6F-962E-BBBEED4C7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581"/>
          <a:stretch/>
        </p:blipFill>
        <p:spPr>
          <a:xfrm>
            <a:off x="6424612" y="2162175"/>
            <a:ext cx="5476875" cy="113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9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Waves and Harmonics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standard equation for a traveling wave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the Amplitude of the wave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: the wavenumber, associated with the wave’s momentum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: the radial frequency, has units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𝑟𝑎𝑑𝑖𝑎𝑛𝑠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𝑠𝑒𝑐𝑜𝑢𝑛𝑑</m:t>
                        </m:r>
                      </m:den>
                    </m:f>
                  </m:oMath>
                </a14:m>
                <a:r>
                  <a:rPr lang="en-US" dirty="0"/>
                  <a:t>, related to standard frequency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)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: the relative phase of the wave</a:t>
                </a:r>
              </a:p>
              <a:p>
                <a:pPr lvl="2"/>
                <a:r>
                  <a:rPr lang="en-US" dirty="0"/>
                  <a:t>Ex: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+90°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This is for a wave traveling in the positive x directions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8999-7B5D-4961-B5B6-974267FE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DEB6D5-6693-48D3-BE82-A08520A84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3681984"/>
            <a:ext cx="6482532" cy="1804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4F3E45-F3A9-4348-B002-7BD52321D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700784"/>
            <a:ext cx="5592424" cy="174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CA2F-FA0A-4AB6-B6A8-38B56323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E4AEAA-2EA7-4031-9FAC-40F109CD6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4535541" cy="412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5ADA66-2F82-45E3-9B86-5899A47F1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0784"/>
            <a:ext cx="5543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1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Waves and Intensity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96A3E-F301-410A-8A8A-6FE1B0787F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Waves can constructively or destructively interfere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Intensity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): A measure of the power provided by a wave over a given area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96A3E-F301-410A-8A8A-6FE1B0787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341120" y="1901952"/>
                <a:ext cx="9509760" cy="4123944"/>
              </a:xfrm>
            </p:spPr>
            <p:txBody>
              <a:bodyPr/>
              <a:lstStyle/>
              <a:p>
                <a:r>
                  <a:rPr lang="en-US" dirty="0"/>
                  <a:t>A mathematical tool to help visualize time dependent systems</a:t>
                </a:r>
              </a:p>
              <a:p>
                <a:pPr lvl="1"/>
                <a:r>
                  <a:rPr lang="en-US" dirty="0"/>
                  <a:t>Each phasor, like a vector, has a magnitude and a direction</a:t>
                </a:r>
              </a:p>
              <a:p>
                <a:pPr lvl="1"/>
                <a:r>
                  <a:rPr lang="en-US" dirty="0"/>
                  <a:t>In this course we will only deal with phasors that share a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(YAY!!!)</a:t>
                </a:r>
              </a:p>
              <a:p>
                <a:r>
                  <a:rPr lang="en-US" dirty="0"/>
                  <a:t>When adding phasors, we must account for their </a:t>
                </a:r>
                <a:r>
                  <a:rPr lang="en-US" i="1" dirty="0"/>
                  <a:t>relative </a:t>
                </a:r>
                <a:r>
                  <a:rPr lang="en-US" dirty="0"/>
                  <a:t>phase to each other</a:t>
                </a:r>
              </a:p>
              <a:p>
                <a:pPr lvl="1"/>
                <a:r>
                  <a:rPr lang="en-US" dirty="0"/>
                  <a:t>Since all frequencies are the same, adding phasors is just like adding vectors (because it is)</a:t>
                </a:r>
              </a:p>
              <a:p>
                <a:pPr lvl="1"/>
                <a:r>
                  <a:rPr lang="en-US" dirty="0"/>
                  <a:t>It is the projection of these vectors onto the horizontal axis that we care about (in this class)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41120" y="1901952"/>
                <a:ext cx="9509760" cy="4123944"/>
              </a:xfrm>
              <a:blipFill>
                <a:blip r:embed="rId7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B5997DF-1F7C-408B-8562-C441A8D83D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4822" y="467360"/>
            <a:ext cx="3006058" cy="1160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6D04B-8C5A-40D7-AB67-C1AADE49C9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4305" y="4644771"/>
            <a:ext cx="30765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AD173D-E37D-492A-90BF-500E72256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Interference Minima: N slits there are (N-1) minima between maxima</a:t>
                </a:r>
              </a:p>
              <a:p>
                <a:r>
                  <a:rPr lang="en-US" b="0" dirty="0"/>
                  <a:t>Peak Thickness: Thickness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(the more slits, the skinnier the peaks are)</a:t>
                </a:r>
              </a:p>
              <a:p>
                <a:r>
                  <a:rPr lang="en-US" dirty="0"/>
                  <a:t>Maxima Location: Located every phase change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when interfering waves are integer wavelengths out of phase.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under small angel approximation: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/>
                  <a:t>  where d is the distance between slits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wavelength.</a:t>
                </a:r>
              </a:p>
              <a:p>
                <a:r>
                  <a:rPr lang="en-US" dirty="0"/>
                  <a:t>Minima Location: Located every phase change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Intensity: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𝑑𝑠𝑖𝑛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AD173D-E37D-492A-90BF-500E72256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345E-9DEB-4027-B3C2-F6B6DFE5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EBEF-D082-43D4-AC9F-9822EBEDE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dirty="0"/>
                  <a:t>We can have interference between a wave going though a single slit!</a:t>
                </a:r>
              </a:p>
              <a:p>
                <a:r>
                  <a:rPr lang="en-US" dirty="0"/>
                  <a:t>This patter will have minima when the waves from the top and bottom of the slit destructively interfere (are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r>
                  <a:rPr lang="en-US" dirty="0"/>
                  <a:t> out of phase)</a:t>
                </a:r>
              </a:p>
              <a:p>
                <a:pPr lvl="1"/>
                <a:r>
                  <a:rPr lang="en-US" dirty="0"/>
                  <a:t>This happens at angles described by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or if angles are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Intensity: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Notice: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essentially the same thing, only 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one uses the slit spacing (d) and the other use the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slit width (a)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EBEF-D082-43D4-AC9F-9822EBEDE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" t="-1477" b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4DA1EBF-7172-4330-B3CC-86D517331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95" b="10927"/>
          <a:stretch/>
        </p:blipFill>
        <p:spPr>
          <a:xfrm>
            <a:off x="6962610" y="2719866"/>
            <a:ext cx="3888270" cy="33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1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A815-E7BE-46D0-8AA8-9459A4A5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Diffraction and Interference AT THE SAME TIME!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FFDDA57-D9CB-485E-A241-AD881AA6B0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Don’t panic! We still get to use all the equations from before, we just need to make sure we account for both mechanisms.</a:t>
                </a:r>
              </a:p>
              <a:p>
                <a:pPr lvl="1"/>
                <a:r>
                  <a:rPr lang="en-US" dirty="0"/>
                  <a:t>Multiplying these two factors together we get 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the gross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FFDDA57-D9CB-485E-A241-AD881AA6B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48A9096-3910-4375-A9A7-7D5659CFC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022" y="2494712"/>
            <a:ext cx="4910138" cy="14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9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40DE-E4FA-4D59-8EF4-EF012CD5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Criteria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ECD5-BF50-4168-9F38-3D124D159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Need to be able to differentiate two waves that are next to each other in a grating</a:t>
                </a:r>
              </a:p>
              <a:p>
                <a:pPr lvl="1"/>
                <a:r>
                  <a:rPr lang="en-US" dirty="0"/>
                  <a:t>Rayleigh Limit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Light from two sources can be differentiated if they are a certain angle apart where</a:t>
                </a:r>
              </a:p>
              <a:p>
                <a:pPr marL="4572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1.22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 for holes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for slits.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the slit width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the diameter of the 	beam</a:t>
                </a:r>
              </a:p>
              <a:p>
                <a:pPr lvl="1"/>
                <a:r>
                  <a:rPr lang="en-US" dirty="0"/>
                  <a:t>This can be translated to a spatial  size of beam limit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.122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𝑙𝑒𝑛𝑠𝑒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𝑏𝑒𝑎𝑚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ECD5-BF50-4168-9F38-3D124D159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69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A6D4DE-15BA-43EB-9107-50A22C48EB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Photons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): Treating light as a particle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A6D4DE-15BA-43EB-9107-50A22C48E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5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555DA-917B-4D02-9137-6D4719EB44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hc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dirty="0"/>
                  <a:t>                       h is Plank’s constant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6.626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4572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ℏ=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=1.0545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pronounced “h-bar”</a:t>
                </a:r>
              </a:p>
              <a:p>
                <a:r>
                  <a:rPr lang="en-US" dirty="0"/>
                  <a:t>When we work with quantum particles we describe them by their wavefunction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[Insert physical interpretation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here], while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probability of finding the particle at a specific location</a:t>
                </a:r>
              </a:p>
              <a:p>
                <a:pPr lvl="1"/>
                <a:r>
                  <a:rPr lang="en-US" dirty="0"/>
                  <a:t>We can treat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just like we treated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just like 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IT’S THE SAME AS BEFORE!!!</a:t>
                </a:r>
              </a:p>
              <a:p>
                <a:r>
                  <a:rPr lang="en-US" dirty="0"/>
                  <a:t>Distinguishable vs. Indistinguishable</a:t>
                </a:r>
              </a:p>
              <a:p>
                <a:pPr lvl="1"/>
                <a:r>
                  <a:rPr lang="en-US" dirty="0"/>
                  <a:t>If we know exactly what path the particle is taking,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we have no way of knowing the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is by far the more useful case in quantum mechanics and where all the craziness comes from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555DA-917B-4D02-9137-6D4719EB4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19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40262f94-9f35-4ac3-9a90-690165a166b7"/>
    <ds:schemaRef ds:uri="http://purl.org/dc/terms/"/>
    <ds:schemaRef ds:uri="http://schemas.microsoft.com/office/infopath/2007/PartnerControls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8402</TotalTime>
  <Words>722</Words>
  <Application>Microsoft Office PowerPoint</Application>
  <PresentationFormat>Widescreen</PresentationFormat>
  <Paragraphs>89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Banded Design Teal 16x9</vt:lpstr>
      <vt:lpstr>Physics 214 Exam 1 HKN Review Session</vt:lpstr>
      <vt:lpstr>Traveling Waves and Harmonics </vt:lpstr>
      <vt:lpstr>Adding Waves and Intensity</vt:lpstr>
      <vt:lpstr>Phasors</vt:lpstr>
      <vt:lpstr>Interference</vt:lpstr>
      <vt:lpstr>Diffraction</vt:lpstr>
      <vt:lpstr>Diffraction and Interference AT THE SAME TIME!</vt:lpstr>
      <vt:lpstr>Rayleigh Criteria </vt:lpstr>
      <vt:lpstr>Photons (γ): Treating light as a particle</vt:lpstr>
      <vt:lpstr>Particles? Waves? What’s the difference‽</vt:lpstr>
      <vt:lpstr>Exam Advice</vt:lpstr>
      <vt:lpstr>Past Exam Questions</vt:lpstr>
      <vt:lpstr>Spring 2017</vt:lpstr>
      <vt:lpstr>Spring 2017</vt:lpstr>
      <vt:lpstr>Spring 2016</vt:lpstr>
      <vt:lpstr>Fall 2016</vt:lpstr>
      <vt:lpstr>Fall 2015</vt:lpstr>
      <vt:lpstr>Fall 2014</vt:lpstr>
      <vt:lpstr>Fall 2014</vt:lpstr>
      <vt:lpstr>Fall 2014</vt:lpstr>
      <vt:lpstr>Fall 2014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214 Exam 1 HKN Review Session</dc:title>
  <dc:creator>Steven Kolaczkowski</dc:creator>
  <cp:lastModifiedBy>Steven Kolaczkowski</cp:lastModifiedBy>
  <cp:revision>60</cp:revision>
  <dcterms:created xsi:type="dcterms:W3CDTF">2018-02-03T22:53:08Z</dcterms:created>
  <dcterms:modified xsi:type="dcterms:W3CDTF">2018-09-23T20:34:35Z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