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8" r:id="rId17"/>
    <p:sldId id="271" r:id="rId18"/>
    <p:sldId id="272" r:id="rId19"/>
    <p:sldId id="275" r:id="rId20"/>
    <p:sldId id="276" r:id="rId21"/>
    <p:sldId id="277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453" autoAdjust="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7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51DB-7969-4556-BC3D-30A88D8F2D08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C2D05-E3C2-4B8B-BE39-97568794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1a.</a:t>
            </a:r>
            <a:r>
              <a:rPr lang="en-US" baseline="0" dirty="0" smtClean="0"/>
              <a:t> S=-z, H=x</a:t>
            </a:r>
          </a:p>
          <a:p>
            <a:r>
              <a:rPr lang="en-US" baseline="0" dirty="0" smtClean="0"/>
              <a:t>1b. 2e8 m/s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1c.</a:t>
            </a:r>
            <a:r>
              <a:rPr lang="en-US" baseline="0" smtClean="0"/>
              <a:t> </a:t>
            </a:r>
            <a:r>
              <a:rPr lang="en-US" baseline="0" dirty="0" smtClean="0"/>
              <a:t>H(y,6us)=(1/2)z</a:t>
            </a:r>
            <a:r>
              <a:rPr lang="en-US" dirty="0" smtClean="0"/>
              <a:t>(</a:t>
            </a:r>
            <a:r>
              <a:rPr lang="en-US" dirty="0" err="1" smtClean="0"/>
              <a:t>rect</a:t>
            </a:r>
            <a:r>
              <a:rPr lang="en-US" dirty="0" smtClean="0"/>
              <a:t>((y-250)/100)+triangle((y-150)/100)-</a:t>
            </a:r>
            <a:r>
              <a:rPr lang="en-US" baseline="0" dirty="0" smtClean="0"/>
              <a:t>1/2)z</a:t>
            </a:r>
            <a:r>
              <a:rPr lang="en-US" dirty="0" smtClean="0"/>
              <a:t>(</a:t>
            </a:r>
            <a:r>
              <a:rPr lang="en-US" dirty="0" err="1" smtClean="0"/>
              <a:t>rect</a:t>
            </a:r>
            <a:r>
              <a:rPr lang="en-US" dirty="0" smtClean="0"/>
              <a:t>((y+250)/100)-triangle((y+150)/100)) A/m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1c. </a:t>
            </a:r>
            <a:r>
              <a:rPr lang="en-US" dirty="0" err="1" smtClean="0"/>
              <a:t>Er</a:t>
            </a:r>
            <a:r>
              <a:rPr lang="en-US" dirty="0" smtClean="0"/>
              <a:t>=2.25, eta=80 pi ohms</a:t>
            </a:r>
          </a:p>
          <a:p>
            <a:r>
              <a:rPr lang="en-US" dirty="0" smtClean="0"/>
              <a:t>1d. IV</a:t>
            </a:r>
          </a:p>
          <a:p>
            <a:r>
              <a:rPr lang="en-US" dirty="0" smtClean="0"/>
              <a:t>1e.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1f. I</a:t>
            </a:r>
          </a:p>
          <a:p>
            <a:r>
              <a:rPr lang="en-US" dirty="0" smtClean="0"/>
              <a:t>1g. II</a:t>
            </a:r>
          </a:p>
          <a:p>
            <a:r>
              <a:rPr lang="en-US" dirty="0" smtClean="0"/>
              <a:t>1h.</a:t>
            </a:r>
            <a:r>
              <a:rPr lang="en-US" baseline="0" dirty="0" smtClean="0"/>
              <a:t> 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2a. H=50z</a:t>
            </a:r>
            <a:r>
              <a:rPr lang="en-US" baseline="0" dirty="0" smtClean="0"/>
              <a:t> A/m, B=250000u0z T</a:t>
            </a:r>
          </a:p>
          <a:p>
            <a:r>
              <a:rPr lang="en-US" baseline="0" dirty="0" smtClean="0"/>
              <a:t>2b. L=5000u0 pi H/m</a:t>
            </a:r>
          </a:p>
          <a:p>
            <a:r>
              <a:rPr lang="en-US" baseline="0" dirty="0" smtClean="0"/>
              <a:t>2c. L=3750.25u0 pi H/m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5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4a.</a:t>
            </a:r>
            <a:r>
              <a:rPr lang="en-US" baseline="0" dirty="0" smtClean="0"/>
              <a:t> H: [3 z A/m for (-inf,-6)] [0 for (-6,6)] [-3 z A/m for (6,inf)]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B: [3u0 z A/m for (-inf,-6)] [0 for (-6,6)] [-3u0 z A/m for (6,inf)]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4b. 0 V / 0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4c. -6u0 pi sin(2 pi t) V / -3u0 pi sin(2 pi t) 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1ai. Amperes</a:t>
            </a:r>
          </a:p>
          <a:p>
            <a:r>
              <a:rPr lang="en-US" dirty="0" smtClean="0"/>
              <a:t>1aii. 12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1bi. 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=-(R/L)I</a:t>
            </a:r>
          </a:p>
          <a:p>
            <a:r>
              <a:rPr lang="en-US" dirty="0" smtClean="0"/>
              <a:t>1bii.</a:t>
            </a:r>
            <a:r>
              <a:rPr lang="en-US" baseline="0" dirty="0" smtClean="0"/>
              <a:t> u=0.999u0</a:t>
            </a:r>
          </a:p>
          <a:p>
            <a:r>
              <a:rPr lang="en-US" baseline="0" dirty="0" smtClean="0"/>
              <a:t>1biii. Diamagnetic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1ci. H in +z, J counterclockwise</a:t>
            </a:r>
            <a:r>
              <a:rPr lang="en-US" baseline="0" dirty="0" smtClean="0"/>
              <a:t> (as viewed from above)</a:t>
            </a:r>
          </a:p>
          <a:p>
            <a:r>
              <a:rPr lang="en-US" baseline="0" dirty="0" smtClean="0"/>
              <a:t>1cii. 2u0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 to problem: eta=80pi.</a:t>
            </a:r>
            <a:r>
              <a:rPr lang="en-US" baseline="0" dirty="0" smtClean="0"/>
              <a:t> 1a should ask for y&gt;0 solutions.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1a. E(</a:t>
            </a:r>
            <a:r>
              <a:rPr lang="en-US" dirty="0" err="1" smtClean="0"/>
              <a:t>x,y,z,t</a:t>
            </a:r>
            <a:r>
              <a:rPr lang="en-US" dirty="0" smtClean="0"/>
              <a:t>)=-x40pi(</a:t>
            </a:r>
            <a:r>
              <a:rPr lang="en-US" dirty="0" err="1" smtClean="0"/>
              <a:t>rect</a:t>
            </a:r>
            <a:r>
              <a:rPr lang="en-US" dirty="0" smtClean="0"/>
              <a:t>((t-y/v-1)/2)+triangle((t-y/v-3)/2)) V/m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x,y,z,t</a:t>
            </a:r>
            <a:r>
              <a:rPr lang="en-US" dirty="0" smtClean="0"/>
              <a:t>)=z(1/2)pi(</a:t>
            </a:r>
            <a:r>
              <a:rPr lang="en-US" dirty="0" err="1" smtClean="0"/>
              <a:t>rect</a:t>
            </a:r>
            <a:r>
              <a:rPr lang="en-US" dirty="0" smtClean="0"/>
              <a:t>((t-y/v-1)/2)+triangle((t-y/v-3)/2)) A/m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1b.</a:t>
            </a:r>
            <a:r>
              <a:rPr lang="en-US" baseline="0" dirty="0" smtClean="0"/>
              <a:t> E(400m,t)=-</a:t>
            </a:r>
            <a:r>
              <a:rPr lang="en-US" dirty="0" smtClean="0"/>
              <a:t>x40pi(</a:t>
            </a:r>
            <a:r>
              <a:rPr lang="en-US" dirty="0" err="1" smtClean="0"/>
              <a:t>rect</a:t>
            </a:r>
            <a:r>
              <a:rPr lang="en-US" dirty="0" smtClean="0"/>
              <a:t>((t-9)/2)+triangle((t-11)/2)) V/m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2D05-E3C2-4B8B-BE39-97568794B2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4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B7DE7C-9F30-49F6-81E7-EF1A3E2E1780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B3329-E5DA-4841-A41C-17D8E6D61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HKN ECE 329 Exam 2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Alex Littlefield</a:t>
            </a:r>
          </a:p>
          <a:p>
            <a:endParaRPr lang="en-US" dirty="0" smtClean="0"/>
          </a:p>
          <a:p>
            <a:r>
              <a:rPr lang="en-US" dirty="0" smtClean="0"/>
              <a:t>(Slides by Steven </a:t>
            </a:r>
            <a:r>
              <a:rPr lang="en-US" dirty="0" err="1" smtClean="0"/>
              <a:t>Kolaczkowski</a:t>
            </a:r>
            <a:r>
              <a:rPr lang="en-US" dirty="0" smtClean="0"/>
              <a:t>, Molly Fane, and Soo Min </a:t>
            </a:r>
            <a:r>
              <a:rPr lang="en-US" dirty="0" err="1" smtClean="0"/>
              <a:t>Kimm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charge free region with 0 conductivity:</a:t>
            </a:r>
          </a:p>
          <a:p>
            <a:pPr lvl="1"/>
            <a:r>
              <a:rPr lang="en-US" dirty="0"/>
              <a:t>Found by combining Faraday’s Law and Ampere’s </a:t>
            </a:r>
          </a:p>
          <a:p>
            <a:pPr marL="201168" lvl="1" indent="0">
              <a:buNone/>
            </a:pPr>
            <a:r>
              <a:rPr lang="en-US" dirty="0"/>
              <a:t>    Law (assuming </a:t>
            </a:r>
            <a:r>
              <a:rPr lang="el-GR" dirty="0"/>
              <a:t>ρ</a:t>
            </a:r>
            <a:r>
              <a:rPr lang="en-US" dirty="0"/>
              <a:t>=0, </a:t>
            </a:r>
            <a:r>
              <a:rPr lang="el-GR" dirty="0"/>
              <a:t>σ</a:t>
            </a:r>
            <a:r>
              <a:rPr lang="en-US" dirty="0"/>
              <a:t>=0, </a:t>
            </a:r>
            <a:r>
              <a:rPr lang="el-GR" dirty="0"/>
              <a:t>ε</a:t>
            </a:r>
            <a:r>
              <a:rPr lang="en-US" dirty="0"/>
              <a:t> and </a:t>
            </a:r>
            <a:r>
              <a:rPr lang="el-GR" dirty="0"/>
              <a:t>μ</a:t>
            </a:r>
            <a:r>
              <a:rPr lang="en-US" dirty="0"/>
              <a:t> are constants)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Solved by the sine and cosine function</a:t>
            </a:r>
          </a:p>
          <a:p>
            <a:pPr marL="384048" lvl="2" indent="0">
              <a:buNone/>
            </a:pPr>
            <a:r>
              <a:rPr lang="en-US" sz="1800" dirty="0"/>
              <a:t>therefore it  can be solved by any Fourier Series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Follow </a:t>
            </a:r>
            <a:r>
              <a:rPr lang="en-US" dirty="0" err="1"/>
              <a:t>D’Alembert</a:t>
            </a:r>
            <a:r>
              <a:rPr lang="en-US" dirty="0"/>
              <a:t> solutions</a:t>
            </a:r>
          </a:p>
          <a:p>
            <a:r>
              <a:rPr lang="en-US" dirty="0"/>
              <a:t>Useful relationships: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15446"/>
              </p:ext>
            </p:extLst>
          </p:nvPr>
        </p:nvGraphicFramePr>
        <p:xfrm>
          <a:off x="6291469" y="1845734"/>
          <a:ext cx="1858618" cy="15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3" imgW="1015920" imgH="863280" progId="Equation.DSMT4">
                  <p:embed/>
                </p:oleObj>
              </mc:Choice>
              <mc:Fallback>
                <p:oleObj name="Equation" r:id="rId3" imgW="1015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1469" y="1845734"/>
                        <a:ext cx="1858618" cy="157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16236"/>
              </p:ext>
            </p:extLst>
          </p:nvPr>
        </p:nvGraphicFramePr>
        <p:xfrm>
          <a:off x="2803525" y="4254500"/>
          <a:ext cx="35131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5" imgW="2044440" imgH="965160" progId="Equation.DSMT4">
                  <p:embed/>
                </p:oleObj>
              </mc:Choice>
              <mc:Fallback>
                <p:oleObj name="Equation" r:id="rId5" imgW="2044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4254500"/>
                        <a:ext cx="3513138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3353"/>
              </p:ext>
            </p:extLst>
          </p:nvPr>
        </p:nvGraphicFramePr>
        <p:xfrm>
          <a:off x="6669228" y="4709837"/>
          <a:ext cx="2304038" cy="74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9228" y="4709837"/>
                        <a:ext cx="2304038" cy="74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08974"/>
              </p:ext>
            </p:extLst>
          </p:nvPr>
        </p:nvGraphicFramePr>
        <p:xfrm>
          <a:off x="8796698" y="2141281"/>
          <a:ext cx="1712370" cy="128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9" imgW="1218960" imgH="914400" progId="Equation.DSMT4">
                  <p:embed/>
                </p:oleObj>
              </mc:Choice>
              <mc:Fallback>
                <p:oleObj name="Equation" r:id="rId9" imgW="1218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6698" y="2141281"/>
                        <a:ext cx="1712370" cy="128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Poynting’s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Poynting Vector:</a:t>
            </a:r>
          </a:p>
          <a:p>
            <a:pPr lvl="1"/>
            <a:r>
              <a:rPr lang="en-US" dirty="0"/>
              <a:t>S has units of 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Poynting’s</a:t>
            </a:r>
            <a:r>
              <a:rPr lang="en-US" dirty="0"/>
              <a:t> Theorem: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positive, the area is absorbing power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E·J is negative, the area is supplying power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Power relation: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Average Poynting: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15116"/>
              </p:ext>
            </p:extLst>
          </p:nvPr>
        </p:nvGraphicFramePr>
        <p:xfrm>
          <a:off x="3316079" y="1845734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079" y="1845734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469" y="2384150"/>
            <a:ext cx="3810000" cy="79057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54293"/>
              </p:ext>
            </p:extLst>
          </p:nvPr>
        </p:nvGraphicFramePr>
        <p:xfrm>
          <a:off x="3194324" y="4069678"/>
          <a:ext cx="1221851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6" imgW="799920" imgH="380880" progId="Equation.DSMT4">
                  <p:embed/>
                </p:oleObj>
              </mc:Choice>
              <mc:Fallback>
                <p:oleObj name="Equation" r:id="rId6" imgW="799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4324" y="4069678"/>
                        <a:ext cx="1221851" cy="58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97453"/>
              </p:ext>
            </p:extLst>
          </p:nvPr>
        </p:nvGraphicFramePr>
        <p:xfrm>
          <a:off x="3194324" y="4651512"/>
          <a:ext cx="4139927" cy="10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8" imgW="2197080" imgH="533160" progId="Equation.DSMT4">
                  <p:embed/>
                </p:oleObj>
              </mc:Choice>
              <mc:Fallback>
                <p:oleObj name="Equation" r:id="rId8" imgW="2197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94324" y="4651512"/>
                        <a:ext cx="4139927" cy="1005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81032"/>
              </p:ext>
            </p:extLst>
          </p:nvPr>
        </p:nvGraphicFramePr>
        <p:xfrm>
          <a:off x="7719685" y="4575370"/>
          <a:ext cx="1525280" cy="10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0" imgW="1002960" imgH="711000" progId="Equation.DSMT4">
                  <p:embed/>
                </p:oleObj>
              </mc:Choice>
              <mc:Fallback>
                <p:oleObj name="Equation" r:id="rId10" imgW="1002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9685" y="4575370"/>
                        <a:ext cx="1525280" cy="108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Wave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Direction of H is given by the RHR, magnitude given by: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different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 points opposite of </a:t>
            </a:r>
            <a:r>
              <a:rPr lang="en-US" dirty="0" err="1"/>
              <a:t>J</a:t>
            </a:r>
            <a:r>
              <a:rPr lang="en-US" sz="1400" dirty="0" err="1"/>
              <a:t>s</a:t>
            </a:r>
            <a:endParaRPr lang="en-US" sz="1400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Direction is the same on the other side of the source!!!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Wave propagates away from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 magnitudes of E and H: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for Poynting Vector: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 points in the direction of propagation (perpendicular to source)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50145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68809"/>
              </p:ext>
            </p:extLst>
          </p:nvPr>
        </p:nvGraphicFramePr>
        <p:xfrm>
          <a:off x="7578725" y="1824038"/>
          <a:ext cx="14446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8725" y="1824038"/>
                        <a:ext cx="1444625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996550"/>
              </p:ext>
            </p:extLst>
          </p:nvPr>
        </p:nvGraphicFramePr>
        <p:xfrm>
          <a:off x="4859681" y="3783422"/>
          <a:ext cx="1199839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7" imgW="647640" imgH="253800" progId="Equation.DSMT4">
                  <p:embed/>
                </p:oleObj>
              </mc:Choice>
              <mc:Fallback>
                <p:oleObj name="Equation" r:id="rId7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681" y="3783422"/>
                        <a:ext cx="1199839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379730"/>
              </p:ext>
            </p:extLst>
          </p:nvPr>
        </p:nvGraphicFramePr>
        <p:xfrm>
          <a:off x="4283488" y="4253948"/>
          <a:ext cx="1315422" cy="4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488" y="4253948"/>
                        <a:ext cx="1315422" cy="430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6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5290268" cy="68080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#1</a:t>
            </a:r>
          </a:p>
        </p:txBody>
      </p:sp>
      <p:pic>
        <p:nvPicPr>
          <p:cNvPr id="11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84" y="1323042"/>
            <a:ext cx="9519596" cy="283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5;p28"/>
          <p:cNvPicPr preferRelativeResize="0"/>
          <p:nvPr/>
        </p:nvPicPr>
        <p:blipFill rotWithShape="1">
          <a:blip r:embed="rId4">
            <a:alphaModFix/>
          </a:blip>
          <a:srcRect t="81904"/>
          <a:stretch/>
        </p:blipFill>
        <p:spPr>
          <a:xfrm>
            <a:off x="1377573" y="4203605"/>
            <a:ext cx="8602450" cy="306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881607" cy="773571"/>
          </a:xfrm>
        </p:spPr>
        <p:txBody>
          <a:bodyPr/>
          <a:lstStyle/>
          <a:p>
            <a:r>
              <a:rPr lang="en-US" dirty="0"/>
              <a:t>Spring 2016 #1</a:t>
            </a:r>
          </a:p>
        </p:txBody>
      </p:sp>
      <p:pic>
        <p:nvPicPr>
          <p:cNvPr id="13" name="Google Shape;150;p29"/>
          <p:cNvPicPr preferRelativeResize="0"/>
          <p:nvPr/>
        </p:nvPicPr>
        <p:blipFill rotWithShape="1">
          <a:blip r:embed="rId3">
            <a:alphaModFix/>
          </a:blip>
          <a:srcRect b="20792"/>
          <a:stretch/>
        </p:blipFill>
        <p:spPr>
          <a:xfrm>
            <a:off x="1097279" y="1309991"/>
            <a:ext cx="8072847" cy="190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79" y="3461294"/>
            <a:ext cx="8752115" cy="5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3;p29"/>
          <p:cNvPicPr preferRelativeResize="0"/>
          <p:nvPr/>
        </p:nvPicPr>
        <p:blipFill rotWithShape="1">
          <a:blip r:embed="rId5">
            <a:alphaModFix/>
          </a:blip>
          <a:srcRect t="49036"/>
          <a:stretch/>
        </p:blipFill>
        <p:spPr>
          <a:xfrm>
            <a:off x="6139542" y="4279833"/>
            <a:ext cx="5640102" cy="15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4;p29"/>
          <p:cNvPicPr preferRelativeResize="0"/>
          <p:nvPr/>
        </p:nvPicPr>
        <p:blipFill rotWithShape="1">
          <a:blip r:embed="rId5">
            <a:alphaModFix/>
          </a:blip>
          <a:srcRect b="50010"/>
          <a:stretch/>
        </p:blipFill>
        <p:spPr>
          <a:xfrm>
            <a:off x="509299" y="4313044"/>
            <a:ext cx="5630243" cy="1562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7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881607" cy="773571"/>
          </a:xfrm>
        </p:spPr>
        <p:txBody>
          <a:bodyPr/>
          <a:lstStyle/>
          <a:p>
            <a:r>
              <a:rPr lang="en-US" dirty="0"/>
              <a:t>Spring 2016 #1</a:t>
            </a:r>
          </a:p>
        </p:txBody>
      </p:sp>
      <p:pic>
        <p:nvPicPr>
          <p:cNvPr id="3" name="Google Shape;159;p30"/>
          <p:cNvPicPr preferRelativeResize="0"/>
          <p:nvPr/>
        </p:nvPicPr>
        <p:blipFill rotWithShape="1">
          <a:blip r:embed="rId3">
            <a:alphaModFix/>
          </a:blip>
          <a:srcRect b="20792"/>
          <a:stretch/>
        </p:blipFill>
        <p:spPr>
          <a:xfrm>
            <a:off x="1661913" y="1060174"/>
            <a:ext cx="7972874" cy="187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1;p30"/>
          <p:cNvPicPr preferRelativeResize="0"/>
          <p:nvPr/>
        </p:nvPicPr>
        <p:blipFill rotWithShape="1">
          <a:blip r:embed="rId4">
            <a:alphaModFix/>
          </a:blip>
          <a:srcRect b="51432"/>
          <a:stretch/>
        </p:blipFill>
        <p:spPr>
          <a:xfrm>
            <a:off x="358251" y="2938112"/>
            <a:ext cx="6683426" cy="179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2;p30"/>
          <p:cNvPicPr preferRelativeResize="0"/>
          <p:nvPr/>
        </p:nvPicPr>
        <p:blipFill rotWithShape="1">
          <a:blip r:embed="rId4">
            <a:alphaModFix/>
          </a:blip>
          <a:srcRect t="48815"/>
          <a:stretch/>
        </p:blipFill>
        <p:spPr>
          <a:xfrm>
            <a:off x="358251" y="4696939"/>
            <a:ext cx="6341689" cy="179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940" y="3220590"/>
            <a:ext cx="5492060" cy="1595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1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8947868" cy="694058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980662"/>
            <a:ext cx="7738479" cy="1664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44" y="2644725"/>
            <a:ext cx="6214991" cy="323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844" y="3124471"/>
            <a:ext cx="8093003" cy="5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371937" cy="667554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2016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954158"/>
            <a:ext cx="6879102" cy="3812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32" y="4766672"/>
            <a:ext cx="6588150" cy="85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232" y="5625097"/>
            <a:ext cx="6512760" cy="4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993914"/>
            <a:ext cx="7827741" cy="1200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884" y="2194560"/>
            <a:ext cx="7155270" cy="450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5311" y="2419643"/>
            <a:ext cx="2321169" cy="3376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Magnetostatics</a:t>
            </a:r>
            <a:r>
              <a:rPr lang="en-US" dirty="0"/>
              <a:t> (     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Lorentz Force: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Biot</a:t>
            </a:r>
            <a:r>
              <a:rPr lang="en-US" dirty="0"/>
              <a:t>-Savart Law: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for finding differential B at a point and the force on one wire due to another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r>
                        <a:rPr lang="en-US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10" y="1845734"/>
                <a:ext cx="2210605" cy="402931"/>
              </a:xfrm>
              <a:prstGeom prst="rect">
                <a:avLst/>
              </a:prstGeom>
              <a:blipFill>
                <a:blip r:embed="rId2"/>
                <a:stretch>
                  <a:fillRect t="-1666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10" y="2357039"/>
            <a:ext cx="1886251" cy="803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5" y="1063137"/>
                <a:ext cx="889218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𝑑𝐹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𝐼𝑑𝑙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61" y="2357039"/>
                <a:ext cx="3724353" cy="689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8543"/>
          <a:stretch/>
        </p:blipFill>
        <p:spPr>
          <a:xfrm>
            <a:off x="1097280" y="993914"/>
            <a:ext cx="7827741" cy="377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371600"/>
            <a:ext cx="7452383" cy="1649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526" y="3021185"/>
            <a:ext cx="4377104" cy="289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526" y="3273269"/>
            <a:ext cx="5068288" cy="2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310"/>
          </a:xfrm>
        </p:spPr>
        <p:txBody>
          <a:bodyPr>
            <a:normAutofit fontScale="90000"/>
          </a:bodyPr>
          <a:lstStyle/>
          <a:p>
            <a:r>
              <a:rPr lang="en-US" dirty="0"/>
              <a:t>Summer 2015 #1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72250"/>
            <a:ext cx="7517820" cy="121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5" y="2685568"/>
            <a:ext cx="7070137" cy="46822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5"/>
          <a:srcRect b="68543"/>
          <a:stretch/>
        </p:blipFill>
        <p:spPr>
          <a:xfrm>
            <a:off x="1097280" y="993914"/>
            <a:ext cx="7827741" cy="3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2017 #5</a:t>
            </a:r>
            <a:endParaRPr lang="en-US" dirty="0"/>
          </a:p>
        </p:txBody>
      </p:sp>
      <p:pic>
        <p:nvPicPr>
          <p:cNvPr id="7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0" y="1112578"/>
            <a:ext cx="7746274" cy="305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480" y="4171101"/>
            <a:ext cx="6053726" cy="2408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6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2017 #5</a:t>
            </a:r>
            <a:endParaRPr lang="en-US" dirty="0"/>
          </a:p>
        </p:txBody>
      </p:sp>
      <p:pic>
        <p:nvPicPr>
          <p:cNvPr id="5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80" y="3814353"/>
            <a:ext cx="6025866" cy="245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9;p34"/>
          <p:cNvPicPr preferRelativeResize="0"/>
          <p:nvPr/>
        </p:nvPicPr>
        <p:blipFill rotWithShape="1">
          <a:blip r:embed="rId4">
            <a:alphaModFix/>
          </a:blip>
          <a:srcRect b="13562"/>
          <a:stretch/>
        </p:blipFill>
        <p:spPr>
          <a:xfrm>
            <a:off x="1097280" y="1047264"/>
            <a:ext cx="8107510" cy="2767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0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Density (J): Amount of current flowing over a given area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Field Intensity (H):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Ampere’s Law: Used to find the magnetic field around current carrying devices.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RHR to find direction on field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Wire: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Sheet of current: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Solenoid:  (N is the coil density)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032"/>
              </p:ext>
            </p:extLst>
          </p:nvPr>
        </p:nvGraphicFramePr>
        <p:xfrm>
          <a:off x="8036062" y="1845734"/>
          <a:ext cx="2179907" cy="7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3" imgW="1104840" imgH="380880" progId="Equation.DSMT4">
                  <p:embed/>
                </p:oleObj>
              </mc:Choice>
              <mc:Fallback>
                <p:oleObj name="Equation" r:id="rId3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6062" y="1845734"/>
                        <a:ext cx="2179907" cy="7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42850"/>
              </p:ext>
            </p:extLst>
          </p:nvPr>
        </p:nvGraphicFramePr>
        <p:xfrm>
          <a:off x="4512089" y="2221580"/>
          <a:ext cx="1180509" cy="52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089" y="2221580"/>
                        <a:ext cx="1180509" cy="52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6576"/>
              </p:ext>
            </p:extLst>
          </p:nvPr>
        </p:nvGraphicFramePr>
        <p:xfrm>
          <a:off x="8030997" y="3644054"/>
          <a:ext cx="2184972" cy="11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7" imgW="1130040" imgH="609480" progId="Equation.DSMT4">
                  <p:embed/>
                </p:oleObj>
              </mc:Choice>
              <mc:Fallback>
                <p:oleObj name="Equation" r:id="rId7" imgW="1130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0997" y="3644054"/>
                        <a:ext cx="2184972" cy="117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25262"/>
              </p:ext>
            </p:extLst>
          </p:nvPr>
        </p:nvGraphicFramePr>
        <p:xfrm>
          <a:off x="2136223" y="3857414"/>
          <a:ext cx="11064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6223" y="3857414"/>
                        <a:ext cx="1106488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14677"/>
              </p:ext>
            </p:extLst>
          </p:nvPr>
        </p:nvGraphicFramePr>
        <p:xfrm>
          <a:off x="3243263" y="4594225"/>
          <a:ext cx="1873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11" imgW="1091880" imgH="431640" progId="Equation.DSMT4">
                  <p:embed/>
                </p:oleObj>
              </mc:Choice>
              <mc:Fallback>
                <p:oleObj name="Equation" r:id="rId11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3263" y="4594225"/>
                        <a:ext cx="187325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28856"/>
              </p:ext>
            </p:extLst>
          </p:nvPr>
        </p:nvGraphicFramePr>
        <p:xfrm>
          <a:off x="4665576" y="5442374"/>
          <a:ext cx="901873" cy="3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65576" y="5442374"/>
                        <a:ext cx="901873" cy="31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0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Continuity Equation and Maxwell’s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charge in the universe is a constant and must be conserved in isolated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leads to the continuity correction for charge carrying systems: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satisfy continuity, we must add a displacement current to Ampere’s Law: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our 4 final Maxwell equations are: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29989"/>
              </p:ext>
            </p:extLst>
          </p:nvPr>
        </p:nvGraphicFramePr>
        <p:xfrm>
          <a:off x="8075889" y="2239273"/>
          <a:ext cx="1416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5889" y="2239273"/>
                        <a:ext cx="14160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85165"/>
              </p:ext>
            </p:extLst>
          </p:nvPr>
        </p:nvGraphicFramePr>
        <p:xfrm>
          <a:off x="4740964" y="3392557"/>
          <a:ext cx="1642059" cy="69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964" y="3392557"/>
                        <a:ext cx="1642059" cy="69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675058"/>
              </p:ext>
            </p:extLst>
          </p:nvPr>
        </p:nvGraphicFramePr>
        <p:xfrm>
          <a:off x="5932449" y="4415738"/>
          <a:ext cx="1692866" cy="194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7" imgW="1130040" imgH="1295280" progId="Equation.DSMT4">
                  <p:embed/>
                </p:oleObj>
              </mc:Choice>
              <mc:Fallback>
                <p:oleObj name="Equation" r:id="rId7" imgW="1130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2449" y="4415738"/>
                        <a:ext cx="1692866" cy="1940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6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Non-Conservative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of </a:t>
            </a:r>
            <a:r>
              <a:rPr lang="en-US" dirty="0" err="1"/>
              <a:t>E·dl</a:t>
            </a:r>
            <a:r>
              <a:rPr lang="en-US" dirty="0"/>
              <a:t> around a closed path is no longer zero!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Flux: Amount of magnetic field lines penetrating a surface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Electromotive Force (</a:t>
            </a:r>
            <a:r>
              <a:rPr lang="en-US" dirty="0" err="1"/>
              <a:t>emf</a:t>
            </a:r>
            <a:r>
              <a:rPr lang="en-US" dirty="0"/>
              <a:t>): Change in voltage between a point and itself which gives rise to a current in the wire.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05968"/>
              </p:ext>
            </p:extLst>
          </p:nvPr>
        </p:nvGraphicFramePr>
        <p:xfrm>
          <a:off x="3625850" y="4116388"/>
          <a:ext cx="20669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371600" imgH="1320480" progId="Equation.DSMT4">
                  <p:embed/>
                </p:oleObj>
              </mc:Choice>
              <mc:Fallback>
                <p:oleObj name="Equation" r:id="rId3" imgW="1371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4116388"/>
                        <a:ext cx="2066925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80295"/>
              </p:ext>
            </p:extLst>
          </p:nvPr>
        </p:nvGraphicFramePr>
        <p:xfrm>
          <a:off x="2324651" y="2897464"/>
          <a:ext cx="1316823" cy="61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812520" imgH="380880" progId="Equation.DSMT4">
                  <p:embed/>
                </p:oleObj>
              </mc:Choice>
              <mc:Fallback>
                <p:oleObj name="Equation" r:id="rId5" imgW="812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651" y="2897464"/>
                        <a:ext cx="1316823" cy="617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non-zero flux?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Area or </a:t>
            </a:r>
            <a:r>
              <a:rPr lang="en-US" dirty="0" err="1"/>
              <a:t>B·dS</a:t>
            </a:r>
            <a:r>
              <a:rPr lang="en-US" dirty="0"/>
              <a:t> changes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Example: Wire entering a uniform magnetic field, wire rotating in a constant magnetic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varying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Position dependent B and v≠0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Example: Wire loop moving away from a current carrying wire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Current through the wire:</a:t>
            </a:r>
          </a:p>
          <a:p>
            <a:pPr marL="1001268" lvl="3" indent="-342900">
              <a:buFont typeface="Arial" panose="020B0604020202020204" pitchFamily="34" charset="0"/>
              <a:buChar char="•"/>
            </a:pPr>
            <a:r>
              <a:rPr lang="en-US" sz="1800" dirty="0"/>
              <a:t>Negative sign is used to indicate</a:t>
            </a:r>
          </a:p>
          <a:p>
            <a:pPr marL="841248" lvl="4" indent="0">
              <a:buNone/>
            </a:pPr>
            <a:r>
              <a:rPr lang="en-US" sz="1800" dirty="0"/>
              <a:t>   that the current </a:t>
            </a:r>
            <a:r>
              <a:rPr lang="en-US" sz="1800" b="1" u="sng" dirty="0"/>
              <a:t>opposes</a:t>
            </a:r>
            <a:r>
              <a:rPr lang="en-US" sz="1800" dirty="0"/>
              <a:t> changes in flux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4906"/>
              </p:ext>
            </p:extLst>
          </p:nvPr>
        </p:nvGraphicFramePr>
        <p:xfrm>
          <a:off x="5280164" y="4028454"/>
          <a:ext cx="2430924" cy="9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0164" y="4028454"/>
                        <a:ext cx="2430924" cy="90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5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tendency of a device to resist changes in current. Measured in Henry's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01473"/>
              </p:ext>
            </p:extLst>
          </p:nvPr>
        </p:nvGraphicFramePr>
        <p:xfrm>
          <a:off x="2231334" y="2415553"/>
          <a:ext cx="1710073" cy="262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787320" imgH="1206360" progId="Equation.DSMT4">
                  <p:embed/>
                </p:oleObj>
              </mc:Choice>
              <mc:Fallback>
                <p:oleObj name="Equation" r:id="rId3" imgW="78732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334" y="2415553"/>
                        <a:ext cx="1710073" cy="262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11752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22546"/>
              </p:ext>
            </p:extLst>
          </p:nvPr>
        </p:nvGraphicFramePr>
        <p:xfrm>
          <a:off x="5640179" y="2549524"/>
          <a:ext cx="1410591" cy="143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7" imgW="622080" imgH="634680" progId="Equation.DSMT4">
                  <p:embed/>
                </p:oleObj>
              </mc:Choice>
              <mc:Fallback>
                <p:oleObj name="Equation" r:id="rId7" imgW="622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179" y="2549524"/>
                        <a:ext cx="1410591" cy="1439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41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01" y="1962442"/>
            <a:ext cx="5841802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201" y="1912913"/>
            <a:ext cx="5273065" cy="3249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972" y="2138289"/>
            <a:ext cx="331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Diamagnetic (</a:t>
            </a:r>
            <a:r>
              <a:rPr lang="en-US" dirty="0" err="1"/>
              <a:t>X</a:t>
            </a:r>
            <a:r>
              <a:rPr lang="en-US" sz="1000" dirty="0" err="1"/>
              <a:t>m</a:t>
            </a:r>
            <a:r>
              <a:rPr lang="en-US" dirty="0"/>
              <a:t> &lt; 0): magnetic dipole opposes external field.</a:t>
            </a:r>
          </a:p>
          <a:p>
            <a:r>
              <a:rPr lang="en-US" dirty="0"/>
              <a:t>	Ex: Water, Copper</a:t>
            </a:r>
          </a:p>
          <a:p>
            <a:r>
              <a:rPr lang="en-US" dirty="0"/>
              <a:t>Paramagnetic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 0): magnetic dipole points in same direction as external field.</a:t>
            </a:r>
          </a:p>
          <a:p>
            <a:r>
              <a:rPr lang="en-US" dirty="0"/>
              <a:t>	Ex: Aluminum</a:t>
            </a:r>
          </a:p>
          <a:p>
            <a:r>
              <a:rPr lang="en-US" dirty="0"/>
              <a:t>Ferromagnetic (</a:t>
            </a:r>
            <a:r>
              <a:rPr lang="en-US" dirty="0" err="1"/>
              <a:t>X</a:t>
            </a:r>
            <a:r>
              <a:rPr lang="en-US" sz="1100" dirty="0" err="1"/>
              <a:t>m</a:t>
            </a:r>
            <a:r>
              <a:rPr lang="en-US" dirty="0"/>
              <a:t> &gt;&gt; 0): Incredibly strong atomic dipole. </a:t>
            </a:r>
          </a:p>
          <a:p>
            <a:r>
              <a:rPr lang="en-US" dirty="0"/>
              <a:t>	Ex: Iron</a:t>
            </a:r>
          </a:p>
        </p:txBody>
      </p:sp>
    </p:spTree>
    <p:extLst>
      <p:ext uri="{BB962C8B-B14F-4D97-AF65-F5344CB8AC3E}">
        <p14:creationId xmlns:p14="http://schemas.microsoft.com/office/powerpoint/2010/main" val="2515188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791</Words>
  <Application>Microsoft Office PowerPoint</Application>
  <PresentationFormat>Widescreen</PresentationFormat>
  <Paragraphs>138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Retrospect</vt:lpstr>
      <vt:lpstr>Equation</vt:lpstr>
      <vt:lpstr>HKN ECE 329 Exam 2 Review session</vt:lpstr>
      <vt:lpstr>Magnetostatics (      ) </vt:lpstr>
      <vt:lpstr>Ampere’s Law</vt:lpstr>
      <vt:lpstr>Continuity Equation and Maxwell’s Correction</vt:lpstr>
      <vt:lpstr>Non-Conservative Fields</vt:lpstr>
      <vt:lpstr>How do we get non-zero flux?</vt:lpstr>
      <vt:lpstr>Inductance (L)</vt:lpstr>
      <vt:lpstr>Boundary Conditions</vt:lpstr>
      <vt:lpstr>Materials</vt:lpstr>
      <vt:lpstr>Wave Equation</vt:lpstr>
      <vt:lpstr>Poynting’s Theorem</vt:lpstr>
      <vt:lpstr>Plane Wave Sources</vt:lpstr>
      <vt:lpstr>Previous Exam Questions</vt:lpstr>
      <vt:lpstr>Spring 2016 #1</vt:lpstr>
      <vt:lpstr>Spring 2016 #1</vt:lpstr>
      <vt:lpstr>Spring 2016 #1</vt:lpstr>
      <vt:lpstr>Spring 2016 #2</vt:lpstr>
      <vt:lpstr>Spring 2016 #4</vt:lpstr>
      <vt:lpstr>Summer 2015 #1</vt:lpstr>
      <vt:lpstr>Summer 2015 #1</vt:lpstr>
      <vt:lpstr>Summer 2015 #1</vt:lpstr>
      <vt:lpstr>Spring 2017 #5</vt:lpstr>
      <vt:lpstr>Spring 2017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329 Exam 2 Review session</dc:title>
  <dc:creator>Steven Kolaczkowski</dc:creator>
  <cp:lastModifiedBy>Littlefield, Alex</cp:lastModifiedBy>
  <cp:revision>46</cp:revision>
  <dcterms:created xsi:type="dcterms:W3CDTF">2017-03-10T22:02:18Z</dcterms:created>
  <dcterms:modified xsi:type="dcterms:W3CDTF">2019-10-14T02:53:13Z</dcterms:modified>
</cp:coreProperties>
</file>