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4" r:id="rId5"/>
    <p:sldId id="265" r:id="rId6"/>
    <p:sldId id="304" r:id="rId7"/>
    <p:sldId id="305" r:id="rId8"/>
    <p:sldId id="306" r:id="rId9"/>
    <p:sldId id="269" r:id="rId10"/>
    <p:sldId id="302" r:id="rId11"/>
    <p:sldId id="307" r:id="rId12"/>
    <p:sldId id="308" r:id="rId13"/>
    <p:sldId id="271" r:id="rId14"/>
    <p:sldId id="261" r:id="rId15"/>
    <p:sldId id="274" r:id="rId16"/>
    <p:sldId id="3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46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9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7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0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7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7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9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DF08C7-3F03-48FE-B925-0400CCA177D7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4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EEF6-A52A-4F53-8CAC-1A08A7F52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670048"/>
          </a:xfrm>
        </p:spPr>
        <p:txBody>
          <a:bodyPr>
            <a:normAutofit/>
          </a:bodyPr>
          <a:lstStyle/>
          <a:p>
            <a:r>
              <a:rPr lang="en-US" sz="4000" dirty="0"/>
              <a:t>HKN ECE 310 Exam 2 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30BD7-A926-467A-B35E-FB3DD427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668086"/>
            <a:ext cx="9418320" cy="1691640"/>
          </a:xfrm>
        </p:spPr>
        <p:txBody>
          <a:bodyPr>
            <a:normAutofit/>
          </a:bodyPr>
          <a:lstStyle/>
          <a:p>
            <a:r>
              <a:rPr lang="en-US" dirty="0"/>
              <a:t>Corey Snyder</a:t>
            </a:r>
          </a:p>
        </p:txBody>
      </p:sp>
    </p:spTree>
    <p:extLst>
      <p:ext uri="{BB962C8B-B14F-4D97-AF65-F5344CB8AC3E}">
        <p14:creationId xmlns:p14="http://schemas.microsoft.com/office/powerpoint/2010/main" val="70959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F37A-7692-48C7-A0D7-576D6F1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D/A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0FA6F-9E7F-4860-9165-CDB8304C2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our DTFT has infinitely many copies of our sampled analog spectrum.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Ideal D/A conversion requires we perfectly recover only the central copy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Digital signal is given notion of continuous-time back with a sampling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lvl="1"/>
                <a:r>
                  <a:rPr lang="en-US" dirty="0"/>
                  <a:t>We suppose that we have an ideal low-pass analog filter (“interpolation filter”) with cutoff frequency corresponding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0FA6F-9E7F-4860-9165-CDB8304C2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76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DB5F-D0F1-470E-B76A-3903840F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Exercise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E58D4-5FAB-4CAB-A5B2-62F3B6848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Suppose we sampled some analog signal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with sampling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obtain the digital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 Which of the following are possible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 (There may be more than one!)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rad/s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4000</m:t>
                        </m:r>
                      </m:den>
                    </m:f>
                  </m:oMath>
                </a14:m>
                <a:r>
                  <a:rPr lang="en-US" dirty="0"/>
                  <a:t> rad/s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−1750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rad/s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4250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rad/s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rad/s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E58D4-5FAB-4CAB-A5B2-62F3B6848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9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6BD9-1F94-4B58-8F65-6CBE8EA5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125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Sampling 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DDD5E-785F-4AFF-B007-C8987D3B3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132514"/>
                <a:ext cx="8595360" cy="54780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an analog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with CTFT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b="0" dirty="0"/>
                  <a:t> with maximum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For each of the following sampling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, draw the sampled DTFT spectrum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on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  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DDD5E-785F-4AFF-B007-C8987D3B3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132514"/>
                <a:ext cx="8595360" cy="5478011"/>
              </a:xfrm>
              <a:blipFill>
                <a:blip r:embed="rId2"/>
                <a:stretch>
                  <a:fillRect l="-567" t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F4C6793-64BE-47C6-BC96-0B0E82E69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95" y="1472971"/>
            <a:ext cx="3785117" cy="28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What is the relationship between the DTFT and the DFT?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18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Circular</a:t>
            </a:r>
            <a:r>
              <a:rPr lang="en-US" dirty="0"/>
              <a:t> shift</a:t>
            </a:r>
          </a:p>
          <a:p>
            <a:endParaRPr lang="en-US" dirty="0"/>
          </a:p>
          <a:p>
            <a:r>
              <a:rPr lang="en-US" i="1" dirty="0"/>
              <a:t>Circular</a:t>
            </a:r>
            <a:r>
              <a:rPr lang="en-US" dirty="0"/>
              <a:t> modulation</a:t>
            </a:r>
          </a:p>
          <a:p>
            <a:endParaRPr lang="en-US" dirty="0"/>
          </a:p>
          <a:p>
            <a:r>
              <a:rPr lang="en-US" i="1" dirty="0"/>
              <a:t>Circular </a:t>
            </a:r>
            <a:r>
              <a:rPr lang="en-US" dirty="0"/>
              <a:t>convolution</a:t>
            </a:r>
          </a:p>
          <a:p>
            <a:endParaRPr lang="en-US" dirty="0"/>
          </a:p>
          <a:p>
            <a:r>
              <a:rPr lang="en-US" dirty="0"/>
              <a:t>We must amend our DTFT properties with the “circular” term because the DFT is defined over a finite length signal and assumes periodic extension of that finite signal.</a:t>
            </a:r>
          </a:p>
        </p:txBody>
      </p:sp>
    </p:spTree>
    <p:extLst>
      <p:ext uri="{BB962C8B-B14F-4D97-AF65-F5344CB8AC3E}">
        <p14:creationId xmlns:p14="http://schemas.microsoft.com/office/powerpoint/2010/main" val="54598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improve the </a:t>
            </a:r>
            <a:r>
              <a:rPr lang="en-US" sz="2000" b="1" dirty="0"/>
              <a:t>resolution</a:t>
            </a:r>
            <a:r>
              <a:rPr lang="en-US" sz="2000" dirty="0"/>
              <a:t> of the DFT simply by adding zeros to the end of the signal.</a:t>
            </a:r>
          </a:p>
          <a:p>
            <a:endParaRPr lang="en-US" sz="2000" dirty="0"/>
          </a:p>
          <a:p>
            <a:r>
              <a:rPr lang="en-US" sz="2000" dirty="0"/>
              <a:t>This doesn’t change the frequency content of the DTFT!</a:t>
            </a:r>
          </a:p>
          <a:p>
            <a:pPr lvl="1"/>
            <a:r>
              <a:rPr lang="en-US" sz="1800" dirty="0"/>
              <a:t>No information/energy is being added.</a:t>
            </a:r>
          </a:p>
          <a:p>
            <a:endParaRPr lang="en-US" sz="2000" dirty="0"/>
          </a:p>
          <a:p>
            <a:r>
              <a:rPr lang="en-US" sz="2000" dirty="0"/>
              <a:t>Instead, it increases the number of samples the DFT takes of the DTFT.</a:t>
            </a:r>
          </a:p>
          <a:p>
            <a:endParaRPr lang="en-US" sz="2000" dirty="0"/>
          </a:p>
          <a:p>
            <a:r>
              <a:rPr lang="en-US" sz="2000" dirty="0"/>
              <a:t>This can be used to improve spectral resolution.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6CC-16AB-4F7A-B6E2-518603FA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4B0A0-C052-40EC-AD0F-9C5C978E6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Surprisingly, we have another signal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&lt;18.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For which value(s)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DFT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largest?</a:t>
                </a:r>
              </a:p>
              <a:p>
                <a:pPr marL="342900" indent="-342900">
                  <a:buFont typeface="+mj-lt"/>
                  <a:buAutoNum type="alphaLcParenR"/>
                </a:pPr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Suppose now that we zero-pad our sequence with 72 zeros to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For which value(s)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largest?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4B0A0-C052-40EC-AD0F-9C5C978E6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5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786-868C-489D-9A60-3D0DC90D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ACAA-9196-43FD-9771-D09D592B1D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DTFT and Frequency Response</a:t>
            </a:r>
          </a:p>
          <a:p>
            <a:r>
              <a:rPr lang="en-US" sz="2000" dirty="0"/>
              <a:t>Ideal Sampling and Reconstruction</a:t>
            </a:r>
          </a:p>
          <a:p>
            <a:r>
              <a:rPr lang="en-US" sz="2000" dirty="0"/>
              <a:t>DFT</a:t>
            </a:r>
          </a:p>
        </p:txBody>
      </p:sp>
    </p:spTree>
    <p:extLst>
      <p:ext uri="{BB962C8B-B14F-4D97-AF65-F5344CB8AC3E}">
        <p14:creationId xmlns:p14="http://schemas.microsoft.com/office/powerpoint/2010/main" val="22315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659374"/>
            <a:ext cx="9692640" cy="598974"/>
          </a:xfrm>
        </p:spPr>
        <p:txBody>
          <a:bodyPr>
            <a:normAutofit fontScale="90000"/>
          </a:bodyPr>
          <a:lstStyle/>
          <a:p>
            <a:r>
              <a:rPr lang="en-US" dirty="0"/>
              <a:t>Discrete Time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392573"/>
                <a:ext cx="9052326" cy="5099668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000" dirty="0"/>
                  <a:t>Important Properties:</a:t>
                </a:r>
              </a:p>
              <a:p>
                <a:pPr lvl="1"/>
                <a:r>
                  <a:rPr lang="en-US" sz="1800" b="1" dirty="0"/>
                  <a:t>Periodicity by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800" b="1" dirty="0"/>
                  <a:t>!</a:t>
                </a:r>
              </a:p>
              <a:p>
                <a:pPr lvl="1"/>
                <a:r>
                  <a:rPr lang="en-US" sz="1800" dirty="0"/>
                  <a:t>Linearity</a:t>
                </a:r>
              </a:p>
              <a:p>
                <a:pPr lvl="1"/>
                <a:r>
                  <a:rPr lang="en-US" sz="1800" dirty="0"/>
                  <a:t>Symmetries (Magnitude, angle, real part, imaginary part)</a:t>
                </a:r>
              </a:p>
              <a:p>
                <a:pPr lvl="1"/>
                <a:r>
                  <a:rPr lang="en-US" sz="1800" dirty="0"/>
                  <a:t>Time shift and modulation</a:t>
                </a:r>
              </a:p>
              <a:p>
                <a:pPr lvl="1"/>
                <a:r>
                  <a:rPr lang="en-US" sz="1800" dirty="0"/>
                  <a:t>Product of signals and convolution</a:t>
                </a:r>
              </a:p>
              <a:p>
                <a:pPr lvl="1"/>
                <a:r>
                  <a:rPr lang="en-US" sz="1800" dirty="0"/>
                  <a:t>Parseval’s Relation</a:t>
                </a:r>
                <a:endParaRPr lang="en-US" sz="2000" dirty="0"/>
              </a:p>
              <a:p>
                <a:r>
                  <a:rPr lang="en-US" sz="2000" dirty="0"/>
                  <a:t>Know your geometric series sums!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392573"/>
                <a:ext cx="9052326" cy="5099668"/>
              </a:xfrm>
              <a:blipFill>
                <a:blip r:embed="rId2"/>
                <a:stretch>
                  <a:fillRect l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79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6634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any </a:t>
                </a:r>
                <a:r>
                  <a:rPr lang="en-US" sz="2400" b="1" dirty="0"/>
                  <a:t>stable</a:t>
                </a:r>
                <a:r>
                  <a:rPr lang="en-US" sz="2400" dirty="0"/>
                  <a:t> LSI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What is the physical interpretation of this?</a:t>
                </a:r>
              </a:p>
              <a:p>
                <a:pPr lvl="1"/>
                <a:r>
                  <a:rPr lang="en-US" sz="2000" dirty="0"/>
                  <a:t>The DTFT is simply the z-transform evaluated along the unit circle!</a:t>
                </a:r>
              </a:p>
              <a:p>
                <a:pPr lvl="1"/>
                <a:r>
                  <a:rPr lang="en-US" sz="2000" dirty="0"/>
                  <a:t>It makes sense that the system must be stable and LSI since the ROC will contain the unit circle, thus ensuring that the DTFT is well defined</a:t>
                </a:r>
              </a:p>
              <a:p>
                <a:r>
                  <a:rPr lang="en-US" sz="2400" dirty="0"/>
                  <a:t>Why is the frequency response nice to use in addition to the z-transform?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sz="2000" dirty="0"/>
                  <a:t> is an </a:t>
                </a:r>
                <a:r>
                  <a:rPr lang="en-US" sz="2000" i="1" dirty="0"/>
                  <a:t>eigenfunction</a:t>
                </a:r>
                <a:r>
                  <a:rPr lang="en-US" sz="2000" dirty="0"/>
                  <a:t> of LSI systems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By extension: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4500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663440"/>
              </a:xfrm>
              <a:blipFill>
                <a:blip r:embed="rId2"/>
                <a:stretch>
                  <a:fillRect l="-496" t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1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and Phase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Very similar to ECE 210</a:t>
                </a:r>
              </a:p>
              <a:p>
                <a:r>
                  <a:rPr lang="en-US" sz="2000" dirty="0"/>
                  <a:t>Frequency response, and all DTFTs for that matter,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periodic</a:t>
                </a:r>
              </a:p>
              <a:p>
                <a:r>
                  <a:rPr lang="en-US" sz="2000" dirty="0"/>
                  <a:t>Magnitude response is fairly straightforward</a:t>
                </a:r>
              </a:p>
              <a:p>
                <a:pPr lvl="1"/>
                <a:r>
                  <a:rPr lang="en-US" sz="1800" dirty="0"/>
                  <a:t>Take the magnitude of the frequency response, remembering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/>
                  <a:t> = 1</a:t>
                </a:r>
              </a:p>
              <a:p>
                <a:r>
                  <a:rPr lang="en-US" sz="2000" dirty="0"/>
                  <a:t>For phase response:</a:t>
                </a:r>
              </a:p>
              <a:p>
                <a:pPr lvl="1"/>
                <a:r>
                  <a:rPr lang="en-US" sz="1800" dirty="0"/>
                  <a:t>Phase is “contained”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sz="1800" dirty="0"/>
                  <a:t> terms</a:t>
                </a:r>
              </a:p>
              <a:p>
                <a:pPr lvl="1"/>
                <a:r>
                  <a:rPr lang="en-US" sz="1800" dirty="0"/>
                  <a:t>Remember that cosine and sine introduce sign changes in the phase</a:t>
                </a:r>
              </a:p>
              <a:p>
                <a:pPr lvl="2"/>
                <a:r>
                  <a:rPr lang="en-US" sz="1600" dirty="0"/>
                  <a:t>When a cosine or sine changes phase, we have a contribution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 phase.</a:t>
                </a:r>
              </a:p>
              <a:p>
                <a:pPr lvl="1"/>
                <a:r>
                  <a:rPr lang="en-US" sz="1800" dirty="0"/>
                  <a:t>Limit your domain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2000" dirty="0"/>
                  <a:t>For</a:t>
                </a:r>
                <a:r>
                  <a:rPr lang="en-US" sz="2000" b="1" dirty="0"/>
                  <a:t> real-valued </a:t>
                </a:r>
                <a:r>
                  <a:rPr lang="en-US" sz="2000" dirty="0"/>
                  <a:t>signals and systems:</a:t>
                </a:r>
              </a:p>
              <a:p>
                <a:pPr lvl="1"/>
                <a:r>
                  <a:rPr lang="en-US" sz="1800" dirty="0"/>
                  <a:t>Magnitude response is even-symmetric</a:t>
                </a:r>
              </a:p>
              <a:p>
                <a:pPr lvl="1"/>
                <a:r>
                  <a:rPr lang="en-US" sz="1800" dirty="0"/>
                  <a:t>Phase response is odd-symmetric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D900-2982-4602-A3A9-80DA005F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DTFT 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our signal be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Compute the DTFT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Plot the magnitude response.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Plot the phase response.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12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D900-2982-4602-A3A9-80DA005F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DTFT 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new system defined by a real-valued impulse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corresponding DTFT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also know the following about the magnitude and phase responses: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Plot the magnitude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Plot the phase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on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8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D900-2982-4602-A3A9-80DA005F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Response 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an LSI system defined by the following LCCDE: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Find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each of the following inputs:</a:t>
                </a:r>
              </a:p>
              <a:p>
                <a:pPr marL="67437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marL="67437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65C8CD-B506-48A8-886F-F05EB6EAD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60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DC3F-FE65-42B5-9F0D-C0BA1DAE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A/D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F85F5-B4DB-4C4B-BF51-B0B5418E1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Sampling via an impulse train will yield infinitely many copies of the analog spectrum in the digital frequency domain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Important relations to recall:</a:t>
                </a:r>
              </a:p>
              <a:p>
                <a:r>
                  <a:rPr lang="en-US" dirty="0"/>
                  <a:t>Nyquist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Relationship between digital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analog frequencies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F85F5-B4DB-4C4B-BF51-B0B5418E1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0301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400</TotalTime>
  <Words>929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Schoolbook</vt:lpstr>
      <vt:lpstr>Wingdings 2</vt:lpstr>
      <vt:lpstr>View</vt:lpstr>
      <vt:lpstr>HKN ECE 310 Exam 2 Review Session</vt:lpstr>
      <vt:lpstr>Topics</vt:lpstr>
      <vt:lpstr>Discrete Time Fourier Transform</vt:lpstr>
      <vt:lpstr>Frequency Response</vt:lpstr>
      <vt:lpstr>Magnitude and Phase Response</vt:lpstr>
      <vt:lpstr>DTFT Exercise 1</vt:lpstr>
      <vt:lpstr>DTFT Exercise 2</vt:lpstr>
      <vt:lpstr>Sinusoidal Response Exercise 1</vt:lpstr>
      <vt:lpstr>Ideal A/D Conversion</vt:lpstr>
      <vt:lpstr>Ideal D/A Conversion</vt:lpstr>
      <vt:lpstr>Sampling Exercise 1</vt:lpstr>
      <vt:lpstr>Sampling Exercise 2</vt:lpstr>
      <vt:lpstr>Discrete Fourier Transform</vt:lpstr>
      <vt:lpstr>DFT Properties</vt:lpstr>
      <vt:lpstr>Zero-Padding</vt:lpstr>
      <vt:lpstr>DFT Exercise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310 Final Exam Review Session</dc:title>
  <dc:creator>Corey Snyder</dc:creator>
  <cp:lastModifiedBy>Corey Snyder</cp:lastModifiedBy>
  <cp:revision>32</cp:revision>
  <dcterms:created xsi:type="dcterms:W3CDTF">2018-05-05T00:57:03Z</dcterms:created>
  <dcterms:modified xsi:type="dcterms:W3CDTF">2019-03-30T23:28:41Z</dcterms:modified>
</cp:coreProperties>
</file>