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79" r:id="rId16"/>
    <p:sldId id="269" r:id="rId17"/>
    <p:sldId id="281" r:id="rId18"/>
    <p:sldId id="282" r:id="rId19"/>
    <p:sldId id="271" r:id="rId20"/>
    <p:sldId id="272" r:id="rId21"/>
    <p:sldId id="275" r:id="rId22"/>
    <p:sldId id="283" r:id="rId23"/>
    <p:sldId id="273" r:id="rId24"/>
    <p:sldId id="280" r:id="rId25"/>
    <p:sldId id="27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78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9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0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62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80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11/9/2019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43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5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8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1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66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9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8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HKN ECE 313 Exam 2 Review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2048256"/>
          </a:xfrm>
        </p:spPr>
        <p:txBody>
          <a:bodyPr>
            <a:normAutofit/>
          </a:bodyPr>
          <a:lstStyle/>
          <a:p>
            <a:r>
              <a:rPr lang="en-US" sz="2800" dirty="0"/>
              <a:t>Corey Snyder</a:t>
            </a:r>
          </a:p>
        </p:txBody>
      </p:sp>
    </p:spTree>
    <p:extLst>
      <p:ext uri="{BB962C8B-B14F-4D97-AF65-F5344CB8AC3E}">
        <p14:creationId xmlns:p14="http://schemas.microsoft.com/office/powerpoint/2010/main" val="3433897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9636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dirty="0"/>
                  <a:t>and we want to be able to describe the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1: Identify the support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Sketch the pdf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. Identify the support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 Determine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a Continuous or Discrete RV</a:t>
                </a:r>
              </a:p>
              <a:p>
                <a:pPr lvl="1"/>
                <a:r>
                  <a:rPr lang="en-US" dirty="0"/>
                  <a:t>Take a deep breath! You’ve done some important work here.</a:t>
                </a:r>
              </a:p>
              <a:p>
                <a:r>
                  <a:rPr lang="en-US" dirty="0"/>
                  <a:t>Step 2 (for CRV): Use the definition of the CDF to find the CDF of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2 (for DRV):  Find the </a:t>
                </a:r>
                <a:r>
                  <a:rPr lang="en-US" dirty="0" err="1"/>
                  <a:t>pmf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directly using the definition of the </a:t>
                </a:r>
                <a:r>
                  <a:rPr lang="en-US" dirty="0" err="1"/>
                  <a:t>pmf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Step 3 (for CRV): Differentiate the CDF of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in order to find the pdf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963647"/>
              </a:xfrm>
              <a:blipFill>
                <a:blip r:embed="rId2"/>
                <a:stretch>
                  <a:fillRect l="-473" t="-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473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Generating a RV with a Specified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generate any distribution by applying a function to a uniform distribution</a:t>
                </a:r>
              </a:p>
              <a:p>
                <a:endParaRPr lang="en-US" dirty="0"/>
              </a:p>
              <a:p>
                <a:r>
                  <a:rPr lang="en-US" dirty="0"/>
                  <a:t>This function should be the inverse of the CDF of the desired distribution</a:t>
                </a:r>
              </a:p>
              <a:p>
                <a:endParaRPr lang="en-US" dirty="0"/>
              </a:p>
              <a:p>
                <a:r>
                  <a:rPr lang="en-US" dirty="0"/>
                  <a:t>Ex: if we want an exponential distribution,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find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90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rate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assess the probability of a failure in a system through a failure rate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</m:nary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Two popular failure rate functions:</a:t>
                </a:r>
              </a:p>
              <a:p>
                <a:pPr lvl="1"/>
                <a:r>
                  <a:rPr lang="en-US" dirty="0"/>
                  <a:t>Consistent lifetime</a:t>
                </a:r>
              </a:p>
              <a:p>
                <a:pPr lvl="1"/>
                <a:r>
                  <a:rPr lang="en-US" dirty="0"/>
                  <a:t>“Bath tub”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40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153412"/>
                <a:ext cx="7729728" cy="461453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Similar to BHT with Discrete RVs</a:t>
                </a:r>
              </a:p>
              <a:p>
                <a:r>
                  <a:rPr lang="en-US" dirty="0"/>
                  <a:t>Maximum Likelihood (ML) Rule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&gt;1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𝑑𝑒𝑐𝑙𝑎𝑟𝑒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𝑡𝑟𝑢𝑒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&lt;1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𝑑𝑒𝑐𝑙𝑎𝑟𝑒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𝑡𝑟𝑢𝑒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Maximum a Posteriori (MAP) Rule</a:t>
                </a:r>
              </a:p>
              <a:p>
                <a:pPr lvl="1"/>
                <a:r>
                  <a:rPr lang="en-US" dirty="0"/>
                  <a:t>Prior probabilities: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, same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Probabilities of False Alarm and Miss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𝑎𝑙𝑎𝑟𝑚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𝑆𝑎𝑦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𝑚𝑖𝑠𝑠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𝑆𝑎𝑦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𝑚𝑖𝑠𝑠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𝑎𝑙𝑎𝑟𝑚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153412"/>
                <a:ext cx="7729728" cy="4614533"/>
              </a:xfrm>
              <a:blipFill>
                <a:blip r:embed="rId2"/>
                <a:stretch>
                  <a:fillRect l="-394" t="-396" b="-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144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Discrete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583436" y="3143249"/>
                <a:ext cx="4270248" cy="345844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Joint CDF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Joint PMF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Marginal PMFs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Conditional PMFs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e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marL="2286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583436" y="3143249"/>
                <a:ext cx="4270248" cy="3458441"/>
              </a:xfrm>
              <a:blipFill>
                <a:blip r:embed="rId2"/>
                <a:stretch>
                  <a:fillRect l="-714" t="-1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338316" y="3143250"/>
                <a:ext cx="4253484" cy="327833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Joint CDF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Joint PDF</a:t>
                </a:r>
                <a:endParaRPr lang="en-US" baseline="-25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𝑑𝑣𝑑𝑢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Marginal PDFs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 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Conditional PDFs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338316" y="3143250"/>
                <a:ext cx="4253484" cy="3278332"/>
              </a:xfrm>
              <a:blipFill>
                <a:blip r:embed="rId3"/>
                <a:stretch>
                  <a:fillRect l="-430" t="-1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Continuous Random Variables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</a:t>
            </a:r>
            <a:r>
              <a:rPr lang="en-US" dirty="0" err="1"/>
              <a:t>cdf</a:t>
            </a:r>
            <a:r>
              <a:rPr lang="en-US" dirty="0"/>
              <a:t>, </a:t>
            </a:r>
            <a:r>
              <a:rPr lang="en-US" dirty="0" err="1"/>
              <a:t>pmf</a:t>
            </a:r>
            <a:r>
              <a:rPr lang="en-US" dirty="0"/>
              <a:t>, and pdf</a:t>
            </a:r>
          </a:p>
        </p:txBody>
      </p:sp>
    </p:spTree>
    <p:extLst>
      <p:ext uri="{BB962C8B-B14F-4D97-AF65-F5344CB8AC3E}">
        <p14:creationId xmlns:p14="http://schemas.microsoft.com/office/powerpoint/2010/main" val="2957257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Independence of joint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We can check independence in a joint distribution in a couple ways: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b="0" dirty="0"/>
                  <a:t>The support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b="0" dirty="0"/>
                  <a:t> is a </a:t>
                </a:r>
                <a:r>
                  <a:rPr lang="en-US" i="1" dirty="0"/>
                  <a:t>product set</a:t>
                </a:r>
                <a:endParaRPr lang="en-US" dirty="0"/>
              </a:p>
              <a:p>
                <a:pPr lvl="1"/>
                <a:r>
                  <a:rPr lang="en-US" b="0" dirty="0"/>
                  <a:t>Product set must have the swap property, which is satisfied if: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𝑠𝑢𝑝𝑝𝑜𝑟𝑡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𝑎𝑙𝑠𝑜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𝑠𝑢𝑝𝑝𝑜𝑟𝑡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Checking for a product set is only sufficient to prove </a:t>
                </a:r>
                <a:r>
                  <a:rPr lang="en-US" i="1" dirty="0"/>
                  <a:t>dependence</a:t>
                </a:r>
                <a:r>
                  <a:rPr lang="en-US" dirty="0"/>
                  <a:t>. Saying that the support of the joint pdf is a product set is not sufficient to check independence</a:t>
                </a:r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7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02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Distribution of sums of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want to find the distribution from the sum of two independent random variables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pdf or </a:t>
                </a:r>
                <a:r>
                  <a:rPr lang="en-US" dirty="0" err="1"/>
                  <a:t>pmf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i="1" dirty="0"/>
                  <a:t>convolution</a:t>
                </a:r>
                <a:r>
                  <a:rPr lang="en-US" dirty="0"/>
                  <a:t> of the two pdfs/</a:t>
                </a:r>
                <a:r>
                  <a:rPr lang="en-US" dirty="0" err="1"/>
                  <a:t>pmfs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So...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341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7A69-8532-4D48-8297-199A6B702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Convolution?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BDE1F-138D-4142-8C86-2DBE978A7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164538"/>
          </a:xfrm>
        </p:spPr>
        <p:txBody>
          <a:bodyPr/>
          <a:lstStyle/>
          <a:p>
            <a:r>
              <a:rPr lang="en-US" dirty="0"/>
              <a:t>A beautiful, extraordinary linear operator that describes natural phenomena in a fundamental and concise manner.</a:t>
            </a:r>
          </a:p>
        </p:txBody>
      </p:sp>
    </p:spTree>
    <p:extLst>
      <p:ext uri="{BB962C8B-B14F-4D97-AF65-F5344CB8AC3E}">
        <p14:creationId xmlns:p14="http://schemas.microsoft.com/office/powerpoint/2010/main" val="2644989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7A69-8532-4D48-8297-199A6B702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Convolution?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BDE1F-138D-4142-8C86-2DBE978A72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4164538"/>
              </a:xfrm>
            </p:spPr>
            <p:txBody>
              <a:bodyPr/>
              <a:lstStyle/>
              <a:p>
                <a:r>
                  <a:rPr lang="en-US" dirty="0"/>
                  <a:t>A beautiful, extraordinary linear operator that describes natural phenomena in a fundamental and concise manner. But for real,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Discrete (</a:t>
                </a:r>
                <a:r>
                  <a:rPr lang="en-US" dirty="0" err="1"/>
                  <a:t>pmfs</a:t>
                </a:r>
                <a:r>
                  <a:rPr lang="en-US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Continuous (pdfs):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BDE1F-138D-4142-8C86-2DBE978A72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4164538"/>
              </a:xfrm>
              <a:blipFill>
                <a:blip r:embed="rId2"/>
                <a:stretch>
                  <a:fillRect l="-473" t="-878" r="-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210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Fa15 Problem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59ED65-CD3B-433D-BAA0-D991317808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be a Poisson process with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a. 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b. 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=5}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c. 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d. 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59ED65-CD3B-433D-BAA0-D99131780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81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2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07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Continuous-type Random Variables (mean and variance of CRVs)</a:t>
            </a:r>
          </a:p>
          <a:p>
            <a:r>
              <a:rPr lang="en-US" dirty="0"/>
              <a:t>Uniform Distribution</a:t>
            </a:r>
          </a:p>
          <a:p>
            <a:r>
              <a:rPr lang="en-US" dirty="0"/>
              <a:t>Exponential Distribution</a:t>
            </a:r>
          </a:p>
          <a:p>
            <a:r>
              <a:rPr lang="en-US" dirty="0"/>
              <a:t>Poisson Process</a:t>
            </a:r>
          </a:p>
          <a:p>
            <a:r>
              <a:rPr lang="en-US" dirty="0"/>
              <a:t>Linear Scaling of PDFs</a:t>
            </a:r>
          </a:p>
          <a:p>
            <a:r>
              <a:rPr lang="en-US" dirty="0"/>
              <a:t>Gaussian Distribution</a:t>
            </a:r>
          </a:p>
          <a:p>
            <a:r>
              <a:rPr lang="en-US" dirty="0"/>
              <a:t>ML Parameter Estimation for Continuous Random Variables</a:t>
            </a:r>
          </a:p>
          <a:p>
            <a:r>
              <a:rPr lang="en-US" dirty="0"/>
              <a:t>Functions of a random variable</a:t>
            </a:r>
          </a:p>
          <a:p>
            <a:r>
              <a:rPr lang="en-US" dirty="0"/>
              <a:t>Failure Rate Functions</a:t>
            </a:r>
          </a:p>
          <a:p>
            <a:r>
              <a:rPr lang="en-US" dirty="0"/>
              <a:t>Binary Hypothesis Testing</a:t>
            </a:r>
          </a:p>
          <a:p>
            <a:r>
              <a:rPr lang="en-US" dirty="0"/>
              <a:t>Joint CDFs, PMFs, and PDFs</a:t>
            </a:r>
          </a:p>
          <a:p>
            <a:r>
              <a:rPr lang="en-US" dirty="0"/>
              <a:t>Independence of Random Variables</a:t>
            </a:r>
          </a:p>
          <a:p>
            <a:r>
              <a:rPr lang="en-US" dirty="0"/>
              <a:t>Distributions of sums of random variables*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75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FA14 Problem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827" t="34204" r="25447" b="44233"/>
          <a:stretch/>
        </p:blipFill>
        <p:spPr>
          <a:xfrm>
            <a:off x="424023" y="3041729"/>
            <a:ext cx="11455480" cy="285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06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Fa15 problem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D79D0B-7B58-43C7-BF2A-F88ED274E1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the joint pdf for the 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𝑐𝑥𝑦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0≤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≤1, 0≤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a. Compute the marginal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You can leave it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b. Obtain the value of the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/>
                  <a:t> to be a valid joint pdf.</a:t>
                </a:r>
              </a:p>
              <a:p>
                <a:r>
                  <a:rPr lang="en-US" dirty="0"/>
                  <a:t>c. 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d.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independent? Explain why or why not.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D79D0B-7B58-43C7-BF2A-F88ED274E1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931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EDFB-9414-45D1-B63D-CB6ED6F9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Su16 Problem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6969DC-18AC-432E-A96F-64689EEACD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Gaussian with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a. Express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≤−8}</m:t>
                    </m:r>
                  </m:oMath>
                </a14:m>
                <a:r>
                  <a:rPr lang="en-US" dirty="0"/>
                  <a:t> in terms of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function</a:t>
                </a:r>
              </a:p>
              <a:p>
                <a:r>
                  <a:rPr lang="en-US" dirty="0"/>
                  <a:t>b.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. Sketch the pdf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clearly marking important points</a:t>
                </a:r>
              </a:p>
              <a:p>
                <a:r>
                  <a:rPr lang="en-US" dirty="0"/>
                  <a:t>c. Express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in terms of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6969DC-18AC-432E-A96F-64689EEACD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 r="-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054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SP15 Problem 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495" t="41568" r="39709" b="40893"/>
          <a:stretch/>
        </p:blipFill>
        <p:spPr>
          <a:xfrm>
            <a:off x="546144" y="2384458"/>
            <a:ext cx="10888789" cy="308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59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Fa15 problem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487DFB-2AD9-49B2-96E0-9A13B92AA5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5232" y="2250148"/>
                <a:ext cx="9520084" cy="453411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continuous-type random variable taking values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dirty="0"/>
                  <a:t>. Under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the pdf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 Under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the pdf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Both pdfs are plotted below. The priors are known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a. Find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b. Specify the maximum a posteriori (MAP) decision rule for testing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c. Find the error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𝑎𝑙𝑎𝑟𝑚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𝑚𝑖𝑠𝑠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𝑑𝑒𝑡𝑒𝑐𝑡𝑖𝑜𝑛</m:t>
                        </m:r>
                      </m:sub>
                    </m:sSub>
                  </m:oMath>
                </a14:m>
                <a:r>
                  <a:rPr lang="en-US" dirty="0"/>
                  <a:t>, and the average probability of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 for the MAP rule.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487DFB-2AD9-49B2-96E0-9A13B92AA5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5232" y="2250148"/>
                <a:ext cx="9520084" cy="4534110"/>
              </a:xfrm>
              <a:blipFill>
                <a:blip r:embed="rId2"/>
                <a:stretch>
                  <a:fillRect l="-384" t="-672" r="-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2143" t="21758" r="41843" b="62578"/>
          <a:stretch/>
        </p:blipFill>
        <p:spPr>
          <a:xfrm>
            <a:off x="4940710" y="2933454"/>
            <a:ext cx="4852219" cy="266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60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FA12 problem 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041" t="37162" r="24735" b="30192"/>
          <a:stretch/>
        </p:blipFill>
        <p:spPr>
          <a:xfrm>
            <a:off x="185221" y="2240627"/>
            <a:ext cx="11943106" cy="436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8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Continuous-type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Cumulative Distribution Functions (CDFs)</a:t>
                </a:r>
              </a:p>
              <a:p>
                <a:pPr lvl="1"/>
                <a:r>
                  <a:rPr lang="en-US" dirty="0"/>
                  <a:t>Must be non-decreasing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Must be right continuous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4" t="-2358" b="-2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04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𝑈𝑛𝑖𝑓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dirty="0"/>
                  <a:t> All values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equally likely</a:t>
                </a:r>
              </a:p>
              <a:p>
                <a:r>
                  <a:rPr lang="en-US" b="0" i="0" dirty="0">
                    <a:latin typeface="+mj-lt"/>
                  </a:rPr>
                  <a:t>pdf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𝑒𝑙𝑠𝑒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b="0" i="0" dirty="0">
                    <a:latin typeface="+mj-lt"/>
                  </a:rPr>
                  <a:t>mean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b="0" i="0" dirty="0">
                    <a:latin typeface="+mj-lt"/>
                  </a:rPr>
                  <a:t>variance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11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Exponential(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): limit of scaled geometric random variables</a:t>
                </a:r>
              </a:p>
              <a:p>
                <a:r>
                  <a:rPr lang="en-US" b="0" i="0" dirty="0">
                    <a:latin typeface="+mj-lt"/>
                  </a:rPr>
                  <a:t>pdf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b="0" i="0" dirty="0">
                    <a:latin typeface="+mj-lt"/>
                  </a:rPr>
                  <a:t>mean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b="0" i="0" dirty="0">
                    <a:latin typeface="+mj-lt"/>
                  </a:rPr>
                  <a:t>variance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Memoryless Property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=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21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93973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Poisson process is used to model the number of counts in a time interval. Similar to how the exponential distribution is a limit of the geometric distribution, the Poisson process is the limit of the Bernoulli process. </a:t>
                </a:r>
              </a:p>
              <a:p>
                <a:pPr lvl="1"/>
                <a:r>
                  <a:rPr lang="en-US" dirty="0"/>
                  <a:t>Bonus: A Poisson process is a collection of </a:t>
                </a:r>
                <a:r>
                  <a:rPr lang="en-US" dirty="0" err="1"/>
                  <a:t>i.i.d</a:t>
                </a:r>
                <a:r>
                  <a:rPr lang="en-US" dirty="0"/>
                  <a:t> exponential random variables. </a:t>
                </a:r>
              </a:p>
              <a:p>
                <a:r>
                  <a:rPr lang="en-US" b="0" i="0" dirty="0">
                    <a:latin typeface="+mj-lt"/>
                  </a:rPr>
                  <a:t>If we have a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b="0" i="0" dirty="0">
                    <a:latin typeface="+mj-lt"/>
                  </a:rPr>
                  <a:t> and time duration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b="0" i="0" dirty="0">
                    <a:latin typeface="+mj-lt"/>
                  </a:rPr>
                  <a:t>, the number of counts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mean: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variance: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Furthermore,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𝑃𝑜𝑖𝑠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r>
                  <a:rPr lang="en-US" dirty="0"/>
                  <a:t>Disjoint intervals, 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=[0,2]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=[2,3]</m:t>
                    </m:r>
                  </m:oMath>
                </a14:m>
                <a:r>
                  <a:rPr lang="en-US" dirty="0"/>
                  <a:t>, are independent. This property is both important and remarkable. In fact, we shape our analysis of Poisson processes around this frequently. (More on this later!)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939737"/>
              </a:xfrm>
              <a:blipFill>
                <a:blip r:embed="rId2"/>
                <a:stretch>
                  <a:fillRect l="-394" t="-1238" r="-79" b="-1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64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scaling of pdfs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68164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681640"/>
              </a:xfrm>
              <a:blipFill>
                <a:blip r:embed="rId2"/>
                <a:stretch>
                  <a:fillRect l="-473" t="-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600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94979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Gaussian (or Normal)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Standard Gaussian,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𝑝𝑑𝑓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𝑣𝑎𝑟𝑖𝑎𝑛𝑐𝑒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If we standardize our Gaussian, where: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949792"/>
              </a:xfrm>
              <a:blipFill>
                <a:blip r:embed="rId2"/>
                <a:stretch>
                  <a:fillRect l="-473" t="-926" b="-8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73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have a random variable with a given distribution/pdf that depends on a parameter,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 By taking trials of the random variable, we can estimate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by finding the value that maximizes the likelihood of the observed event,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baseline="-25000" dirty="0"/>
                  <a:t>ML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There are a few ways we can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baseline="-25000" dirty="0"/>
                  <a:t>ML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Take derivative of provided pdf and set it equal to zero (maximization)</a:t>
                </a:r>
              </a:p>
              <a:p>
                <a:pPr lvl="1"/>
                <a:r>
                  <a:rPr lang="en-US" dirty="0"/>
                  <a:t>Observe the intervals where the likelihood increases and decreases, and find the maximum between these intervals</a:t>
                </a:r>
              </a:p>
              <a:p>
                <a:pPr lvl="1"/>
                <a:r>
                  <a:rPr lang="en-US" dirty="0"/>
                  <a:t>Intuition!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 r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59676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4063</TotalTime>
  <Words>1550</Words>
  <Application>Microsoft Office PowerPoint</Application>
  <PresentationFormat>Widescreen</PresentationFormat>
  <Paragraphs>183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Cambria Math</vt:lpstr>
      <vt:lpstr>Gill Sans MT</vt:lpstr>
      <vt:lpstr>Parcel</vt:lpstr>
      <vt:lpstr>HKN ECE 313 Exam 2 Review Session</vt:lpstr>
      <vt:lpstr>Exam 2 topics</vt:lpstr>
      <vt:lpstr>Continuous-type Random variables</vt:lpstr>
      <vt:lpstr>Uniform Distribution</vt:lpstr>
      <vt:lpstr>Exponential Distribution</vt:lpstr>
      <vt:lpstr>Poisson process</vt:lpstr>
      <vt:lpstr>Linear scaling of pdfs</vt:lpstr>
      <vt:lpstr>Gaussian distribution</vt:lpstr>
      <vt:lpstr>Ml parameter estimation</vt:lpstr>
      <vt:lpstr>Functions of random variables</vt:lpstr>
      <vt:lpstr>Generating a RV with a Specified distribution</vt:lpstr>
      <vt:lpstr>Failure rate functions</vt:lpstr>
      <vt:lpstr>Binary hypothesis testing</vt:lpstr>
      <vt:lpstr>Joint cdf, pmf, and pdf</vt:lpstr>
      <vt:lpstr>Independence of joint distributions</vt:lpstr>
      <vt:lpstr>Distribution of sums of random variables</vt:lpstr>
      <vt:lpstr>What Is Convolution?</vt:lpstr>
      <vt:lpstr>What Is Convolution?</vt:lpstr>
      <vt:lpstr>Fa15 Problem 2</vt:lpstr>
      <vt:lpstr>FA14 Problem 3</vt:lpstr>
      <vt:lpstr>Fa15 problem 4</vt:lpstr>
      <vt:lpstr>Su16 Problem 3</vt:lpstr>
      <vt:lpstr>SP15 Problem 4</vt:lpstr>
      <vt:lpstr>Fa15 problem 3</vt:lpstr>
      <vt:lpstr>FA12 problem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HKN ECE 313 Exam 2 Review Session</dc:title>
  <dc:creator>Corey Snyder</dc:creator>
  <cp:lastModifiedBy>Snyder, Corey Ethan</cp:lastModifiedBy>
  <cp:revision>72</cp:revision>
  <dcterms:created xsi:type="dcterms:W3CDTF">2016-11-04T20:28:26Z</dcterms:created>
  <dcterms:modified xsi:type="dcterms:W3CDTF">2019-11-09T21:22:39Z</dcterms:modified>
</cp:coreProperties>
</file>