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lfa Slab One" panose="020B0604020202020204" charset="0"/>
      <p:regular r:id="rId22"/>
    </p:embeddedFont>
    <p:embeddedFont>
      <p:font typeface="Helvetica Neue" panose="020B0604020202020204" charset="0"/>
      <p:regular r:id="rId23"/>
      <p:bold r:id="rId24"/>
      <p:italic r:id="rId25"/>
      <p:boldItalic r:id="rId26"/>
    </p:embeddedFon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52756-0E9C-4965-9D1B-B1760089B1B7}">
  <a:tblStyle styleId="{7AB52756-0E9C-4965-9D1B-B1760089B1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4028f19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4028f192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4028f19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14028f1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55f4b8c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55f4b8c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5c77191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5c77191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f811dba80e588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f811dba80e588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40182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40182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40182d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40182d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3fad5f8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3fad5f8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3fad5f8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3fad5f8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4028f19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4028f19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5c77191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5c77191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5c77191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5c77191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3fad5f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3fad5f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3fad5f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3fad5f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4028f19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4028f19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3fad5f8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3fad5f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5c77191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5c77191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4028f19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4028f192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Helvetica Neue"/>
              <a:buNone/>
              <a:defRPr>
                <a:latin typeface="Helvetica Neue"/>
                <a:ea typeface="Helvetica Neue"/>
                <a:cs typeface="Helvetica Neue"/>
                <a:sym typeface="Helvetica Neu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Helvetica Neue"/>
              <a:buNone/>
              <a:defRPr sz="3000">
                <a:solidFill>
                  <a:schemeClr val="accent3"/>
                </a:solidFill>
                <a:latin typeface="Helvetica Neue"/>
                <a:ea typeface="Helvetica Neue"/>
                <a:cs typeface="Helvetica Neue"/>
                <a:sym typeface="Helvetica Neu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ECE 120 Midterm </a:t>
            </a:r>
            <a:r>
              <a:rPr lang="en"/>
              <a:t>2</a:t>
            </a:r>
            <a:endParaRPr>
              <a:latin typeface="Helvetica Neue"/>
              <a:ea typeface="Helvetica Neue"/>
              <a:cs typeface="Helvetica Neue"/>
              <a:sym typeface="Helvetica Neue"/>
            </a:endParaRPr>
          </a:p>
        </p:txBody>
      </p:sp>
      <p:sp>
        <p:nvSpPr>
          <p:cNvPr id="57" name="Google Shape;57;p13"/>
          <p:cNvSpPr txBox="1">
            <a:spLocks noGrp="1"/>
          </p:cNvSpPr>
          <p:nvPr>
            <p:ph type="subTitle" idx="1"/>
          </p:nvPr>
        </p:nvSpPr>
        <p:spPr>
          <a:xfrm>
            <a:off x="311700" y="3165827"/>
            <a:ext cx="8520600" cy="143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HKN Review Session</a:t>
            </a:r>
            <a:endParaRPr dirty="0"/>
          </a:p>
          <a:p>
            <a:pPr marL="0" lvl="0" indent="0" algn="ctr" rtl="0">
              <a:spcBef>
                <a:spcPts val="0"/>
              </a:spcBef>
              <a:spcAft>
                <a:spcPts val="0"/>
              </a:spcAft>
              <a:buNone/>
            </a:pPr>
            <a:endParaRPr sz="105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505600" y="4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Minimal vs. Canonical</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Minimal - Listing terms as efficiently as possible (no redundancy)</a:t>
            </a:r>
            <a:endParaRPr/>
          </a:p>
          <a:p>
            <a:pPr marL="914400" lvl="1" indent="-317500" algn="l" rtl="0">
              <a:spcBef>
                <a:spcPts val="0"/>
              </a:spcBef>
              <a:spcAft>
                <a:spcPts val="0"/>
              </a:spcAft>
              <a:buSzPts val="1400"/>
              <a:buChar char="○"/>
            </a:pPr>
            <a:r>
              <a:rPr lang="en"/>
              <a:t>Can find through the bubbling method on kmaps.</a:t>
            </a:r>
            <a:endParaRPr/>
          </a:p>
          <a:p>
            <a:pPr marL="914400" lvl="1" indent="-317500" algn="l" rtl="0">
              <a:spcBef>
                <a:spcPts val="0"/>
              </a:spcBef>
              <a:spcAft>
                <a:spcPts val="0"/>
              </a:spcAft>
              <a:buSzPts val="1400"/>
              <a:buChar char="○"/>
            </a:pPr>
            <a:r>
              <a:rPr lang="en"/>
              <a:t>Example: f(A,B,C) = A+BC</a:t>
            </a:r>
            <a:br>
              <a:rPr lang="en"/>
            </a:br>
            <a:endParaRPr/>
          </a:p>
          <a:p>
            <a:pPr marL="457200" lvl="0" indent="-342900" algn="l" rtl="0">
              <a:spcBef>
                <a:spcPts val="0"/>
              </a:spcBef>
              <a:spcAft>
                <a:spcPts val="0"/>
              </a:spcAft>
              <a:buSzPts val="1800"/>
              <a:buChar char="●"/>
            </a:pPr>
            <a:r>
              <a:rPr lang="en"/>
              <a:t>Canonical - Listing every term of the function with every input.</a:t>
            </a:r>
            <a:endParaRPr/>
          </a:p>
          <a:p>
            <a:pPr marL="914400" lvl="1" indent="-317500" algn="l" rtl="0">
              <a:spcBef>
                <a:spcPts val="0"/>
              </a:spcBef>
              <a:spcAft>
                <a:spcPts val="0"/>
              </a:spcAft>
              <a:buSzPts val="1400"/>
              <a:buChar char="○"/>
            </a:pPr>
            <a:r>
              <a:rPr lang="en"/>
              <a:t>Can find through writing out a truth table.</a:t>
            </a:r>
            <a:br>
              <a:rPr lang="en"/>
            </a:br>
            <a:endParaRPr/>
          </a:p>
          <a:p>
            <a:pPr marL="914400" lvl="1" indent="-317500" algn="l" rtl="0">
              <a:spcBef>
                <a:spcPts val="0"/>
              </a:spcBef>
              <a:spcAft>
                <a:spcPts val="0"/>
              </a:spcAft>
              <a:buSzPts val="1400"/>
              <a:buChar char="○"/>
            </a:pPr>
            <a:r>
              <a:rPr lang="en"/>
              <a:t>Canonical SOP: A listing of every set that makes the function return true (OR’d)</a:t>
            </a:r>
            <a:endParaRPr/>
          </a:p>
          <a:p>
            <a:pPr marL="1371600" lvl="2" indent="-317500" algn="l" rtl="0">
              <a:spcBef>
                <a:spcPts val="0"/>
              </a:spcBef>
              <a:spcAft>
                <a:spcPts val="0"/>
              </a:spcAft>
              <a:buSzPts val="1400"/>
              <a:buChar char="■"/>
            </a:pPr>
            <a:r>
              <a:rPr lang="en"/>
              <a:t>Example for above f: f(A,B,C) = ABC+ABC’+AB’C+AB’C’+A’BC</a:t>
            </a:r>
            <a:br>
              <a:rPr lang="en"/>
            </a:br>
            <a:endParaRPr/>
          </a:p>
          <a:p>
            <a:pPr marL="914400" lvl="1" indent="-317500" algn="l" rtl="0">
              <a:spcBef>
                <a:spcPts val="0"/>
              </a:spcBef>
              <a:spcAft>
                <a:spcPts val="0"/>
              </a:spcAft>
              <a:buSzPts val="1400"/>
              <a:buChar char="○"/>
            </a:pPr>
            <a:r>
              <a:rPr lang="en"/>
              <a:t>Canonical POS: A listing of every set that makes the function return false </a:t>
            </a:r>
            <a:endParaRPr/>
          </a:p>
          <a:p>
            <a:pPr marL="1371600" lvl="2" indent="-317500" algn="l" rtl="0">
              <a:spcBef>
                <a:spcPts val="0"/>
              </a:spcBef>
              <a:spcAft>
                <a:spcPts val="0"/>
              </a:spcAft>
              <a:buSzPts val="1400"/>
              <a:buChar char="■"/>
            </a:pPr>
            <a:r>
              <a:rPr lang="en"/>
              <a:t>Example for above: f(A,B,C) = (A+B+C)(A+B+C’)(A+B’+C)</a:t>
            </a:r>
            <a:endParaRPr/>
          </a:p>
        </p:txBody>
      </p:sp>
      <p:graphicFrame>
        <p:nvGraphicFramePr>
          <p:cNvPr id="118" name="Google Shape;118;p22"/>
          <p:cNvGraphicFramePr/>
          <p:nvPr/>
        </p:nvGraphicFramePr>
        <p:xfrm>
          <a:off x="7612600" y="863550"/>
          <a:ext cx="1531400" cy="356589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3796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extLst>
                  <a:ext uri="{0D108BD9-81ED-4DB2-BD59-A6C34878D82A}">
                    <a16:rowId xmlns:a16="http://schemas.microsoft.com/office/drawing/2014/main" val="10000"/>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6"/>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7"/>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SOP/POS to 2-level NAND or NOR </a:t>
            </a:r>
            <a:endParaRPr/>
          </a:p>
        </p:txBody>
      </p:sp>
      <p:sp>
        <p:nvSpPr>
          <p:cNvPr id="124" name="Google Shape;124;p23"/>
          <p:cNvSpPr txBox="1">
            <a:spLocks noGrp="1"/>
          </p:cNvSpPr>
          <p:nvPr>
            <p:ph type="body" idx="1"/>
          </p:nvPr>
        </p:nvSpPr>
        <p:spPr>
          <a:xfrm>
            <a:off x="6900" y="1152475"/>
            <a:ext cx="419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Any 2 level POS circuit can also be converted quickly to a NOR-NOR implementation.</a:t>
            </a:r>
            <a:endParaRPr/>
          </a:p>
        </p:txBody>
      </p:sp>
      <p:pic>
        <p:nvPicPr>
          <p:cNvPr id="125" name="Google Shape;125;p23"/>
          <p:cNvPicPr preferRelativeResize="0"/>
          <p:nvPr/>
        </p:nvPicPr>
        <p:blipFill>
          <a:blip r:embed="rId3">
            <a:alphaModFix/>
          </a:blip>
          <a:stretch>
            <a:fillRect/>
          </a:stretch>
        </p:blipFill>
        <p:spPr>
          <a:xfrm>
            <a:off x="4197900" y="1120713"/>
            <a:ext cx="4639925" cy="347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Optimized Boolean Expressions</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982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When trying to find the Boolean expression for the outputs of an FSM</a:t>
            </a:r>
            <a:endParaRPr/>
          </a:p>
          <a:p>
            <a:pPr marL="914400" lvl="1" indent="-317500" algn="l" rtl="0">
              <a:spcBef>
                <a:spcPts val="0"/>
              </a:spcBef>
              <a:spcAft>
                <a:spcPts val="0"/>
              </a:spcAft>
              <a:buSzPts val="1400"/>
              <a:buChar char="○"/>
            </a:pPr>
            <a:r>
              <a:rPr lang="en"/>
              <a:t>consider both the POS and SOP forms</a:t>
            </a:r>
            <a:endParaRPr/>
          </a:p>
          <a:p>
            <a:pPr marL="914400" lvl="1" indent="-317500" algn="l" rtl="0">
              <a:spcBef>
                <a:spcPts val="0"/>
              </a:spcBef>
              <a:spcAft>
                <a:spcPts val="0"/>
              </a:spcAft>
              <a:buSzPts val="1400"/>
              <a:buChar char="○"/>
            </a:pPr>
            <a:r>
              <a:rPr lang="en"/>
              <a:t>Check which of these minimises the total number of gates</a:t>
            </a:r>
            <a:endParaRPr/>
          </a:p>
          <a:p>
            <a:pPr marL="457200" lvl="0" indent="-342900" algn="l" rtl="0">
              <a:spcBef>
                <a:spcPts val="0"/>
              </a:spcBef>
              <a:spcAft>
                <a:spcPts val="0"/>
              </a:spcAft>
              <a:buSzPts val="1800"/>
              <a:buChar char="●"/>
            </a:pPr>
            <a:r>
              <a:rPr lang="en"/>
              <a:t>Prime implicants</a:t>
            </a:r>
            <a:endParaRPr/>
          </a:p>
          <a:p>
            <a:pPr marL="914400" lvl="1" indent="-317500" algn="l" rtl="0">
              <a:spcBef>
                <a:spcPts val="0"/>
              </a:spcBef>
              <a:spcAft>
                <a:spcPts val="0"/>
              </a:spcAft>
              <a:buSzPts val="1400"/>
              <a:buChar char="○"/>
            </a:pPr>
            <a:r>
              <a:rPr lang="en"/>
              <a:t>The largest grouping of 1’s not fully contained by another grouping of 1’s (with power of 2 dimensions, ie. 2,4,8)</a:t>
            </a:r>
            <a:endParaRPr/>
          </a:p>
          <a:p>
            <a:pPr marL="457200" lvl="0" indent="-342900" algn="l" rtl="0">
              <a:spcBef>
                <a:spcPts val="0"/>
              </a:spcBef>
              <a:spcAft>
                <a:spcPts val="0"/>
              </a:spcAft>
              <a:buSzPts val="1800"/>
              <a:buChar char="●"/>
            </a:pPr>
            <a:r>
              <a:rPr lang="en"/>
              <a:t>Uniqueness </a:t>
            </a:r>
            <a:endParaRPr/>
          </a:p>
          <a:p>
            <a:pPr marL="914400" lvl="1" indent="-317500" algn="l" rtl="0">
              <a:spcBef>
                <a:spcPts val="0"/>
              </a:spcBef>
              <a:spcAft>
                <a:spcPts val="0"/>
              </a:spcAft>
              <a:buSzPts val="1400"/>
              <a:buChar char="○"/>
            </a:pPr>
            <a:r>
              <a:rPr lang="en"/>
              <a:t>Look for other prime implicants of equal size that are not currently being used in your minimal expression</a:t>
            </a:r>
            <a:endParaRPr/>
          </a:p>
          <a:p>
            <a:pPr marL="914400" lvl="1" indent="-317500" algn="l" rtl="0">
              <a:spcBef>
                <a:spcPts val="0"/>
              </a:spcBef>
              <a:spcAft>
                <a:spcPts val="0"/>
              </a:spcAft>
              <a:buSzPts val="1400"/>
              <a:buChar char="○"/>
            </a:pPr>
            <a:r>
              <a:rPr lang="en"/>
              <a:t>If you can write another function with the same number of terms, then it is not unique</a:t>
            </a:r>
            <a:endParaRPr/>
          </a:p>
          <a:p>
            <a:pPr marL="457200" lvl="0" indent="-342900" algn="l" rtl="0">
              <a:spcBef>
                <a:spcPts val="0"/>
              </a:spcBef>
              <a:spcAft>
                <a:spcPts val="0"/>
              </a:spcAft>
              <a:buSzPts val="1800"/>
              <a:buChar char="●"/>
            </a:pPr>
            <a:r>
              <a:rPr lang="en"/>
              <a:t>Don’t Cares</a:t>
            </a:r>
            <a:endParaRPr/>
          </a:p>
          <a:p>
            <a:pPr marL="914400" lvl="1" indent="-317500" algn="l" rtl="0">
              <a:spcBef>
                <a:spcPts val="0"/>
              </a:spcBef>
              <a:spcAft>
                <a:spcPts val="0"/>
              </a:spcAft>
              <a:buSzPts val="1400"/>
              <a:buChar char="○"/>
            </a:pPr>
            <a:r>
              <a:rPr lang="en"/>
              <a:t>Symbol: X, used if the output can be a 0 or a 1</a:t>
            </a:r>
            <a:endParaRPr/>
          </a:p>
          <a:p>
            <a:pPr marL="914400" lvl="1" indent="-317500" algn="l" rtl="0">
              <a:spcBef>
                <a:spcPts val="0"/>
              </a:spcBef>
              <a:spcAft>
                <a:spcPts val="0"/>
              </a:spcAft>
              <a:buSzPts val="1400"/>
              <a:buChar char="○"/>
            </a:pPr>
            <a:r>
              <a:rPr lang="en"/>
              <a:t>Can be included in any kmap circling</a:t>
            </a:r>
            <a:endParaRPr/>
          </a:p>
          <a:p>
            <a:pPr marL="914400" lvl="1" indent="-317500" algn="l" rtl="0">
              <a:spcBef>
                <a:spcPts val="0"/>
              </a:spcBef>
              <a:spcAft>
                <a:spcPts val="0"/>
              </a:spcAft>
              <a:buSzPts val="1400"/>
              <a:buChar char="○"/>
            </a:pPr>
            <a:r>
              <a:rPr lang="en"/>
              <a:t>Important for making simplified SOP/POS (allows larger implicants)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b="1">
                <a:solidFill>
                  <a:srgbClr val="FF9900"/>
                </a:solidFill>
                <a:latin typeface="Proxima Nova"/>
                <a:ea typeface="Proxima Nova"/>
                <a:cs typeface="Proxima Nova"/>
                <a:sym typeface="Proxima Nova"/>
              </a:rPr>
              <a:t>Latches (S-R &amp; D) </a:t>
            </a:r>
            <a:endParaRPr sz="2400" b="1">
              <a:solidFill>
                <a:srgbClr val="FF9900"/>
              </a:solidFill>
              <a:latin typeface="Proxima Nova"/>
              <a:ea typeface="Proxima Nova"/>
              <a:cs typeface="Proxima Nova"/>
              <a:sym typeface="Proxima Nova"/>
            </a:endParaRPr>
          </a:p>
          <a:p>
            <a:pPr marL="0" lvl="0" indent="0" algn="l" rtl="0">
              <a:spcBef>
                <a:spcPts val="1600"/>
              </a:spcBef>
              <a:spcAft>
                <a:spcPts val="0"/>
              </a:spcAft>
              <a:buNone/>
            </a:pP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400"/>
          </a:p>
          <a:p>
            <a:pPr marL="457200" lvl="0" indent="0" algn="l" rtl="0">
              <a:spcBef>
                <a:spcPts val="1600"/>
              </a:spcBef>
              <a:spcAft>
                <a:spcPts val="0"/>
              </a:spcAft>
              <a:buNone/>
            </a:pPr>
            <a:endParaRPr sz="1400"/>
          </a:p>
          <a:p>
            <a:pPr marL="457200" lvl="0" indent="0" algn="l" rtl="0">
              <a:spcBef>
                <a:spcPts val="1600"/>
              </a:spcBef>
              <a:spcAft>
                <a:spcPts val="0"/>
              </a:spcAft>
              <a:buNone/>
            </a:pPr>
            <a:endParaRPr sz="1400"/>
          </a:p>
          <a:p>
            <a:pPr marL="457200" lvl="0" indent="0" algn="l" rtl="0">
              <a:spcBef>
                <a:spcPts val="1600"/>
              </a:spcBef>
              <a:spcAft>
                <a:spcPts val="0"/>
              </a:spcAft>
              <a:buNone/>
            </a:pPr>
            <a:endParaRPr sz="1400"/>
          </a:p>
          <a:p>
            <a:pPr marL="0" lvl="0" indent="0" algn="l" rtl="0">
              <a:spcBef>
                <a:spcPts val="1600"/>
              </a:spcBef>
              <a:spcAft>
                <a:spcPts val="0"/>
              </a:spcAft>
              <a:buNone/>
            </a:pPr>
            <a:r>
              <a:rPr lang="en" sz="1400"/>
              <a:t>This SR latch above is active High for S (set) and R (reset)</a:t>
            </a:r>
            <a:endParaRPr sz="1400"/>
          </a:p>
          <a:p>
            <a:pPr marL="0" lvl="0" indent="0" algn="l" rtl="0">
              <a:spcBef>
                <a:spcPts val="1600"/>
              </a:spcBef>
              <a:spcAft>
                <a:spcPts val="0"/>
              </a:spcAft>
              <a:buNone/>
            </a:pPr>
            <a:r>
              <a:rPr lang="en" sz="1400"/>
              <a:t> functionality. This SR latch is made from 8 transistors			C is the enable bit for this D - Latch</a:t>
            </a:r>
            <a:endParaRPr sz="1400"/>
          </a:p>
          <a:p>
            <a:pPr marL="4572000" lvl="0" indent="0" algn="l" rtl="0">
              <a:spcBef>
                <a:spcPts val="1600"/>
              </a:spcBef>
              <a:spcAft>
                <a:spcPts val="0"/>
              </a:spcAft>
              <a:buNone/>
            </a:pPr>
            <a:r>
              <a:rPr lang="en" sz="1400"/>
              <a:t>This D - latch is made from 18 transistors</a:t>
            </a:r>
            <a:endParaRPr sz="1400"/>
          </a:p>
          <a:p>
            <a:pPr marL="457200" lvl="0" indent="0" algn="l" rtl="0">
              <a:spcBef>
                <a:spcPts val="1600"/>
              </a:spcBef>
              <a:spcAft>
                <a:spcPts val="1600"/>
              </a:spcAft>
              <a:buNone/>
            </a:pPr>
            <a:endParaRPr sz="1400"/>
          </a:p>
        </p:txBody>
      </p:sp>
      <p:pic>
        <p:nvPicPr>
          <p:cNvPr id="138" name="Google Shape;138;p25"/>
          <p:cNvPicPr preferRelativeResize="0"/>
          <p:nvPr/>
        </p:nvPicPr>
        <p:blipFill>
          <a:blip r:embed="rId3">
            <a:alphaModFix/>
          </a:blip>
          <a:stretch>
            <a:fillRect/>
          </a:stretch>
        </p:blipFill>
        <p:spPr>
          <a:xfrm>
            <a:off x="4825625" y="276299"/>
            <a:ext cx="4006675" cy="2911500"/>
          </a:xfrm>
          <a:prstGeom prst="rect">
            <a:avLst/>
          </a:prstGeom>
          <a:noFill/>
          <a:ln>
            <a:noFill/>
          </a:ln>
        </p:spPr>
      </p:pic>
      <p:pic>
        <p:nvPicPr>
          <p:cNvPr id="139" name="Google Shape;139;p25"/>
          <p:cNvPicPr preferRelativeResize="0"/>
          <p:nvPr/>
        </p:nvPicPr>
        <p:blipFill>
          <a:blip r:embed="rId4">
            <a:alphaModFix/>
          </a:blip>
          <a:stretch>
            <a:fillRect/>
          </a:stretch>
        </p:blipFill>
        <p:spPr>
          <a:xfrm>
            <a:off x="898500" y="1017725"/>
            <a:ext cx="2230575" cy="181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build Flip-Flops from latches</a:t>
            </a:r>
            <a:endParaRPr/>
          </a:p>
        </p:txBody>
      </p:sp>
      <p:pic>
        <p:nvPicPr>
          <p:cNvPr id="145" name="Google Shape;145;p26"/>
          <p:cNvPicPr preferRelativeResize="0"/>
          <p:nvPr/>
        </p:nvPicPr>
        <p:blipFill>
          <a:blip r:embed="rId3">
            <a:alphaModFix/>
          </a:blip>
          <a:stretch>
            <a:fillRect/>
          </a:stretch>
        </p:blipFill>
        <p:spPr>
          <a:xfrm>
            <a:off x="3817075" y="1289550"/>
            <a:ext cx="4812075" cy="3247700"/>
          </a:xfrm>
          <a:prstGeom prst="rect">
            <a:avLst/>
          </a:prstGeom>
          <a:noFill/>
          <a:ln>
            <a:noFill/>
          </a:ln>
        </p:spPr>
      </p:pic>
      <p:sp>
        <p:nvSpPr>
          <p:cNvPr id="146" name="Google Shape;146;p26"/>
          <p:cNvSpPr txBox="1"/>
          <p:nvPr/>
        </p:nvSpPr>
        <p:spPr>
          <a:xfrm>
            <a:off x="-76200" y="993100"/>
            <a:ext cx="4123500" cy="376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Rising edge triggered flip flop on top, Falling edge triggered flip flop on the bottom.</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Looking at the top picture we have a rising edge triggered flip flop. How?</a:t>
            </a:r>
            <a:endParaRPr/>
          </a:p>
          <a:p>
            <a:pPr marL="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When the clock is 0, master latch is write enabled, slave latch is write disabled. This way once the edge rises, the master latch becomes write disabled storing/holding the value of the input Dm from right before the rising edge. The WE of the slave (second) latch goes high allowing the value stored in the master to be written to and stored into the slave latch.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52" name="Google Shape;152;p27"/>
          <p:cNvSpPr txBox="1">
            <a:spLocks noGrp="1"/>
          </p:cNvSpPr>
          <p:nvPr>
            <p:ph type="body" idx="1"/>
          </p:nvPr>
        </p:nvSpPr>
        <p:spPr>
          <a:xfrm>
            <a:off x="3117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Multiplexers: </a:t>
            </a:r>
            <a:endParaRPr b="1"/>
          </a:p>
          <a:p>
            <a:pPr marL="0" lvl="0" indent="0" algn="l" rtl="0">
              <a:lnSpc>
                <a:spcPct val="115000"/>
              </a:lnSpc>
              <a:spcBef>
                <a:spcPts val="0"/>
              </a:spcBef>
              <a:spcAft>
                <a:spcPts val="0"/>
              </a:spcAft>
              <a:buNone/>
            </a:pPr>
            <a:r>
              <a:rPr lang="en"/>
              <a:t>n select bits</a:t>
            </a:r>
            <a:endParaRPr/>
          </a:p>
          <a:p>
            <a:pPr marL="0" lvl="0" indent="0" algn="l" rtl="0">
              <a:lnSpc>
                <a:spcPct val="115000"/>
              </a:lnSpc>
              <a:spcBef>
                <a:spcPts val="0"/>
              </a:spcBef>
              <a:spcAft>
                <a:spcPts val="0"/>
              </a:spcAft>
              <a:buNone/>
            </a:pPr>
            <a:r>
              <a:rPr lang="en"/>
              <a:t>2</a:t>
            </a:r>
            <a:r>
              <a:rPr lang="en" baseline="30000"/>
              <a:t>n</a:t>
            </a:r>
            <a:r>
              <a:rPr lang="en"/>
              <a:t> input options</a:t>
            </a:r>
            <a:endParaRPr/>
          </a:p>
          <a:p>
            <a:pPr marL="0" lvl="0" indent="0" algn="l" rtl="0">
              <a:lnSpc>
                <a:spcPct val="115000"/>
              </a:lnSpc>
              <a:spcBef>
                <a:spcPts val="0"/>
              </a:spcBef>
              <a:spcAft>
                <a:spcPts val="0"/>
              </a:spcAft>
              <a:buNone/>
            </a:pPr>
            <a:r>
              <a:rPr lang="en"/>
              <a:t>1 output</a:t>
            </a:r>
            <a:endParaRPr/>
          </a:p>
        </p:txBody>
      </p:sp>
      <p:sp>
        <p:nvSpPr>
          <p:cNvPr id="153" name="Google Shape;153;p27"/>
          <p:cNvSpPr txBox="1">
            <a:spLocks noGrp="1"/>
          </p:cNvSpPr>
          <p:nvPr>
            <p:ph type="body" idx="1"/>
          </p:nvPr>
        </p:nvSpPr>
        <p:spPr>
          <a:xfrm>
            <a:off x="45789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Decoders: </a:t>
            </a:r>
            <a:endParaRPr b="1"/>
          </a:p>
          <a:p>
            <a:pPr marL="0" lvl="0" indent="0" algn="l" rtl="0">
              <a:lnSpc>
                <a:spcPct val="115000"/>
              </a:lnSpc>
              <a:spcBef>
                <a:spcPts val="0"/>
              </a:spcBef>
              <a:spcAft>
                <a:spcPts val="0"/>
              </a:spcAft>
              <a:buNone/>
            </a:pPr>
            <a:r>
              <a:rPr lang="en"/>
              <a:t>1 enable bit</a:t>
            </a:r>
            <a:endParaRPr/>
          </a:p>
          <a:p>
            <a:pPr marL="0" lvl="0" indent="0" algn="l" rtl="0">
              <a:lnSpc>
                <a:spcPct val="115000"/>
              </a:lnSpc>
              <a:spcBef>
                <a:spcPts val="0"/>
              </a:spcBef>
              <a:spcAft>
                <a:spcPts val="0"/>
              </a:spcAft>
              <a:buNone/>
            </a:pPr>
            <a:r>
              <a:rPr lang="en"/>
              <a:t>n select bits </a:t>
            </a:r>
            <a:endParaRPr/>
          </a:p>
          <a:p>
            <a:pPr marL="0" lvl="0" indent="0" algn="l" rtl="0">
              <a:lnSpc>
                <a:spcPct val="115000"/>
              </a:lnSpc>
              <a:spcBef>
                <a:spcPts val="0"/>
              </a:spcBef>
              <a:spcAft>
                <a:spcPts val="0"/>
              </a:spcAft>
              <a:buNone/>
            </a:pPr>
            <a:r>
              <a:rPr lang="en"/>
              <a:t>(input lines specify which output to raise)</a:t>
            </a:r>
            <a:endParaRPr/>
          </a:p>
          <a:p>
            <a:pPr marL="0" lvl="0" indent="0" algn="l" rtl="0">
              <a:lnSpc>
                <a:spcPct val="115000"/>
              </a:lnSpc>
              <a:spcBef>
                <a:spcPts val="0"/>
              </a:spcBef>
              <a:spcAft>
                <a:spcPts val="0"/>
              </a:spcAft>
              <a:buNone/>
            </a:pPr>
            <a:r>
              <a:rPr lang="en"/>
              <a:t>2</a:t>
            </a:r>
            <a:r>
              <a:rPr lang="en" baseline="30000"/>
              <a:t>n</a:t>
            </a:r>
            <a:r>
              <a:rPr lang="en"/>
              <a:t> possible outputs (one high at a time)</a:t>
            </a:r>
            <a:endParaRPr/>
          </a:p>
        </p:txBody>
      </p:sp>
      <p:pic>
        <p:nvPicPr>
          <p:cNvPr id="154" name="Google Shape;154;p27"/>
          <p:cNvPicPr preferRelativeResize="0"/>
          <p:nvPr/>
        </p:nvPicPr>
        <p:blipFill>
          <a:blip r:embed="rId3">
            <a:alphaModFix/>
          </a:blip>
          <a:stretch>
            <a:fillRect/>
          </a:stretch>
        </p:blipFill>
        <p:spPr>
          <a:xfrm>
            <a:off x="311688" y="2605700"/>
            <a:ext cx="2200275" cy="1657350"/>
          </a:xfrm>
          <a:prstGeom prst="rect">
            <a:avLst/>
          </a:prstGeom>
          <a:noFill/>
          <a:ln>
            <a:noFill/>
          </a:ln>
        </p:spPr>
      </p:pic>
      <p:pic>
        <p:nvPicPr>
          <p:cNvPr id="155" name="Google Shape;155;p27"/>
          <p:cNvPicPr preferRelativeResize="0"/>
          <p:nvPr/>
        </p:nvPicPr>
        <p:blipFill>
          <a:blip r:embed="rId4">
            <a:alphaModFix/>
          </a:blip>
          <a:stretch>
            <a:fillRect/>
          </a:stretch>
        </p:blipFill>
        <p:spPr>
          <a:xfrm>
            <a:off x="4354575" y="2830274"/>
            <a:ext cx="4555587"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61" name="Google Shape;161;p28"/>
          <p:cNvSpPr txBox="1">
            <a:spLocks noGrp="1"/>
          </p:cNvSpPr>
          <p:nvPr>
            <p:ph type="body" idx="1"/>
          </p:nvPr>
        </p:nvSpPr>
        <p:spPr>
          <a:xfrm>
            <a:off x="311700" y="1152475"/>
            <a:ext cx="8451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000000"/>
                </a:solidFill>
                <a:latin typeface="Arial"/>
                <a:ea typeface="Arial"/>
                <a:cs typeface="Arial"/>
                <a:sym typeface="Arial"/>
              </a:rPr>
              <a:t>Implement g(a,b,c,d)=a</a:t>
            </a:r>
            <a:r>
              <a:rPr lang="en-US" sz="1600" dirty="0">
                <a:solidFill>
                  <a:srgbClr val="000000"/>
                </a:solidFill>
                <a:latin typeface="Arial"/>
                <a:ea typeface="Arial"/>
                <a:cs typeface="Arial"/>
                <a:sym typeface="Arial"/>
              </a:rPr>
              <a:t>b</a:t>
            </a:r>
            <a:r>
              <a:rPr lang="en" sz="1600" dirty="0">
                <a:solidFill>
                  <a:srgbClr val="000000"/>
                </a:solidFill>
                <a:latin typeface="Arial"/>
                <a:ea typeface="Arial"/>
                <a:cs typeface="Arial"/>
                <a:sym typeface="Arial"/>
              </a:rPr>
              <a:t>+a’b+ab’c+ab’c’d’ using a </a:t>
            </a:r>
            <a:r>
              <a:rPr lang="en" sz="1600" b="1" dirty="0">
                <a:solidFill>
                  <a:srgbClr val="000000"/>
                </a:solidFill>
                <a:latin typeface="Arial"/>
                <a:ea typeface="Arial"/>
                <a:cs typeface="Arial"/>
                <a:sym typeface="Arial"/>
              </a:rPr>
              <a:t>4:1 MUX </a:t>
            </a:r>
            <a:r>
              <a:rPr lang="en" sz="1600" dirty="0">
                <a:solidFill>
                  <a:srgbClr val="000000"/>
                </a:solidFill>
                <a:latin typeface="Arial"/>
                <a:ea typeface="Arial"/>
                <a:cs typeface="Arial"/>
                <a:sym typeface="Arial"/>
              </a:rPr>
              <a:t>and no more than </a:t>
            </a:r>
            <a:r>
              <a:rPr lang="en" sz="1600" b="1" dirty="0">
                <a:solidFill>
                  <a:srgbClr val="000000"/>
                </a:solidFill>
                <a:latin typeface="Arial"/>
                <a:ea typeface="Arial"/>
                <a:cs typeface="Arial"/>
                <a:sym typeface="Arial"/>
              </a:rPr>
              <a:t>one extra gate.</a:t>
            </a:r>
            <a:endParaRPr sz="16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p:txBody>
      </p:sp>
      <p:pic>
        <p:nvPicPr>
          <p:cNvPr id="162" name="Google Shape;162;p28"/>
          <p:cNvPicPr preferRelativeResize="0"/>
          <p:nvPr/>
        </p:nvPicPr>
        <p:blipFill rotWithShape="1">
          <a:blip r:embed="rId3">
            <a:alphaModFix/>
          </a:blip>
          <a:srcRect t="1813" b="1745"/>
          <a:stretch/>
        </p:blipFill>
        <p:spPr>
          <a:xfrm>
            <a:off x="311700" y="1604025"/>
            <a:ext cx="3790625" cy="3539474"/>
          </a:xfrm>
          <a:prstGeom prst="rect">
            <a:avLst/>
          </a:prstGeom>
          <a:noFill/>
          <a:ln>
            <a:noFill/>
          </a:ln>
        </p:spPr>
      </p:pic>
      <p:sp>
        <p:nvSpPr>
          <p:cNvPr id="163" name="Google Shape;163;p28"/>
          <p:cNvSpPr/>
          <p:nvPr/>
        </p:nvSpPr>
        <p:spPr>
          <a:xfrm>
            <a:off x="3340675" y="1831075"/>
            <a:ext cx="689350" cy="79400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3340675" y="26016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340675" y="34398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3340675" y="42780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28"/>
          <p:cNvPicPr preferRelativeResize="0"/>
          <p:nvPr/>
        </p:nvPicPr>
        <p:blipFill rotWithShape="1">
          <a:blip r:embed="rId4">
            <a:alphaModFix/>
          </a:blip>
          <a:srcRect l="30946" r="-5461" b="20515"/>
          <a:stretch/>
        </p:blipFill>
        <p:spPr>
          <a:xfrm>
            <a:off x="5938950" y="1955800"/>
            <a:ext cx="2824650" cy="2269475"/>
          </a:xfrm>
          <a:prstGeom prst="rect">
            <a:avLst/>
          </a:prstGeom>
          <a:noFill/>
          <a:ln>
            <a:noFill/>
          </a:ln>
        </p:spPr>
      </p:pic>
      <p:sp>
        <p:nvSpPr>
          <p:cNvPr id="168" name="Google Shape;168;p28"/>
          <p:cNvSpPr txBox="1"/>
          <p:nvPr/>
        </p:nvSpPr>
        <p:spPr>
          <a:xfrm>
            <a:off x="6681300" y="4117950"/>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  B</a:t>
            </a:r>
            <a:endParaRPr b="1">
              <a:solidFill>
                <a:srgbClr val="0000FF"/>
              </a:solidFill>
            </a:endParaRPr>
          </a:p>
        </p:txBody>
      </p:sp>
      <p:sp>
        <p:nvSpPr>
          <p:cNvPr id="169" name="Google Shape;169;p28"/>
          <p:cNvSpPr txBox="1"/>
          <p:nvPr/>
        </p:nvSpPr>
        <p:spPr>
          <a:xfrm>
            <a:off x="5501475" y="363590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8"/>
          <p:cNvSpPr txBox="1"/>
          <p:nvPr/>
        </p:nvSpPr>
        <p:spPr>
          <a:xfrm>
            <a:off x="5372150" y="33870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A/B/1</a:t>
            </a:r>
            <a:endParaRPr b="1">
              <a:solidFill>
                <a:srgbClr val="0000FF"/>
              </a:solidFill>
            </a:endParaRPr>
          </a:p>
        </p:txBody>
      </p:sp>
      <p:sp>
        <p:nvSpPr>
          <p:cNvPr id="171" name="Google Shape;171;p28"/>
          <p:cNvSpPr txBox="1"/>
          <p:nvPr/>
        </p:nvSpPr>
        <p:spPr>
          <a:xfrm>
            <a:off x="5524550" y="24726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B/1</a:t>
            </a:r>
            <a:endParaRPr b="1">
              <a:solidFill>
                <a:srgbClr val="0000FF"/>
              </a:solidFill>
            </a:endParaRPr>
          </a:p>
        </p:txBody>
      </p:sp>
      <p:sp>
        <p:nvSpPr>
          <p:cNvPr id="172" name="Google Shape;172;p28"/>
          <p:cNvSpPr txBox="1"/>
          <p:nvPr/>
        </p:nvSpPr>
        <p:spPr>
          <a:xfrm>
            <a:off x="5372150" y="20154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A/B/0</a:t>
            </a:r>
            <a:endParaRPr b="1">
              <a:solidFill>
                <a:srgbClr val="0000FF"/>
              </a:solidFill>
            </a:endParaRPr>
          </a:p>
        </p:txBody>
      </p:sp>
      <p:sp>
        <p:nvSpPr>
          <p:cNvPr id="173" name="Google Shape;173;p28"/>
          <p:cNvSpPr txBox="1"/>
          <p:nvPr/>
        </p:nvSpPr>
        <p:spPr>
          <a:xfrm>
            <a:off x="5164125" y="2858988"/>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  C</a:t>
            </a:r>
            <a:endParaRPr b="1">
              <a:solidFill>
                <a:srgbClr val="0000FF"/>
              </a:solidFill>
            </a:endParaRPr>
          </a:p>
          <a:p>
            <a:pPr marL="0" lvl="0" indent="0" algn="l" rtl="0">
              <a:spcBef>
                <a:spcPts val="0"/>
              </a:spcBef>
              <a:spcAft>
                <a:spcPts val="0"/>
              </a:spcAft>
              <a:buNone/>
            </a:pPr>
            <a:r>
              <a:rPr lang="en" b="1">
                <a:solidFill>
                  <a:srgbClr val="0000FF"/>
                </a:solidFill>
              </a:rPr>
              <a:t>~D</a:t>
            </a:r>
            <a:endParaRPr b="1">
              <a:solidFill>
                <a:srgbClr val="0000FF"/>
              </a:solidFill>
            </a:endParaRPr>
          </a:p>
        </p:txBody>
      </p:sp>
      <p:pic>
        <p:nvPicPr>
          <p:cNvPr id="174" name="Google Shape;174;p28"/>
          <p:cNvPicPr preferRelativeResize="0"/>
          <p:nvPr/>
        </p:nvPicPr>
        <p:blipFill rotWithShape="1">
          <a:blip r:embed="rId5">
            <a:alphaModFix/>
          </a:blip>
          <a:srcRect l="16868" r="11075"/>
          <a:stretch/>
        </p:blipFill>
        <p:spPr>
          <a:xfrm>
            <a:off x="5506750" y="2935199"/>
            <a:ext cx="689350" cy="4298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fade">
                                      <p:cBhvr>
                                        <p:cTn id="27" dur="1000"/>
                                        <p:tgtEl>
                                          <p:spTgt spid="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100"/>
                                        <p:tgtEl>
                                          <p:spTgt spid="170"/>
                                        </p:tgtEl>
                                      </p:cBhvr>
                                    </p:animEffect>
                                  </p:childTnLst>
                                </p:cTn>
                              </p:par>
                              <p:par>
                                <p:cTn id="33" presetID="10" presetClass="entr" presetSubtype="0" fill="hold" nodeType="with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fade">
                                      <p:cBhvr>
                                        <p:cTn id="35" dur="1000"/>
                                        <p:tgtEl>
                                          <p:spTgt spid="171"/>
                                        </p:tgtEl>
                                      </p:cBhvr>
                                    </p:animEffect>
                                  </p:childTnLst>
                                </p:cTn>
                              </p:par>
                              <p:par>
                                <p:cTn id="36" presetID="10" presetClass="entr" presetSubtype="0" fill="hold" nodeType="with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1000"/>
                                        <p:tgtEl>
                                          <p:spTgt spid="172"/>
                                        </p:tgtEl>
                                      </p:cBhvr>
                                    </p:animEffect>
                                  </p:childTnLst>
                                </p:cTn>
                              </p:par>
                              <p:par>
                                <p:cTn id="39" presetID="10"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fade">
                                      <p:cBhvr>
                                        <p:cTn id="41" dur="1000"/>
                                        <p:tgtEl>
                                          <p:spTgt spid="1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4"/>
                                        </p:tgtEl>
                                        <p:attrNameLst>
                                          <p:attrName>style.visibility</p:attrName>
                                        </p:attrNameLst>
                                      </p:cBhvr>
                                      <p:to>
                                        <p:strVal val="visible"/>
                                      </p:to>
                                    </p:set>
                                    <p:animEffect transition="in" filter="fade">
                                      <p:cBhvr>
                                        <p:cTn id="46" dur="1000"/>
                                        <p:tgtEl>
                                          <p:spTgt spid="1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3"/>
                                        </p:tgtEl>
                                        <p:attrNameLst>
                                          <p:attrName>style.visibility</p:attrName>
                                        </p:attrNameLst>
                                      </p:cBhvr>
                                      <p:to>
                                        <p:strVal val="visible"/>
                                      </p:to>
                                    </p:set>
                                    <p:animEffect transition="in" filter="fade">
                                      <p:cBhvr>
                                        <p:cTn id="51" dur="1000"/>
                                        <p:tgtEl>
                                          <p:spTgt spid="173"/>
                                        </p:tgtEl>
                                      </p:cBhvr>
                                    </p:animEffect>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Adders and Bit Slice Design</a:t>
            </a: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Bit Slice Adder Circuit: broken down into repeated operations on individual bits, this design extends to any # of bits bc slices pass information between them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1" name="Google Shape;181;p29"/>
          <p:cNvPicPr preferRelativeResize="0"/>
          <p:nvPr/>
        </p:nvPicPr>
        <p:blipFill>
          <a:blip r:embed="rId3">
            <a:alphaModFix/>
          </a:blip>
          <a:stretch>
            <a:fillRect/>
          </a:stretch>
        </p:blipFill>
        <p:spPr>
          <a:xfrm>
            <a:off x="311697" y="1851025"/>
            <a:ext cx="2961675" cy="1581550"/>
          </a:xfrm>
          <a:prstGeom prst="rect">
            <a:avLst/>
          </a:prstGeom>
          <a:noFill/>
          <a:ln>
            <a:noFill/>
          </a:ln>
        </p:spPr>
      </p:pic>
      <p:pic>
        <p:nvPicPr>
          <p:cNvPr id="182" name="Google Shape;182;p29"/>
          <p:cNvPicPr preferRelativeResize="0"/>
          <p:nvPr/>
        </p:nvPicPr>
        <p:blipFill>
          <a:blip r:embed="rId4">
            <a:alphaModFix/>
          </a:blip>
          <a:stretch>
            <a:fillRect/>
          </a:stretch>
        </p:blipFill>
        <p:spPr>
          <a:xfrm>
            <a:off x="3273375" y="1906925"/>
            <a:ext cx="2165000" cy="1907500"/>
          </a:xfrm>
          <a:prstGeom prst="rect">
            <a:avLst/>
          </a:prstGeom>
          <a:noFill/>
          <a:ln>
            <a:noFill/>
          </a:ln>
        </p:spPr>
      </p:pic>
      <p:pic>
        <p:nvPicPr>
          <p:cNvPr id="183" name="Google Shape;183;p29"/>
          <p:cNvPicPr preferRelativeResize="0"/>
          <p:nvPr/>
        </p:nvPicPr>
        <p:blipFill>
          <a:blip r:embed="rId5">
            <a:alphaModFix/>
          </a:blip>
          <a:stretch>
            <a:fillRect/>
          </a:stretch>
        </p:blipFill>
        <p:spPr>
          <a:xfrm>
            <a:off x="5714012" y="2114774"/>
            <a:ext cx="3167887" cy="1907500"/>
          </a:xfrm>
          <a:prstGeom prst="rect">
            <a:avLst/>
          </a:prstGeom>
          <a:noFill/>
          <a:ln>
            <a:noFill/>
          </a:ln>
        </p:spPr>
      </p:pic>
      <p:pic>
        <p:nvPicPr>
          <p:cNvPr id="184" name="Google Shape;184;p29"/>
          <p:cNvPicPr preferRelativeResize="0"/>
          <p:nvPr/>
        </p:nvPicPr>
        <p:blipFill>
          <a:blip r:embed="rId6">
            <a:alphaModFix/>
          </a:blip>
          <a:stretch>
            <a:fillRect/>
          </a:stretch>
        </p:blipFill>
        <p:spPr>
          <a:xfrm>
            <a:off x="437952" y="3508000"/>
            <a:ext cx="1743950" cy="135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ALUs</a:t>
            </a:r>
            <a:endParaRPr/>
          </a:p>
        </p:txBody>
      </p:sp>
      <p:sp>
        <p:nvSpPr>
          <p:cNvPr id="190" name="Google Shape;19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Combinational logic circuit that performs arithmetic &amp; logic operations on integers</a:t>
            </a:r>
            <a:endParaRPr/>
          </a:p>
          <a:p>
            <a:pPr marL="0" lvl="0" indent="0" algn="l" rtl="0">
              <a:spcBef>
                <a:spcPts val="1600"/>
              </a:spcBef>
              <a:spcAft>
                <a:spcPts val="1600"/>
              </a:spcAft>
              <a:buNone/>
            </a:pPr>
            <a:endParaRPr/>
          </a:p>
        </p:txBody>
      </p:sp>
      <p:pic>
        <p:nvPicPr>
          <p:cNvPr id="191" name="Google Shape;191;p30"/>
          <p:cNvPicPr preferRelativeResize="0"/>
          <p:nvPr/>
        </p:nvPicPr>
        <p:blipFill>
          <a:blip r:embed="rId3">
            <a:alphaModFix/>
          </a:blip>
          <a:stretch>
            <a:fillRect/>
          </a:stretch>
        </p:blipFill>
        <p:spPr>
          <a:xfrm>
            <a:off x="2440835" y="1942525"/>
            <a:ext cx="4262325" cy="262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FSMs (Probably Not on Test)</a:t>
            </a:r>
            <a:endParaRPr/>
          </a:p>
        </p:txBody>
      </p:sp>
      <p:sp>
        <p:nvSpPr>
          <p:cNvPr id="197" name="Google Shape;19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FSM is composed of a set of states, (# of state bits = ceiling( log_2( # states ) ) ) </a:t>
            </a:r>
            <a:endParaRPr/>
          </a:p>
          <a:p>
            <a:pPr marL="0" lvl="0" indent="0" algn="l" rtl="0">
              <a:spcBef>
                <a:spcPts val="1600"/>
              </a:spcBef>
              <a:spcAft>
                <a:spcPts val="1600"/>
              </a:spcAft>
              <a:buNone/>
            </a:pPr>
            <a:endParaRPr/>
          </a:p>
        </p:txBody>
      </p:sp>
      <p:pic>
        <p:nvPicPr>
          <p:cNvPr id="198" name="Google Shape;198;p31"/>
          <p:cNvPicPr preferRelativeResize="0"/>
          <p:nvPr/>
        </p:nvPicPr>
        <p:blipFill rotWithShape="1">
          <a:blip r:embed="rId3">
            <a:alphaModFix/>
          </a:blip>
          <a:srcRect t="-5641"/>
          <a:stretch/>
        </p:blipFill>
        <p:spPr>
          <a:xfrm>
            <a:off x="171450" y="2274113"/>
            <a:ext cx="4317101" cy="1914028"/>
          </a:xfrm>
          <a:prstGeom prst="rect">
            <a:avLst/>
          </a:prstGeom>
          <a:noFill/>
          <a:ln>
            <a:noFill/>
          </a:ln>
        </p:spPr>
      </p:pic>
      <p:pic>
        <p:nvPicPr>
          <p:cNvPr id="199" name="Google Shape;199;p31"/>
          <p:cNvPicPr preferRelativeResize="0"/>
          <p:nvPr/>
        </p:nvPicPr>
        <p:blipFill>
          <a:blip r:embed="rId4">
            <a:alphaModFix/>
          </a:blip>
          <a:stretch>
            <a:fillRect/>
          </a:stretch>
        </p:blipFill>
        <p:spPr>
          <a:xfrm>
            <a:off x="4628800" y="1893370"/>
            <a:ext cx="3886725" cy="267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Review</a:t>
            </a:r>
            <a:endParaRPr/>
          </a:p>
        </p:txBody>
      </p:sp>
      <p:sp>
        <p:nvSpPr>
          <p:cNvPr id="63" name="Google Shape;63;p14"/>
          <p:cNvSpPr txBox="1">
            <a:spLocks noGrp="1"/>
          </p:cNvSpPr>
          <p:nvPr>
            <p:ph type="body" idx="1"/>
          </p:nvPr>
        </p:nvSpPr>
        <p:spPr>
          <a:xfrm>
            <a:off x="383150" y="11535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CMOS logic, Boolean expressions, Boolean Algebra</a:t>
            </a:r>
            <a:endParaRPr/>
          </a:p>
          <a:p>
            <a:pPr marL="457200" lvl="0" indent="-342900" algn="l" rtl="0">
              <a:lnSpc>
                <a:spcPct val="150000"/>
              </a:lnSpc>
              <a:spcBef>
                <a:spcPts val="0"/>
              </a:spcBef>
              <a:spcAft>
                <a:spcPts val="0"/>
              </a:spcAft>
              <a:buSzPts val="1800"/>
              <a:buChar char="●"/>
            </a:pPr>
            <a:r>
              <a:rPr lang="en"/>
              <a:t>K-maps, SOP, POS</a:t>
            </a:r>
            <a:endParaRPr/>
          </a:p>
          <a:p>
            <a:pPr marL="457200" lvl="0" indent="-342900" algn="l" rtl="0">
              <a:lnSpc>
                <a:spcPct val="150000"/>
              </a:lnSpc>
              <a:spcBef>
                <a:spcPts val="0"/>
              </a:spcBef>
              <a:spcAft>
                <a:spcPts val="0"/>
              </a:spcAft>
              <a:buSzPts val="1800"/>
              <a:buChar char="●"/>
            </a:pPr>
            <a:r>
              <a:rPr lang="en"/>
              <a:t>2-level networks</a:t>
            </a:r>
            <a:endParaRPr/>
          </a:p>
          <a:p>
            <a:pPr marL="457200" lvl="0" indent="-342900" algn="l" rtl="0">
              <a:lnSpc>
                <a:spcPct val="150000"/>
              </a:lnSpc>
              <a:spcBef>
                <a:spcPts val="0"/>
              </a:spcBef>
              <a:spcAft>
                <a:spcPts val="0"/>
              </a:spcAft>
              <a:buSzPts val="1800"/>
              <a:buChar char="●"/>
            </a:pPr>
            <a:r>
              <a:rPr lang="en"/>
              <a:t>Adders, ALUs, and Bit Slice Design</a:t>
            </a:r>
            <a:endParaRPr/>
          </a:p>
          <a:p>
            <a:pPr marL="457200" lvl="0" indent="-342900" algn="l" rtl="0">
              <a:lnSpc>
                <a:spcPct val="150000"/>
              </a:lnSpc>
              <a:spcBef>
                <a:spcPts val="0"/>
              </a:spcBef>
              <a:spcAft>
                <a:spcPts val="0"/>
              </a:spcAft>
              <a:buSzPts val="1800"/>
              <a:buChar char="●"/>
            </a:pPr>
            <a:r>
              <a:rPr lang="en"/>
              <a:t>Multiplexers, Decoders</a:t>
            </a:r>
            <a:endParaRPr/>
          </a:p>
          <a:p>
            <a:pPr marL="457200" lvl="0" indent="-342900" algn="l" rtl="0">
              <a:lnSpc>
                <a:spcPct val="150000"/>
              </a:lnSpc>
              <a:spcBef>
                <a:spcPts val="0"/>
              </a:spcBef>
              <a:spcAft>
                <a:spcPts val="0"/>
              </a:spcAft>
              <a:buSzPts val="1800"/>
              <a:buChar char="●"/>
            </a:pPr>
            <a:r>
              <a:rPr lang="en"/>
              <a:t>Flip-Flops and Latches (S-R &amp; D) </a:t>
            </a:r>
            <a:endParaRPr/>
          </a:p>
          <a:p>
            <a:pPr marL="457200" lvl="0" indent="-342900" algn="l" rtl="0">
              <a:lnSpc>
                <a:spcPct val="150000"/>
              </a:lnSpc>
              <a:spcBef>
                <a:spcPts val="0"/>
              </a:spcBef>
              <a:spcAft>
                <a:spcPts val="0"/>
              </a:spcAft>
              <a:buSzPts val="1800"/>
              <a:buChar char="●"/>
            </a:pPr>
            <a:r>
              <a:rPr lang="en"/>
              <a:t>FSM Design, Moore Machines</a:t>
            </a:r>
            <a:endParaRPr/>
          </a:p>
          <a:p>
            <a:pPr marL="457200" lvl="0" indent="-342900" algn="l" rtl="0">
              <a:lnSpc>
                <a:spcPct val="150000"/>
              </a:lnSpc>
              <a:spcBef>
                <a:spcPts val="0"/>
              </a:spcBef>
              <a:spcAft>
                <a:spcPts val="0"/>
              </a:spcAft>
              <a:buSzPts val="1800"/>
              <a:buChar char="●"/>
            </a:pPr>
            <a:r>
              <a:rPr lang="en"/>
              <a:t>Practice Exams! (The not so secret sauce in success)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63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CMOS logic</a:t>
            </a:r>
            <a:endParaRPr/>
          </a:p>
        </p:txBody>
      </p:sp>
      <p:sp>
        <p:nvSpPr>
          <p:cNvPr id="69" name="Google Shape;69;p15"/>
          <p:cNvSpPr txBox="1">
            <a:spLocks noGrp="1"/>
          </p:cNvSpPr>
          <p:nvPr>
            <p:ph type="body" idx="1"/>
          </p:nvPr>
        </p:nvSpPr>
        <p:spPr>
          <a:xfrm>
            <a:off x="336925" y="1142575"/>
            <a:ext cx="6481500" cy="3416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Proxima Nova"/>
              <a:buChar char="●"/>
            </a:pPr>
            <a:r>
              <a:rPr lang="en"/>
              <a:t>Metal Oxide Semiconductor Field Effect Transistors (MOSFET)</a:t>
            </a:r>
            <a:endParaRPr/>
          </a:p>
          <a:p>
            <a:pPr marL="914400" marR="0" lvl="1" indent="-317500" algn="l" rtl="0">
              <a:lnSpc>
                <a:spcPct val="150000"/>
              </a:lnSpc>
              <a:spcBef>
                <a:spcPts val="0"/>
              </a:spcBef>
              <a:spcAft>
                <a:spcPts val="0"/>
              </a:spcAft>
              <a:buSzPts val="1400"/>
              <a:buChar char="○"/>
            </a:pPr>
            <a:r>
              <a:rPr lang="en"/>
              <a:t>N-type: pull-down, voltage applied (1) means it conducts, voltage absent (0) means it is off</a:t>
            </a:r>
            <a:endParaRPr/>
          </a:p>
          <a:p>
            <a:pPr marL="914400" marR="0" lvl="1" indent="-317500" algn="l" rtl="0">
              <a:lnSpc>
                <a:spcPct val="150000"/>
              </a:lnSpc>
              <a:spcBef>
                <a:spcPts val="0"/>
              </a:spcBef>
              <a:spcAft>
                <a:spcPts val="0"/>
              </a:spcAft>
              <a:buSzPts val="1400"/>
              <a:buChar char="○"/>
            </a:pPr>
            <a:r>
              <a:rPr lang="en"/>
              <a:t>P-type: pull-up, voltage applied (1) means it is off, voltage absent (0) means it is on </a:t>
            </a:r>
            <a:endParaRPr/>
          </a:p>
          <a:p>
            <a:pPr marL="457200" marR="0" lvl="0" indent="-342900" algn="l" rtl="0">
              <a:lnSpc>
                <a:spcPct val="150000"/>
              </a:lnSpc>
              <a:spcBef>
                <a:spcPts val="0"/>
              </a:spcBef>
              <a:spcAft>
                <a:spcPts val="0"/>
              </a:spcAft>
              <a:buSzPts val="1800"/>
              <a:buChar char="●"/>
            </a:pPr>
            <a:r>
              <a:rPr lang="en"/>
              <a:t>Complementary layout</a:t>
            </a:r>
            <a:endParaRPr/>
          </a:p>
          <a:p>
            <a:pPr marL="914400" marR="0" lvl="1" indent="-317500" algn="l" rtl="0">
              <a:lnSpc>
                <a:spcPct val="150000"/>
              </a:lnSpc>
              <a:spcBef>
                <a:spcPts val="0"/>
              </a:spcBef>
              <a:spcAft>
                <a:spcPts val="0"/>
              </a:spcAft>
              <a:buSzPts val="1400"/>
              <a:buChar char="○"/>
            </a:pPr>
            <a:r>
              <a:rPr lang="en"/>
              <a:t>Prevents floating / short-circuited outputs</a:t>
            </a:r>
            <a:endParaRPr/>
          </a:p>
          <a:p>
            <a:pPr marL="914400" marR="0" lvl="1" indent="-317500" algn="l" rtl="0">
              <a:lnSpc>
                <a:spcPct val="150000"/>
              </a:lnSpc>
              <a:spcBef>
                <a:spcPts val="0"/>
              </a:spcBef>
              <a:spcAft>
                <a:spcPts val="0"/>
              </a:spcAft>
              <a:buSzPts val="1400"/>
              <a:buChar char="○"/>
            </a:pPr>
            <a:r>
              <a:rPr lang="en"/>
              <a:t>Requires p-type on top (connected to V</a:t>
            </a:r>
            <a:r>
              <a:rPr lang="en" baseline="-25000"/>
              <a:t>dd</a:t>
            </a:r>
            <a:r>
              <a:rPr lang="en"/>
              <a:t>), requires that the top is the dual of the bottom</a:t>
            </a:r>
            <a:endParaRPr/>
          </a:p>
        </p:txBody>
      </p:sp>
      <p:pic>
        <p:nvPicPr>
          <p:cNvPr id="70" name="Google Shape;70;p15"/>
          <p:cNvPicPr preferRelativeResize="0"/>
          <p:nvPr/>
        </p:nvPicPr>
        <p:blipFill>
          <a:blip r:embed="rId3">
            <a:alphaModFix/>
          </a:blip>
          <a:stretch>
            <a:fillRect/>
          </a:stretch>
        </p:blipFill>
        <p:spPr>
          <a:xfrm>
            <a:off x="6818413" y="1142575"/>
            <a:ext cx="1819275" cy="2038350"/>
          </a:xfrm>
          <a:prstGeom prst="rect">
            <a:avLst/>
          </a:prstGeom>
          <a:noFill/>
          <a:ln>
            <a:noFill/>
          </a:ln>
        </p:spPr>
      </p:pic>
      <p:sp>
        <p:nvSpPr>
          <p:cNvPr id="71" name="Google Shape;71;p15"/>
          <p:cNvSpPr txBox="1"/>
          <p:nvPr/>
        </p:nvSpPr>
        <p:spPr>
          <a:xfrm>
            <a:off x="7078400" y="3438550"/>
            <a:ext cx="14733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a:t>
            </a:r>
            <a:r>
              <a:rPr lang="en-US" dirty="0"/>
              <a:t>AND</a:t>
            </a:r>
            <a:r>
              <a:rPr lang="en" dirty="0"/>
              <a:t> Gate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Expressions and Algebra</a:t>
            </a:r>
            <a:endParaRPr/>
          </a:p>
        </p:txBody>
      </p:sp>
      <p:graphicFrame>
        <p:nvGraphicFramePr>
          <p:cNvPr id="77" name="Google Shape;77;p16"/>
          <p:cNvGraphicFramePr/>
          <p:nvPr/>
        </p:nvGraphicFramePr>
        <p:xfrm>
          <a:off x="721375" y="1091100"/>
          <a:ext cx="7239000" cy="3779250"/>
        </p:xfrm>
        <a:graphic>
          <a:graphicData uri="http://schemas.openxmlformats.org/drawingml/2006/table">
            <a:tbl>
              <a:tblPr>
                <a:noFill/>
                <a:tableStyleId>{7AB52756-0E9C-4965-9D1B-B1760089B1B7}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 indicates AND</a:t>
                      </a:r>
                      <a:endParaRPr/>
                    </a:p>
                  </a:txBody>
                  <a:tcPr marL="91425" marR="91425" marT="91425" marB="91425"/>
                </a:tc>
                <a:tc>
                  <a:txBody>
                    <a:bodyPr/>
                    <a:lstStyle/>
                    <a:p>
                      <a:pPr marL="0" lvl="0" indent="0" algn="l" rtl="0">
                        <a:spcBef>
                          <a:spcPts val="0"/>
                        </a:spcBef>
                        <a:spcAft>
                          <a:spcPts val="0"/>
                        </a:spcAft>
                        <a:buNone/>
                      </a:pPr>
                      <a:r>
                        <a:rPr lang="en"/>
                        <a:t>+ indicates OR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identity</a:t>
                      </a:r>
                      <a:endParaRPr/>
                    </a:p>
                  </a:txBody>
                  <a:tcPr marL="91425" marR="91425" marT="91425" marB="91425"/>
                </a:tc>
                <a:tc>
                  <a:txBody>
                    <a:bodyPr/>
                    <a:lstStyle/>
                    <a:p>
                      <a:pPr marL="0" lvl="0" indent="0" algn="l" rtl="0">
                        <a:spcBef>
                          <a:spcPts val="0"/>
                        </a:spcBef>
                        <a:spcAft>
                          <a:spcPts val="0"/>
                        </a:spcAft>
                        <a:buNone/>
                      </a:pPr>
                      <a:r>
                        <a:rPr lang="en"/>
                        <a:t>1 * A = A</a:t>
                      </a:r>
                      <a:endParaRPr/>
                    </a:p>
                  </a:txBody>
                  <a:tcPr marL="91425" marR="91425" marT="91425" marB="91425"/>
                </a:tc>
                <a:tc>
                  <a:txBody>
                    <a:bodyPr/>
                    <a:lstStyle/>
                    <a:p>
                      <a:pPr marL="0" lvl="0" indent="0" algn="l" rtl="0">
                        <a:spcBef>
                          <a:spcPts val="0"/>
                        </a:spcBef>
                        <a:spcAft>
                          <a:spcPts val="0"/>
                        </a:spcAft>
                        <a:buNone/>
                      </a:pPr>
                      <a:r>
                        <a:rPr lang="en"/>
                        <a:t>0 + A = A</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null</a:t>
                      </a:r>
                      <a:endParaRPr/>
                    </a:p>
                  </a:txBody>
                  <a:tcPr marL="91425" marR="91425" marT="91425" marB="91425"/>
                </a:tc>
                <a:tc>
                  <a:txBody>
                    <a:bodyPr/>
                    <a:lstStyle/>
                    <a:p>
                      <a:pPr marL="0" lvl="0" indent="0" algn="l" rtl="0">
                        <a:spcBef>
                          <a:spcPts val="0"/>
                        </a:spcBef>
                        <a:spcAft>
                          <a:spcPts val="0"/>
                        </a:spcAft>
                        <a:buNone/>
                      </a:pPr>
                      <a:r>
                        <a:rPr lang="en"/>
                        <a:t>1 + A = 1</a:t>
                      </a:r>
                      <a:endParaRPr/>
                    </a:p>
                  </a:txBody>
                  <a:tcPr marL="91425" marR="91425" marT="91425" marB="91425"/>
                </a:tc>
                <a:tc>
                  <a:txBody>
                    <a:bodyPr/>
                    <a:lstStyle/>
                    <a:p>
                      <a:pPr marL="0" lvl="0" indent="0" algn="l" rtl="0">
                        <a:spcBef>
                          <a:spcPts val="0"/>
                        </a:spcBef>
                        <a:spcAft>
                          <a:spcPts val="0"/>
                        </a:spcAft>
                        <a:buNone/>
                      </a:pPr>
                      <a:r>
                        <a:rPr lang="en"/>
                        <a:t>0 * A =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idempotence</a:t>
                      </a:r>
                      <a:endParaRPr/>
                    </a:p>
                  </a:txBody>
                  <a:tcPr marL="91425" marR="91425" marT="91425" marB="91425"/>
                </a:tc>
                <a:tc>
                  <a:txBody>
                    <a:bodyPr/>
                    <a:lstStyle/>
                    <a:p>
                      <a:pPr marL="0" lvl="0" indent="0" algn="l" rtl="0">
                        <a:spcBef>
                          <a:spcPts val="0"/>
                        </a:spcBef>
                        <a:spcAft>
                          <a:spcPts val="0"/>
                        </a:spcAft>
                        <a:buNone/>
                      </a:pPr>
                      <a:r>
                        <a:rPr lang="en"/>
                        <a:t>A + A = A</a:t>
                      </a:r>
                      <a:endParaRPr/>
                    </a:p>
                  </a:txBody>
                  <a:tcPr marL="91425" marR="91425" marT="91425" marB="91425"/>
                </a:tc>
                <a:tc>
                  <a:txBody>
                    <a:bodyPr/>
                    <a:lstStyle/>
                    <a:p>
                      <a:pPr marL="0" lvl="0" indent="0" algn="l" rtl="0">
                        <a:spcBef>
                          <a:spcPts val="0"/>
                        </a:spcBef>
                        <a:spcAft>
                          <a:spcPts val="0"/>
                        </a:spcAft>
                        <a:buNone/>
                      </a:pPr>
                      <a:r>
                        <a:rPr lang="en"/>
                        <a:t>A * A = 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complementarity</a:t>
                      </a:r>
                      <a:endParaRPr/>
                    </a:p>
                  </a:txBody>
                  <a:tcPr marL="91425" marR="91425" marT="91425" marB="91425"/>
                </a:tc>
                <a:tc>
                  <a:txBody>
                    <a:bodyPr/>
                    <a:lstStyle/>
                    <a:p>
                      <a:pPr marL="0" lvl="0" indent="0" algn="l" rtl="0">
                        <a:spcBef>
                          <a:spcPts val="0"/>
                        </a:spcBef>
                        <a:spcAft>
                          <a:spcPts val="0"/>
                        </a:spcAft>
                        <a:buNone/>
                      </a:pPr>
                      <a:r>
                        <a:rPr lang="en"/>
                        <a:t>A * A’ = 0</a:t>
                      </a:r>
                      <a:endParaRPr/>
                    </a:p>
                  </a:txBody>
                  <a:tcPr marL="91425" marR="91425" marT="91425" marB="91425"/>
                </a:tc>
                <a:tc>
                  <a:txBody>
                    <a:bodyPr/>
                    <a:lstStyle/>
                    <a:p>
                      <a:pPr marL="0" lvl="0" indent="0" algn="l" rtl="0">
                        <a:spcBef>
                          <a:spcPts val="0"/>
                        </a:spcBef>
                        <a:spcAft>
                          <a:spcPts val="0"/>
                        </a:spcAft>
                        <a:buNone/>
                      </a:pPr>
                      <a:r>
                        <a:rPr lang="en"/>
                        <a:t>A + A’ = 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DEMORGAN</a:t>
                      </a:r>
                      <a:endParaRPr/>
                    </a:p>
                  </a:txBody>
                  <a:tcPr marL="91425" marR="91425" marT="91425" marB="91425"/>
                </a:tc>
                <a:tc>
                  <a:txBody>
                    <a:bodyPr/>
                    <a:lstStyle/>
                    <a:p>
                      <a:pPr marL="0" lvl="0" indent="0" algn="l" rtl="0">
                        <a:spcBef>
                          <a:spcPts val="0"/>
                        </a:spcBef>
                        <a:spcAft>
                          <a:spcPts val="0"/>
                        </a:spcAft>
                        <a:buNone/>
                      </a:pPr>
                      <a:r>
                        <a:rPr lang="en"/>
                        <a:t>(A + B)’ = A’B’</a:t>
                      </a:r>
                      <a:endParaRPr/>
                    </a:p>
                  </a:txBody>
                  <a:tcPr marL="91425" marR="91425" marT="91425" marB="91425"/>
                </a:tc>
                <a:tc>
                  <a:txBody>
                    <a:bodyPr/>
                    <a:lstStyle/>
                    <a:p>
                      <a:pPr marL="0" lvl="0" indent="0" algn="l" rtl="0">
                        <a:spcBef>
                          <a:spcPts val="0"/>
                        </a:spcBef>
                        <a:spcAft>
                          <a:spcPts val="0"/>
                        </a:spcAft>
                        <a:buNone/>
                      </a:pPr>
                      <a:r>
                        <a:rPr lang="en"/>
                        <a:t>(AB)’ = A’ + B’</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involution</a:t>
                      </a:r>
                      <a:endParaRPr/>
                    </a:p>
                  </a:txBody>
                  <a:tcPr marL="91425" marR="91425" marT="91425" marB="91425"/>
                </a:tc>
                <a:tc>
                  <a:txBody>
                    <a:bodyPr/>
                    <a:lstStyle/>
                    <a:p>
                      <a:pPr marL="0" lvl="0" indent="0" algn="l" rtl="0">
                        <a:spcBef>
                          <a:spcPts val="0"/>
                        </a:spcBef>
                        <a:spcAft>
                          <a:spcPts val="0"/>
                        </a:spcAft>
                        <a:buNone/>
                      </a:pPr>
                      <a:r>
                        <a:rPr lang="en"/>
                        <a:t>(x’)’ = x</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Distribution </a:t>
                      </a:r>
                      <a:endParaRPr/>
                    </a:p>
                  </a:txBody>
                  <a:tcPr marL="91425" marR="91425" marT="91425" marB="91425"/>
                </a:tc>
                <a:tc>
                  <a:txBody>
                    <a:bodyPr/>
                    <a:lstStyle/>
                    <a:p>
                      <a:pPr marL="0" lvl="0" indent="0" algn="l" rtl="0">
                        <a:spcBef>
                          <a:spcPts val="0"/>
                        </a:spcBef>
                        <a:spcAft>
                          <a:spcPts val="0"/>
                        </a:spcAft>
                        <a:buNone/>
                      </a:pPr>
                      <a:r>
                        <a:rPr lang="en"/>
                        <a:t>(A + B)C = AC + BC</a:t>
                      </a:r>
                      <a:endParaRPr/>
                    </a:p>
                  </a:txBody>
                  <a:tcPr marL="91425" marR="91425" marT="91425" marB="91425"/>
                </a:tc>
                <a:tc>
                  <a:txBody>
                    <a:bodyPr/>
                    <a:lstStyle/>
                    <a:p>
                      <a:pPr marL="0" lvl="0" indent="0" algn="l" rtl="0">
                        <a:spcBef>
                          <a:spcPts val="0"/>
                        </a:spcBef>
                        <a:spcAft>
                          <a:spcPts val="0"/>
                        </a:spcAft>
                        <a:buNone/>
                      </a:pPr>
                      <a:r>
                        <a:rPr lang="en"/>
                        <a:t>AB + C = (A + C)(B + C)</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Consensus </a:t>
                      </a:r>
                      <a:endParaRPr/>
                    </a:p>
                  </a:txBody>
                  <a:tcPr marL="91425" marR="91425" marT="91425" marB="91425"/>
                </a:tc>
                <a:tc>
                  <a:txBody>
                    <a:bodyPr/>
                    <a:lstStyle/>
                    <a:p>
                      <a:pPr marL="0" lvl="0" indent="0" algn="l" rtl="0">
                        <a:spcBef>
                          <a:spcPts val="0"/>
                        </a:spcBef>
                        <a:spcAft>
                          <a:spcPts val="0"/>
                        </a:spcAft>
                        <a:buNone/>
                      </a:pPr>
                      <a:r>
                        <a:rPr lang="en"/>
                        <a:t>(A + B)(A’ + C)(B + C) = </a:t>
                      </a:r>
                      <a:endParaRPr/>
                    </a:p>
                    <a:p>
                      <a:pPr marL="0" lvl="0" indent="0" algn="l" rtl="0">
                        <a:spcBef>
                          <a:spcPts val="0"/>
                        </a:spcBef>
                        <a:spcAft>
                          <a:spcPts val="0"/>
                        </a:spcAft>
                        <a:buNone/>
                      </a:pPr>
                      <a:r>
                        <a:rPr lang="en"/>
                        <a:t>               (A + B)(A’ + C)</a:t>
                      </a:r>
                      <a:endParaRPr/>
                    </a:p>
                  </a:txBody>
                  <a:tcPr marL="91425" marR="91425" marT="91425" marB="91425"/>
                </a:tc>
                <a:tc>
                  <a:txBody>
                    <a:bodyPr/>
                    <a:lstStyle/>
                    <a:p>
                      <a:pPr marL="0" lvl="0" indent="0" algn="l" rtl="0">
                        <a:spcBef>
                          <a:spcPts val="0"/>
                        </a:spcBef>
                        <a:spcAft>
                          <a:spcPts val="0"/>
                        </a:spcAft>
                        <a:buNone/>
                      </a:pPr>
                      <a:r>
                        <a:rPr lang="en"/>
                        <a:t>AB + A’C + BC = </a:t>
                      </a:r>
                      <a:endParaRPr/>
                    </a:p>
                    <a:p>
                      <a:pPr marL="0" lvl="0" indent="0" algn="l" rtl="0">
                        <a:spcBef>
                          <a:spcPts val="0"/>
                        </a:spcBef>
                        <a:spcAft>
                          <a:spcPts val="0"/>
                        </a:spcAft>
                        <a:buNone/>
                      </a:pPr>
                      <a:r>
                        <a:rPr lang="en"/>
                        <a:t>            AB + A’C</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Duality Principle, Ex. Demorgan’s Law</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Duality: swap 1’s and 0’s, swap AND’s and OR’s, maintain precedence using parentheses </a:t>
            </a:r>
            <a:endParaRPr/>
          </a:p>
          <a:p>
            <a:pPr marL="0" lvl="0" indent="0" algn="l" rtl="0">
              <a:spcBef>
                <a:spcPts val="1600"/>
              </a:spcBef>
              <a:spcAft>
                <a:spcPts val="0"/>
              </a:spcAft>
              <a:buNone/>
            </a:pPr>
            <a:r>
              <a:rPr lang="en"/>
              <a:t>Complement: find dual, complement each variable</a:t>
            </a:r>
            <a:endParaRPr/>
          </a:p>
          <a:p>
            <a:pPr marL="0" lvl="0" indent="0" algn="l" rtl="0">
              <a:spcBef>
                <a:spcPts val="1600"/>
              </a:spcBef>
              <a:spcAft>
                <a:spcPts val="0"/>
              </a:spcAft>
              <a:buNone/>
            </a:pPr>
            <a:r>
              <a:rPr lang="en"/>
              <a:t>m(a,b,c,d) = a’ + bc’ + b’d’ </a:t>
            </a:r>
            <a:endParaRPr/>
          </a:p>
          <a:p>
            <a:pPr marL="0" lvl="0" indent="0" algn="l" rtl="0">
              <a:spcBef>
                <a:spcPts val="1600"/>
              </a:spcBef>
              <a:spcAft>
                <a:spcPts val="0"/>
              </a:spcAft>
              <a:buNone/>
            </a:pPr>
            <a:r>
              <a:rPr lang="en"/>
              <a:t>Dual: n(a,b,c,d) = a’(b+c’)(b’+d’)</a:t>
            </a:r>
            <a:endParaRPr/>
          </a:p>
          <a:p>
            <a:pPr marL="457200" lvl="0" indent="-342900" algn="l" rtl="0">
              <a:spcBef>
                <a:spcPts val="1600"/>
              </a:spcBef>
              <a:spcAft>
                <a:spcPts val="0"/>
              </a:spcAft>
              <a:buSzPts val="1800"/>
              <a:buAutoNum type="arabicParenR"/>
            </a:pPr>
            <a:r>
              <a:rPr lang="en"/>
              <a:t>m(a,b,c,d) = </a:t>
            </a:r>
            <a:r>
              <a:rPr lang="en" b="1"/>
              <a:t>(</a:t>
            </a:r>
            <a:r>
              <a:rPr lang="en"/>
              <a:t>(a’ + bc’ + b’d’)’</a:t>
            </a:r>
            <a:r>
              <a:rPr lang="en" b="1"/>
              <a:t>)’</a:t>
            </a:r>
            <a:endParaRPr b="1"/>
          </a:p>
          <a:p>
            <a:pPr marL="457200" lvl="0" indent="-342900" algn="l" rtl="0">
              <a:spcBef>
                <a:spcPts val="0"/>
              </a:spcBef>
              <a:spcAft>
                <a:spcPts val="1600"/>
              </a:spcAft>
              <a:buSzPts val="1800"/>
              <a:buAutoNum type="arabicParenR"/>
            </a:pPr>
            <a:r>
              <a:rPr lang="en"/>
              <a:t>m(a,b,c,d) = </a:t>
            </a:r>
            <a:r>
              <a:rPr lang="en" b="1"/>
              <a:t>(</a:t>
            </a:r>
            <a:r>
              <a:rPr lang="en"/>
              <a:t>a(bc’)’(b’d’)’</a:t>
            </a:r>
            <a:r>
              <a:rPr lang="en" b="1"/>
              <a:t>)’</a:t>
            </a:r>
            <a:endParaRPr b="1"/>
          </a:p>
        </p:txBody>
      </p:sp>
      <p:pic>
        <p:nvPicPr>
          <p:cNvPr id="84" name="Google Shape;84;p17"/>
          <p:cNvPicPr preferRelativeResize="0"/>
          <p:nvPr/>
        </p:nvPicPr>
        <p:blipFill>
          <a:blip r:embed="rId3">
            <a:alphaModFix/>
          </a:blip>
          <a:stretch>
            <a:fillRect/>
          </a:stretch>
        </p:blipFill>
        <p:spPr>
          <a:xfrm>
            <a:off x="4233071" y="2412925"/>
            <a:ext cx="4480525" cy="24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Equivalence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t>2 ways to prove that two boolean functions are equivalent</a:t>
            </a:r>
            <a:endParaRPr sz="1600" dirty="0"/>
          </a:p>
          <a:p>
            <a:pPr marL="457200" lvl="0" indent="-330200" algn="l" rtl="0">
              <a:lnSpc>
                <a:spcPct val="100000"/>
              </a:lnSpc>
              <a:spcBef>
                <a:spcPts val="1600"/>
              </a:spcBef>
              <a:spcAft>
                <a:spcPts val="0"/>
              </a:spcAft>
              <a:buSzPts val="1600"/>
              <a:buAutoNum type="arabicPeriod"/>
            </a:pPr>
            <a:r>
              <a:rPr lang="en" sz="1600" dirty="0"/>
              <a:t>Use truth tables: if they have the same output over all input combinations then they are logically equivalent</a:t>
            </a:r>
            <a:endParaRPr sz="1600" dirty="0"/>
          </a:p>
          <a:p>
            <a:pPr marL="457200" lvl="0" indent="-330200" algn="l" rtl="0">
              <a:lnSpc>
                <a:spcPct val="100000"/>
              </a:lnSpc>
              <a:spcBef>
                <a:spcPts val="0"/>
              </a:spcBef>
              <a:spcAft>
                <a:spcPts val="0"/>
              </a:spcAft>
              <a:buSzPts val="1600"/>
              <a:buAutoNum type="arabicPeriod"/>
            </a:pPr>
            <a:r>
              <a:rPr lang="en" sz="1600" dirty="0"/>
              <a:t>Use boolean algebra properties to show equality.</a:t>
            </a:r>
            <a:endParaRPr sz="1600" dirty="0"/>
          </a:p>
          <a:p>
            <a:pPr marL="0" lvl="0" indent="0" algn="l" rtl="0">
              <a:lnSpc>
                <a:spcPct val="100000"/>
              </a:lnSpc>
              <a:spcBef>
                <a:spcPts val="1600"/>
              </a:spcBef>
              <a:spcAft>
                <a:spcPts val="0"/>
              </a:spcAft>
              <a:buNone/>
            </a:pPr>
            <a:r>
              <a:rPr lang="en" sz="1600" dirty="0"/>
              <a:t>Let’s prove deMorgan’s law:</a:t>
            </a:r>
            <a:endParaRPr sz="1600" dirty="0"/>
          </a:p>
          <a:p>
            <a:pPr marL="0" lvl="0" indent="0" algn="l" rtl="0">
              <a:spcBef>
                <a:spcPts val="1600"/>
              </a:spcBef>
              <a:spcAft>
                <a:spcPts val="1600"/>
              </a:spcAft>
              <a:buNone/>
            </a:pPr>
            <a:r>
              <a:rPr lang="en" sz="1600" dirty="0"/>
              <a:t>(A + B)’: So, we can see in this truth table that</a:t>
            </a:r>
            <a:br>
              <a:rPr lang="en" sz="1600" dirty="0"/>
            </a:br>
            <a:r>
              <a:rPr lang="en" sz="1600" dirty="0"/>
              <a:t> (A+B)’ is  logically equivalent to A’B’. QED.</a:t>
            </a:r>
            <a:endParaRPr sz="1600" dirty="0"/>
          </a:p>
        </p:txBody>
      </p:sp>
      <p:graphicFrame>
        <p:nvGraphicFramePr>
          <p:cNvPr id="91" name="Google Shape;91;p18"/>
          <p:cNvGraphicFramePr/>
          <p:nvPr>
            <p:extLst>
              <p:ext uri="{D42A27DB-BD31-4B8C-83A1-F6EECF244321}">
                <p14:modId xmlns:p14="http://schemas.microsoft.com/office/powerpoint/2010/main" val="580580662"/>
              </p:ext>
            </p:extLst>
          </p:nvPr>
        </p:nvGraphicFramePr>
        <p:xfrm>
          <a:off x="5508607" y="2742097"/>
          <a:ext cx="2004000" cy="198105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708250">
                  <a:extLst>
                    <a:ext uri="{9D8B030D-6E8A-4147-A177-3AD203B41FA5}">
                      <a16:colId xmlns:a16="http://schemas.microsoft.com/office/drawing/2014/main" val="20002"/>
                    </a:ext>
                  </a:extLst>
                </a:gridCol>
                <a:gridCol w="530050">
                  <a:extLst>
                    <a:ext uri="{9D8B030D-6E8A-4147-A177-3AD203B41FA5}">
                      <a16:colId xmlns:a16="http://schemas.microsoft.com/office/drawing/2014/main" val="20003"/>
                    </a:ext>
                  </a:extLst>
                </a:gridCol>
              </a:tblGrid>
              <a:tr h="265391">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dirty="0"/>
                        <a:t>(A+B)’</a:t>
                      </a:r>
                      <a:endParaRPr dirty="0"/>
                    </a:p>
                  </a:txBody>
                  <a:tcPr marL="91425" marR="91425" marT="91425" marB="91425"/>
                </a:tc>
                <a:tc>
                  <a:txBody>
                    <a:bodyPr/>
                    <a:lstStyle/>
                    <a:p>
                      <a:pPr marL="0" lvl="0" indent="0" algn="l" rtl="0">
                        <a:spcBef>
                          <a:spcPts val="0"/>
                        </a:spcBef>
                        <a:spcAft>
                          <a:spcPts val="0"/>
                        </a:spcAft>
                        <a:buNone/>
                      </a:pPr>
                      <a:r>
                        <a:rPr lang="en"/>
                        <a:t>A’B’</a:t>
                      </a:r>
                      <a:endParaRPr/>
                    </a:p>
                  </a:txBody>
                  <a:tcPr marL="91425" marR="91425" marT="91425" marB="91425"/>
                </a:tc>
                <a:extLst>
                  <a:ext uri="{0D108BD9-81ED-4DB2-BD59-A6C34878D82A}">
                    <a16:rowId xmlns:a16="http://schemas.microsoft.com/office/drawing/2014/main" val="10000"/>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extLst>
                  <a:ext uri="{0D108BD9-81ED-4DB2-BD59-A6C34878D82A}">
                    <a16:rowId xmlns:a16="http://schemas.microsoft.com/office/drawing/2014/main" val="10002"/>
                  </a:ext>
                </a:extLst>
              </a:tr>
              <a:tr h="3352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2991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Completeness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set of gates is said to be logically complete if it can implement any boolean expression with exclusively those set of gates.</a:t>
            </a:r>
            <a:endParaRPr/>
          </a:p>
          <a:p>
            <a:pPr marL="457200" lvl="0" indent="-342900" algn="l" rtl="0">
              <a:spcBef>
                <a:spcPts val="0"/>
              </a:spcBef>
              <a:spcAft>
                <a:spcPts val="0"/>
              </a:spcAft>
              <a:buSzPts val="1800"/>
              <a:buChar char="●"/>
            </a:pPr>
            <a:r>
              <a:rPr lang="en"/>
              <a:t>For example, NAND and NOR are individually logically complete as well as  AND, OR, and NOT together.</a:t>
            </a:r>
            <a:endParaRPr/>
          </a:p>
          <a:p>
            <a:pPr marL="914400" lvl="1" indent="-342900" algn="l" rtl="0">
              <a:spcBef>
                <a:spcPts val="0"/>
              </a:spcBef>
              <a:spcAft>
                <a:spcPts val="0"/>
              </a:spcAft>
              <a:buSzPts val="1800"/>
              <a:buChar char="○"/>
            </a:pPr>
            <a:r>
              <a:rPr lang="en" sz="1800"/>
              <a:t>How?</a:t>
            </a:r>
            <a:endParaRPr sz="1800"/>
          </a:p>
          <a:p>
            <a:pPr marL="914400" lvl="1" indent="-342900" algn="l" rtl="0">
              <a:spcBef>
                <a:spcPts val="0"/>
              </a:spcBef>
              <a:spcAft>
                <a:spcPts val="0"/>
              </a:spcAft>
              <a:buSzPts val="1800"/>
              <a:buChar char="○"/>
            </a:pPr>
            <a:r>
              <a:rPr lang="en" sz="1800"/>
              <a:t>What about NOT? Is NOT logically complete?</a:t>
            </a:r>
            <a:endParaRPr sz="1800"/>
          </a:p>
          <a:p>
            <a:pPr marL="914400" lvl="1" indent="-342900" algn="l" rtl="0">
              <a:spcBef>
                <a:spcPts val="0"/>
              </a:spcBef>
              <a:spcAft>
                <a:spcPts val="0"/>
              </a:spcAft>
              <a:buSzPts val="1800"/>
              <a:buChar char="○"/>
            </a:pPr>
            <a:r>
              <a:rPr lang="en" sz="1800"/>
              <a:t>What about XOR?</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98" name="Google Shape;98;p19"/>
          <p:cNvPicPr preferRelativeResize="0"/>
          <p:nvPr/>
        </p:nvPicPr>
        <p:blipFill>
          <a:blip r:embed="rId3">
            <a:alphaModFix/>
          </a:blip>
          <a:stretch>
            <a:fillRect/>
          </a:stretch>
        </p:blipFill>
        <p:spPr>
          <a:xfrm>
            <a:off x="1101500" y="3410800"/>
            <a:ext cx="6440274" cy="166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K(arnaugh)-maps</a:t>
            </a:r>
            <a:endParaRPr/>
          </a:p>
        </p:txBody>
      </p:sp>
      <p:sp>
        <p:nvSpPr>
          <p:cNvPr id="104" name="Google Shape;104;p20"/>
          <p:cNvSpPr txBox="1">
            <a:spLocks noGrp="1"/>
          </p:cNvSpPr>
          <p:nvPr>
            <p:ph type="body" idx="1"/>
          </p:nvPr>
        </p:nvSpPr>
        <p:spPr>
          <a:xfrm>
            <a:off x="311700" y="1127150"/>
            <a:ext cx="8520600" cy="34164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Proxima Nova"/>
              <a:buChar char="●"/>
            </a:pPr>
            <a:r>
              <a:rPr lang="en" sz="1900"/>
              <a:t>A way to represent the outputs of a logical design with respect to its inputs</a:t>
            </a:r>
            <a:endParaRPr sz="1900"/>
          </a:p>
          <a:p>
            <a:pPr marL="457200" marR="0" lvl="0" indent="-349250" algn="l" rtl="0">
              <a:lnSpc>
                <a:spcPct val="115000"/>
              </a:lnSpc>
              <a:spcBef>
                <a:spcPts val="0"/>
              </a:spcBef>
              <a:spcAft>
                <a:spcPts val="0"/>
              </a:spcAft>
              <a:buSzPts val="1900"/>
              <a:buChar char="●"/>
            </a:pPr>
            <a:r>
              <a:rPr lang="en" sz="1900"/>
              <a:t>Should arrange inputs along row and columns in gray code order.</a:t>
            </a:r>
            <a:endParaRPr sz="1900"/>
          </a:p>
          <a:p>
            <a:pPr marL="1371600" marR="0" lvl="2" indent="-349250" algn="l" rtl="0">
              <a:lnSpc>
                <a:spcPct val="115000"/>
              </a:lnSpc>
              <a:spcBef>
                <a:spcPts val="0"/>
              </a:spcBef>
              <a:spcAft>
                <a:spcPts val="0"/>
              </a:spcAft>
              <a:buSzPts val="1900"/>
              <a:buChar char="■"/>
            </a:pPr>
            <a:r>
              <a:rPr lang="en" sz="1900"/>
              <a:t>00 	01 	11 	10</a:t>
            </a:r>
            <a:endParaRPr sz="1900"/>
          </a:p>
          <a:p>
            <a:pPr marL="457200" marR="0" lvl="0" indent="-349250" algn="l" rtl="0">
              <a:lnSpc>
                <a:spcPct val="115000"/>
              </a:lnSpc>
              <a:spcBef>
                <a:spcPts val="0"/>
              </a:spcBef>
              <a:spcAft>
                <a:spcPts val="0"/>
              </a:spcAft>
              <a:buSzPts val="1900"/>
              <a:buChar char="●"/>
            </a:pPr>
            <a:r>
              <a:rPr lang="en" sz="1900"/>
              <a:t>Should be able to form whether asked to from a circuit, problem statement, or a design goal.</a:t>
            </a:r>
            <a:endParaRPr sz="1900"/>
          </a:p>
          <a:p>
            <a:pPr marL="457200" marR="0" lvl="0" indent="-349250" algn="l" rtl="0">
              <a:lnSpc>
                <a:spcPct val="115000"/>
              </a:lnSpc>
              <a:spcBef>
                <a:spcPts val="0"/>
              </a:spcBef>
              <a:spcAft>
                <a:spcPts val="0"/>
              </a:spcAft>
              <a:buSzPts val="1900"/>
              <a:buChar char="●"/>
            </a:pPr>
            <a:r>
              <a:rPr lang="en" sz="1900"/>
              <a:t>Can accommodate up to 4 inputs, more requires more than a 2d representation.</a:t>
            </a:r>
            <a:endParaRPr sz="1900"/>
          </a:p>
          <a:p>
            <a:pPr marL="457200" marR="0" lvl="0" indent="-349250" algn="l" rtl="0">
              <a:lnSpc>
                <a:spcPct val="115000"/>
              </a:lnSpc>
              <a:spcBef>
                <a:spcPts val="0"/>
              </a:spcBef>
              <a:spcAft>
                <a:spcPts val="0"/>
              </a:spcAft>
              <a:buSzPts val="1900"/>
              <a:buChar char="●"/>
            </a:pPr>
            <a:r>
              <a:rPr lang="en" sz="1900"/>
              <a:t>Simple example for a 3-input AND, f(A,B,C):</a:t>
            </a:r>
            <a:endParaRPr sz="1900"/>
          </a:p>
          <a:p>
            <a:pPr marL="0" marR="0" lvl="0" indent="0" algn="l" rtl="0">
              <a:lnSpc>
                <a:spcPct val="115000"/>
              </a:lnSpc>
              <a:spcBef>
                <a:spcPts val="1600"/>
              </a:spcBef>
              <a:spcAft>
                <a:spcPts val="1600"/>
              </a:spcAft>
              <a:buNone/>
            </a:pPr>
            <a:endParaRPr sz="1900"/>
          </a:p>
        </p:txBody>
      </p:sp>
      <p:graphicFrame>
        <p:nvGraphicFramePr>
          <p:cNvPr id="105" name="Google Shape;105;p20"/>
          <p:cNvGraphicFramePr/>
          <p:nvPr/>
        </p:nvGraphicFramePr>
        <p:xfrm>
          <a:off x="615750" y="3867825"/>
          <a:ext cx="7239000" cy="1188630"/>
        </p:xfrm>
        <a:graphic>
          <a:graphicData uri="http://schemas.openxmlformats.org/drawingml/2006/table">
            <a:tbl>
              <a:tblPr>
                <a:noFill/>
                <a:tableStyleId>{7AB52756-0E9C-4965-9D1B-B1760089B1B7}</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60575">
                <a:tc>
                  <a:txBody>
                    <a:bodyPr/>
                    <a:lstStyle/>
                    <a:p>
                      <a:pPr marL="0" lvl="0" indent="0" algn="l" rtl="0">
                        <a:spcBef>
                          <a:spcPts val="0"/>
                        </a:spcBef>
                        <a:spcAft>
                          <a:spcPts val="0"/>
                        </a:spcAft>
                        <a:buNone/>
                      </a:pPr>
                      <a:r>
                        <a:rPr lang="en"/>
                        <a:t>           A,  BC-&gt;</a:t>
                      </a:r>
                      <a:endParaRPr/>
                    </a:p>
                  </a:txBody>
                  <a:tcPr marL="91425" marR="91425" marT="91425" marB="91425"/>
                </a:tc>
                <a:tc>
                  <a:txBody>
                    <a:bodyPr/>
                    <a:lstStyle/>
                    <a:p>
                      <a:pPr marL="0" lvl="0" indent="0" algn="ctr" rtl="0">
                        <a:spcBef>
                          <a:spcPts val="0"/>
                        </a:spcBef>
                        <a:spcAft>
                          <a:spcPts val="0"/>
                        </a:spcAft>
                        <a:buNone/>
                      </a:pPr>
                      <a:r>
                        <a:rPr lang="en"/>
                        <a:t>00</a:t>
                      </a:r>
                      <a:endParaRPr/>
                    </a:p>
                  </a:txBody>
                  <a:tcPr marL="91425" marR="91425" marT="91425" marB="91425"/>
                </a:tc>
                <a:tc>
                  <a:txBody>
                    <a:bodyPr/>
                    <a:lstStyle/>
                    <a:p>
                      <a:pPr marL="0" lvl="0" indent="0" algn="ctr" rtl="0">
                        <a:spcBef>
                          <a:spcPts val="0"/>
                        </a:spcBef>
                        <a:spcAft>
                          <a:spcPts val="0"/>
                        </a:spcAft>
                        <a:buNone/>
                      </a:pPr>
                      <a:r>
                        <a:rPr lang="en"/>
                        <a:t>01</a:t>
                      </a:r>
                      <a:endParaRPr/>
                    </a:p>
                  </a:txBody>
                  <a:tcPr marL="91425" marR="91425" marT="91425" marB="91425"/>
                </a:tc>
                <a:tc>
                  <a:txBody>
                    <a:bodyPr/>
                    <a:lstStyle/>
                    <a:p>
                      <a:pPr marL="0" lvl="0" indent="0" algn="ctr" rtl="0">
                        <a:spcBef>
                          <a:spcPts val="0"/>
                        </a:spcBef>
                        <a:spcAft>
                          <a:spcPts val="0"/>
                        </a:spcAft>
                        <a:buNone/>
                      </a:pPr>
                      <a:r>
                        <a:rPr lang="en"/>
                        <a:t>11</a:t>
                      </a:r>
                      <a:endParaRPr/>
                    </a:p>
                  </a:txBody>
                  <a:tcPr marL="91425" marR="91425" marT="91425" marB="91425"/>
                </a:tc>
                <a:tc>
                  <a:txBody>
                    <a:bodyPr/>
                    <a:lstStyle/>
                    <a:p>
                      <a:pPr marL="0" lvl="0" indent="0" algn="ctr"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SOP, POS</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SOP- Sum of Products</a:t>
            </a:r>
            <a:endParaRPr/>
          </a:p>
          <a:p>
            <a:pPr marL="914400" lvl="1" indent="-342900" algn="l" rtl="0">
              <a:spcBef>
                <a:spcPts val="0"/>
              </a:spcBef>
              <a:spcAft>
                <a:spcPts val="0"/>
              </a:spcAft>
              <a:buSzPts val="1800"/>
              <a:buChar char="○"/>
            </a:pPr>
            <a:r>
              <a:rPr lang="en" sz="1800"/>
              <a:t>A group of products (ANDs) which are being summed (OR’d).</a:t>
            </a:r>
            <a:endParaRPr sz="1800"/>
          </a:p>
          <a:p>
            <a:pPr marL="914400" lvl="1" indent="-342900" algn="l" rtl="0">
              <a:spcBef>
                <a:spcPts val="0"/>
              </a:spcBef>
              <a:spcAft>
                <a:spcPts val="0"/>
              </a:spcAft>
              <a:buSzPts val="1800"/>
              <a:buChar char="○"/>
            </a:pPr>
            <a:r>
              <a:rPr lang="en" sz="1800"/>
              <a:t>Example: f(A,B) = AB’+A’B        (XOR)</a:t>
            </a:r>
            <a:endParaRPr sz="1800"/>
          </a:p>
          <a:p>
            <a:pPr marL="914400" lvl="1" indent="-342900" algn="l" rtl="0">
              <a:spcBef>
                <a:spcPts val="0"/>
              </a:spcBef>
              <a:spcAft>
                <a:spcPts val="0"/>
              </a:spcAft>
              <a:buSzPts val="1800"/>
              <a:buChar char="○"/>
            </a:pPr>
            <a:r>
              <a:rPr lang="en" sz="1800"/>
              <a:t>AB’ and A’B are the products, which are summed.</a:t>
            </a:r>
            <a:br>
              <a:rPr lang="en" sz="1800"/>
            </a:br>
            <a:endParaRPr sz="1800"/>
          </a:p>
          <a:p>
            <a:pPr marL="457200" lvl="0" indent="-342900" algn="l" rtl="0">
              <a:spcBef>
                <a:spcPts val="0"/>
              </a:spcBef>
              <a:spcAft>
                <a:spcPts val="0"/>
              </a:spcAft>
              <a:buSzPts val="1800"/>
              <a:buChar char="●"/>
            </a:pPr>
            <a:r>
              <a:rPr lang="en"/>
              <a:t>POS- Product of Sums</a:t>
            </a:r>
            <a:endParaRPr/>
          </a:p>
          <a:p>
            <a:pPr marL="914400" lvl="1" indent="-342900" algn="l" rtl="0">
              <a:spcBef>
                <a:spcPts val="0"/>
              </a:spcBef>
              <a:spcAft>
                <a:spcPts val="0"/>
              </a:spcAft>
              <a:buSzPts val="1800"/>
              <a:buChar char="○"/>
            </a:pPr>
            <a:r>
              <a:rPr lang="en" sz="1800"/>
              <a:t>A group of sums (ORs) which are being multiplied (AND’d).</a:t>
            </a:r>
            <a:endParaRPr sz="1800"/>
          </a:p>
          <a:p>
            <a:pPr marL="914400" lvl="1" indent="-342900" algn="l" rtl="0">
              <a:spcBef>
                <a:spcPts val="0"/>
              </a:spcBef>
              <a:spcAft>
                <a:spcPts val="0"/>
              </a:spcAft>
              <a:buSzPts val="1800"/>
              <a:buChar char="○"/>
            </a:pPr>
            <a:r>
              <a:rPr lang="en" sz="1800"/>
              <a:t>Example: f(A,B) = (A+B)(A’+B’)   (Still XOR)</a:t>
            </a:r>
            <a:endParaRPr sz="1800"/>
          </a:p>
          <a:p>
            <a:pPr marL="914400" lvl="1" indent="-342900" algn="l" rtl="0">
              <a:spcBef>
                <a:spcPts val="0"/>
              </a:spcBef>
              <a:spcAft>
                <a:spcPts val="0"/>
              </a:spcAft>
              <a:buSzPts val="1800"/>
              <a:buChar char="○"/>
            </a:pPr>
            <a:r>
              <a:rPr lang="en" sz="1800"/>
              <a:t>(A+B) and (A’+B’) are the sums, which are AND’d.</a:t>
            </a:r>
            <a:endParaRPr sz="1800"/>
          </a:p>
          <a:p>
            <a:pPr marL="0" marR="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4670</TotalTime>
  <Words>1197</Words>
  <Application>Microsoft Office PowerPoint</Application>
  <PresentationFormat>On-screen Show (16:9)</PresentationFormat>
  <Paragraphs>219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Proxima Nova</vt:lpstr>
      <vt:lpstr>Alfa Slab One</vt:lpstr>
      <vt:lpstr>Helvetica Neue</vt:lpstr>
      <vt:lpstr>Arial</vt:lpstr>
      <vt:lpstr>Gameday</vt:lpstr>
      <vt:lpstr>ECE 120 Midterm 2</vt:lpstr>
      <vt:lpstr>Overview of Review</vt:lpstr>
      <vt:lpstr>CMOS logic</vt:lpstr>
      <vt:lpstr>Boolean Expressions and Algebra</vt:lpstr>
      <vt:lpstr>Duality Principle, Ex. Demorgan’s Law</vt:lpstr>
      <vt:lpstr>Logical Equivalence</vt:lpstr>
      <vt:lpstr>Logical Completeness </vt:lpstr>
      <vt:lpstr>K(arnaugh)-maps</vt:lpstr>
      <vt:lpstr>SOP, POS</vt:lpstr>
      <vt:lpstr>Minimal vs. Canonical</vt:lpstr>
      <vt:lpstr>Converting SOP/POS to 2-level NAND or NOR </vt:lpstr>
      <vt:lpstr>Optimized Boolean Expressions </vt:lpstr>
      <vt:lpstr>Latches (S-R &amp; D)  </vt:lpstr>
      <vt:lpstr>How to build Flip-Flops from latches</vt:lpstr>
      <vt:lpstr>Multiplexers and Decoders</vt:lpstr>
      <vt:lpstr>Multiplexers and Decoders</vt:lpstr>
      <vt:lpstr>Adders and Bit Slice Design</vt:lpstr>
      <vt:lpstr>ALUs</vt:lpstr>
      <vt:lpstr>FSMs (Probably Not on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120 Midterm 2</dc:title>
  <cp:lastModifiedBy>Keshav Harisrikanth</cp:lastModifiedBy>
  <cp:revision>5</cp:revision>
  <dcterms:modified xsi:type="dcterms:W3CDTF">2019-10-20T05:10:13Z</dcterms:modified>
</cp:coreProperties>
</file>