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76" r:id="rId13"/>
    <p:sldId id="277" r:id="rId14"/>
    <p:sldId id="264" r:id="rId15"/>
    <p:sldId id="267" r:id="rId16"/>
    <p:sldId id="270" r:id="rId17"/>
    <p:sldId id="272" r:id="rId18"/>
    <p:sldId id="273" r:id="rId19"/>
    <p:sldId id="268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94" autoAdjust="0"/>
  </p:normalViewPr>
  <p:slideViewPr>
    <p:cSldViewPr snapToGrid="0">
      <p:cViewPr>
        <p:scale>
          <a:sx n="85" d="100"/>
          <a:sy n="85" d="100"/>
        </p:scale>
        <p:origin x="180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2019-02-23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2019-02-23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2019-02-23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2019-02-23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2019-02-23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2019-02-23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2019-02-23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2019-02-23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2019-02-23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2019-02-23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2019-02-23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2019-02-23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2019-02-23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HKN ECE 110 Exam 1</a:t>
            </a:r>
            <a:br>
              <a:rPr lang="en-US" dirty="0"/>
            </a:br>
            <a:r>
              <a:rPr lang="en-US" dirty="0"/>
              <a:t>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1115568"/>
          </a:xfrm>
        </p:spPr>
        <p:txBody>
          <a:bodyPr>
            <a:normAutofit/>
          </a:bodyPr>
          <a:lstStyle/>
          <a:p>
            <a:r>
              <a:rPr lang="en-US" dirty="0"/>
              <a:t>Steven Kolaczkowski</a:t>
            </a:r>
          </a:p>
          <a:p>
            <a:r>
              <a:rPr lang="en-US" dirty="0"/>
              <a:t>Jeff Chang</a:t>
            </a:r>
          </a:p>
          <a:p>
            <a:r>
              <a:rPr lang="en-US" dirty="0"/>
              <a:t>Mehul Kaushik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D9FB68-D9D3-4F08-9861-A94A154294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Root-mean-square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D9FB68-D9D3-4F08-9861-A94A15429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5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1771C7-5E78-4E74-9015-A2505610D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Exact formula and what it means:</a:t>
                </a: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en-US" dirty="0"/>
                  <a:t>Square your entire voltage signal</a:t>
                </a:r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en-US" dirty="0"/>
                  <a:t>Find the average value of this signal over 1 period</a:t>
                </a:r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en-US" dirty="0"/>
                  <a:t>Square root this average</a:t>
                </a:r>
              </a:p>
              <a:p>
                <a:r>
                  <a:rPr lang="en-US" dirty="0"/>
                  <a:t>Useful formulas: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𝑠𝑖𝑛𝑢𝑠𝑜𝑖𝑑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𝐴𝑚𝑝𝑙𝑖𝑡𝑢𝑑𝑒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𝑠𝑞𝑢𝑎𝑟𝑒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𝑤𝑎𝑣𝑒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1771C7-5E78-4E74-9015-A2505610D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68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85C4-E695-497A-901B-D1DB969A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76D5-2853-4BDA-B943-0B8C36A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units</a:t>
            </a:r>
          </a:p>
          <a:p>
            <a:r>
              <a:rPr lang="en-US" dirty="0"/>
              <a:t>Use the practice exams on </a:t>
            </a:r>
            <a:r>
              <a:rPr lang="en-US" dirty="0" err="1"/>
              <a:t>PrairieLearn</a:t>
            </a:r>
            <a:endParaRPr lang="en-US" dirty="0"/>
          </a:p>
          <a:p>
            <a:r>
              <a:rPr lang="en-US" dirty="0"/>
              <a:t>Don’t spend too much time on questions you can’t answer</a:t>
            </a:r>
          </a:p>
          <a:p>
            <a:r>
              <a:rPr lang="en-US" dirty="0"/>
              <a:t>Spend time showing what you know</a:t>
            </a:r>
          </a:p>
          <a:p>
            <a:r>
              <a:rPr lang="en-US" dirty="0"/>
              <a:t>Study past exam</a:t>
            </a:r>
          </a:p>
        </p:txBody>
      </p:sp>
    </p:spTree>
    <p:extLst>
      <p:ext uri="{BB962C8B-B14F-4D97-AF65-F5344CB8AC3E}">
        <p14:creationId xmlns:p14="http://schemas.microsoft.com/office/powerpoint/2010/main" val="19076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00B6-84E8-4D2E-9FA2-E1219FA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B3E3-5FDA-4750-BA3B-4A8F96DCC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7615-2D44-419E-9A40-11CCEE2B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84E5E0-4C60-4397-ACF7-DE69DD793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73"/>
          <a:stretch/>
        </p:blipFill>
        <p:spPr>
          <a:xfrm>
            <a:off x="3927107" y="1084072"/>
            <a:ext cx="4337785" cy="91173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F48141-BFA8-4198-9EEC-7CB13D5A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701" y="2612515"/>
            <a:ext cx="7694596" cy="21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0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0019-3478-4DAC-9A7C-0C861EA5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9D6BD-6550-4A86-805F-CBEE0BFFF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428" y="1084072"/>
            <a:ext cx="6683144" cy="123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0348-5F13-4F23-A94F-333B2FE0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5D8FB-5B7F-4F70-A5A7-686A864737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Also, find the power’s of the components.  (Check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5D8FB-5B7F-4F70-A5A7-686A86473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8B9D71A-6D70-47B4-A141-0CFCCCC0A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29" y="716528"/>
            <a:ext cx="7859341" cy="406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99CFD-CF9E-4AD5-955A-A279B9BC1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96" y="1307152"/>
            <a:ext cx="7622406" cy="34066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A15C4-053F-46B4-A022-BD3C1D12F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1819" y="2218794"/>
            <a:ext cx="3408360" cy="333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93E0-E40F-4DF2-8580-97C38A84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46C94C-9FA6-4A32-98AC-BEC5C4CCA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9509760" cy="18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1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A129-0697-40C1-9523-1B571D8F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C3C84C-A351-4E61-900B-BBA74A873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501" y="2048978"/>
            <a:ext cx="5562997" cy="41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0B6BC-B8FE-4188-8CE5-1A99C29A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958" y="2994992"/>
            <a:ext cx="4080084" cy="25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0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CB40-D1F2-421A-B86A-BB96036E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Quantities and Their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EAE83-D963-435A-AD5F-27BFBDE9E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Charge (Q): Intrinsic property of matter, the driving property behind electrical energy and forces</a:t>
                </a:r>
              </a:p>
              <a:p>
                <a:pPr lvl="1"/>
                <a:r>
                  <a:rPr lang="en-US" dirty="0"/>
                  <a:t>Units: Coulombs [C]</a:t>
                </a:r>
              </a:p>
              <a:p>
                <a:r>
                  <a:rPr lang="en-US" dirty="0"/>
                  <a:t>Current (I): The amount of charge that flows in a given time</a:t>
                </a:r>
              </a:p>
              <a:p>
                <a:pPr lvl="1"/>
                <a:r>
                  <a:rPr lang="en-US" dirty="0"/>
                  <a:t>Units: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𝐶𝑜𝑢𝑙𝑚𝑏𝑠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𝑠𝑒𝑐𝑜𝑛𝑑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Voltage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: Think of this as the pressure pushing electrons</a:t>
                </a:r>
              </a:p>
              <a:p>
                <a:pPr lvl="1"/>
                <a:r>
                  <a:rPr lang="en-US" dirty="0"/>
                  <a:t>Units: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𝐽𝑜𝑢𝑙𝑒𝑠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Coulomb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𝑉𝑜𝑙𝑡𝑠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Resistance: A materials opposition to charge flow</a:t>
                </a:r>
              </a:p>
              <a:p>
                <a:pPr lvl="1"/>
                <a:r>
                  <a:rPr lang="en-US" dirty="0"/>
                  <a:t>Units: Ohms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EAE83-D963-435A-AD5F-27BFBDE9E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D2716AD-C461-4FC7-8D49-A57E553B7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139973"/>
              </p:ext>
            </p:extLst>
          </p:nvPr>
        </p:nvGraphicFramePr>
        <p:xfrm>
          <a:off x="2171700" y="2311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1700" y="2311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29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CEE8-2136-4520-98FB-9DA253D9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Energy, Power, and Their Many 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35233-5226-43A2-BB06-B425C8F87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Energy: The ability of a substance to do work</a:t>
                </a:r>
              </a:p>
              <a:p>
                <a:pPr lvl="1"/>
                <a:r>
                  <a:rPr lang="en-US" dirty="0"/>
                  <a:t>Units: Joules [J]</a:t>
                </a:r>
              </a:p>
              <a:p>
                <a:pPr lvl="1"/>
                <a:r>
                  <a:rPr lang="en-US" dirty="0"/>
                  <a:t>Total Energy is always conserved</a:t>
                </a:r>
              </a:p>
              <a:p>
                <a:r>
                  <a:rPr lang="en-US" dirty="0"/>
                  <a:t>Power: The Rate at which Energy is absorbed or supplied</a:t>
                </a:r>
              </a:p>
              <a:p>
                <a:pPr lvl="1"/>
                <a:r>
                  <a:rPr lang="en-US" dirty="0"/>
                  <a:t>Units: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𝐽𝑜𝑢𝑙𝑒𝑠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𝑠𝑒𝑐𝑜𝑛𝑑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𝑊𝑎𝑡𝑡𝑠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  <a:p>
                <a:pPr marL="365760" lvl="1" indent="0">
                  <a:buNone/>
                </a:pPr>
                <a:endParaRPr lang="en-US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𝐼𝑉𝑡</m:t>
                      </m:r>
                    </m:oMath>
                  </m:oMathPara>
                </a14:m>
                <a:endParaRPr lang="en-US" dirty="0"/>
              </a:p>
              <a:p>
                <a:pPr marL="4572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35233-5226-43A2-BB06-B425C8F87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98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B9CC-BDC7-4B95-8DDB-8BC13296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244D2B-0EE3-47F2-984C-6CE023690A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Capacitance (C): The ability of a device to store charge</a:t>
                </a:r>
              </a:p>
              <a:p>
                <a:pPr lvl="1"/>
                <a:r>
                  <a:rPr lang="en-US" dirty="0"/>
                  <a:t>Units: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𝐶𝑜𝑢𝑙𝑜𝑚𝑏𝑠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𝑉𝑜𝑙𝑡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𝐹𝑎𝑟𝑎𝑑𝑠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𝐶𝑎𝑝𝑎𝑐𝑖𝑡𝑜𝑟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factor of one half comes from the charging efficiency of the capacitor</a:t>
                </a:r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244D2B-0EE3-47F2-984C-6CE023690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1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A514-0A6D-4F63-B5AB-A51AC4A3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 and Resistive Elements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EC3AE6-72A7-4589-AB1B-4744ABA87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Ohm’s Law is a way of relating the voltage </a:t>
                </a:r>
                <a:r>
                  <a:rPr lang="en-US" i="1" dirty="0"/>
                  <a:t>across</a:t>
                </a:r>
                <a:r>
                  <a:rPr lang="en-US" dirty="0"/>
                  <a:t> and the current </a:t>
                </a:r>
                <a:r>
                  <a:rPr lang="en-US" i="1" dirty="0"/>
                  <a:t>through</a:t>
                </a:r>
                <a:r>
                  <a:rPr lang="en-US" dirty="0"/>
                  <a:t> a </a:t>
                </a:r>
                <a:r>
                  <a:rPr lang="en-US" b="1" i="1" u="sng" dirty="0"/>
                  <a:t>resistive</a:t>
                </a:r>
                <a:r>
                  <a:rPr lang="en-US" dirty="0"/>
                  <a:t> element.</a:t>
                </a:r>
              </a:p>
              <a:p>
                <a:pPr lvl="1"/>
                <a:r>
                  <a:rPr lang="en-US" dirty="0"/>
                  <a:t>Ohm’s law does NOT work for voltage sources or current sources</a:t>
                </a:r>
              </a:p>
              <a:p>
                <a:pPr lvl="1"/>
                <a:r>
                  <a:rPr lang="en-US" dirty="0"/>
                  <a:t>Ohm’s law does work for resistors.  </a:t>
                </a:r>
              </a:p>
              <a:p>
                <a:pPr lvl="2"/>
                <a:r>
                  <a:rPr lang="en-US" dirty="0"/>
                  <a:t>If you want to learn about other linear components, take ECE 210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Resistance of an element can by found by: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Power Dissipated by an element can be found by: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EC3AE6-72A7-4589-AB1B-4744ABA87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7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24B0-2175-48E3-822C-EE1C1F3E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and Parallel Combinations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88153E-1DCA-4059-BE13-4183CE38BB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Series: It is impossible for current to flow through one element and not the other</a:t>
                </a:r>
              </a:p>
              <a:p>
                <a:pPr lvl="1"/>
                <a:r>
                  <a:rPr lang="en-US" dirty="0"/>
                  <a:t>Components in series always have the same </a:t>
                </a:r>
                <a:r>
                  <a:rPr lang="en-US" b="1" u="sng" dirty="0"/>
                  <a:t>Current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i="1" dirty="0"/>
              </a:p>
              <a:p>
                <a:pPr lvl="1"/>
                <a:endParaRPr lang="en-US" i="1" dirty="0"/>
              </a:p>
              <a:p>
                <a:r>
                  <a:rPr lang="en-US" dirty="0"/>
                  <a:t>Parallel: Two components share </a:t>
                </a:r>
                <a:r>
                  <a:rPr lang="en-US" b="1" u="sng" dirty="0"/>
                  <a:t>BOTH</a:t>
                </a:r>
                <a:r>
                  <a:rPr lang="en-US" dirty="0"/>
                  <a:t> of their nodes</a:t>
                </a:r>
              </a:p>
              <a:p>
                <a:pPr lvl="1"/>
                <a:r>
                  <a:rPr lang="en-US" dirty="0"/>
                  <a:t>Components in parallel have the same </a:t>
                </a:r>
                <a:r>
                  <a:rPr lang="en-US" b="1" u="sng" dirty="0"/>
                  <a:t>Voltage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…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have two resistors: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88153E-1DCA-4059-BE13-4183CE38B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B33BB0E-3892-44E1-B369-DFC6D69D61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7" t="-1835"/>
          <a:stretch/>
        </p:blipFill>
        <p:spPr>
          <a:xfrm>
            <a:off x="7543800" y="2331720"/>
            <a:ext cx="2438400" cy="845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135DF1-9830-432D-89C9-522EF4451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00" y="3732981"/>
            <a:ext cx="1638300" cy="174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7D76-0544-4B84-B2DD-65BF7187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and Kirchhoff's Circuit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D33CB0-C948-432E-AAA3-5B53106B4B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7045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Node: Any part of a circuit that is an </a:t>
                </a:r>
                <a:r>
                  <a:rPr lang="en-US" i="1" dirty="0"/>
                  <a:t>equipotential</a:t>
                </a:r>
              </a:p>
              <a:p>
                <a:pPr lvl="1"/>
                <a:r>
                  <a:rPr lang="en-US" dirty="0"/>
                  <a:t>Any connected wires with no element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in between</a:t>
                </a:r>
              </a:p>
              <a:p>
                <a:r>
                  <a:rPr lang="en-US" dirty="0"/>
                  <a:t>Kirchhoff’s Voltage Law</a:t>
                </a:r>
              </a:p>
              <a:p>
                <a:pPr lvl="1"/>
                <a:r>
                  <a:rPr lang="en-US" dirty="0"/>
                  <a:t>Conservation of Energy</a:t>
                </a:r>
              </a:p>
              <a:p>
                <a:pPr lvl="1"/>
                <a:r>
                  <a:rPr lang="en-US" dirty="0"/>
                  <a:t>Performed in a loop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rises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𝑑𝑟𝑜𝑝𝑠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Kirchhoff’s Current Law</a:t>
                </a:r>
              </a:p>
              <a:p>
                <a:pPr lvl="1"/>
                <a:r>
                  <a:rPr lang="en-US" dirty="0"/>
                  <a:t>Conservation of Charged</a:t>
                </a:r>
              </a:p>
              <a:p>
                <a:pPr lvl="1"/>
                <a:r>
                  <a:rPr lang="en-US" dirty="0"/>
                  <a:t>Performed on a node</a:t>
                </a:r>
              </a:p>
              <a:p>
                <a:pPr lvl="1"/>
                <a:r>
                  <a:rPr lang="en-US" dirty="0"/>
                  <a:t>Bubble Method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D33CB0-C948-432E-AAA3-5B53106B4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704588"/>
              </a:xfrm>
              <a:blipFill>
                <a:blip r:embed="rId2"/>
                <a:stretch>
                  <a:fillRect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ircuit nodes">
            <a:extLst>
              <a:ext uri="{FF2B5EF4-FFF2-40B4-BE49-F238E27FC236}">
                <a16:creationId xmlns:a16="http://schemas.microsoft.com/office/drawing/2014/main" id="{6694068F-F137-4ED7-B99B-04668CCF1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968" y="2834640"/>
            <a:ext cx="5915828" cy="34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33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FFE7-35A5-4340-A83F-05B3F1CD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 and Current Divider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1464B-5278-48C4-B289-3EBEF275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Voltage Divider Rule (VDR) in order to find the voltage across series resistors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use Current Divider Rule (CDR) in order to find the current through parallel resistors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D201C-2FE0-4CBD-A49E-EDF755090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30" t="33342" r="13716" b="51048"/>
          <a:stretch/>
        </p:blipFill>
        <p:spPr>
          <a:xfrm>
            <a:off x="2351810" y="2531820"/>
            <a:ext cx="7488380" cy="1433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C69FC-C3DB-4A2B-B3C1-EDE10F5B96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16" t="70704" r="14918" b="18189"/>
          <a:stretch/>
        </p:blipFill>
        <p:spPr>
          <a:xfrm>
            <a:off x="1905016" y="4851949"/>
            <a:ext cx="8381967" cy="117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86BC-5B0D-4B43-B176-A2706B8D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and Labeling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0F78A-A5BF-4837-A966-ACD55139F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Power can be expressed three ways: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element is absorbing power.</a:t>
                </a:r>
              </a:p>
              <a:p>
                <a:pPr lvl="2"/>
                <a:r>
                  <a:rPr lang="en-US" dirty="0"/>
                  <a:t>Resistors will ALWAYS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the element is supplying power.</a:t>
                </a:r>
              </a:p>
              <a:p>
                <a:r>
                  <a:rPr lang="en-US" dirty="0"/>
                  <a:t>Standard vs. Non-Standard Labeling:</a:t>
                </a:r>
              </a:p>
              <a:p>
                <a:pPr lvl="1"/>
                <a:r>
                  <a:rPr lang="en-US" dirty="0"/>
                  <a:t>Standard: Current goes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 →−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Non-Standard: Current goes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 →+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0F78A-A5BF-4837-A966-ACD55139F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6E17E32-982F-4A41-B189-370081121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005547"/>
            <a:ext cx="1591627" cy="92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97C4E9-F9E9-44AD-ACF0-F3F1380C3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5268700"/>
            <a:ext cx="1591627" cy="90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7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40262f94-9f35-4ac3-9a90-690165a166b7"/>
    <ds:schemaRef ds:uri="a4f35948-e619-41b3-aa29-22878b09cfd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2977</TotalTime>
  <Words>621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Banded Design Teal 16x9</vt:lpstr>
      <vt:lpstr>Equation</vt:lpstr>
      <vt:lpstr>HKN ECE 110 Exam 1 Review Session</vt:lpstr>
      <vt:lpstr>Important Quantities and Their Units</vt:lpstr>
      <vt:lpstr>Energy, Power, and Their Many Forms</vt:lpstr>
      <vt:lpstr>Capacitors</vt:lpstr>
      <vt:lpstr>Ohm’s Law and Resistive Elements</vt:lpstr>
      <vt:lpstr>Series and Parallel Combinations</vt:lpstr>
      <vt:lpstr>Nodes and Kirchhoff's Circuit Laws</vt:lpstr>
      <vt:lpstr>Voltage Divider and Current Divider</vt:lpstr>
      <vt:lpstr>Power and Labeling</vt:lpstr>
      <vt:lpstr>Root-mean-square Voltage (V_rms)</vt:lpstr>
      <vt:lpstr>Exam Advice</vt:lpstr>
      <vt:lpstr>Example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110 Exam 1 Review Session</dc:title>
  <dc:creator>Steven Kolaczkowski</dc:creator>
  <cp:lastModifiedBy>Steven Kolaczkowski</cp:lastModifiedBy>
  <cp:revision>26</cp:revision>
  <dcterms:created xsi:type="dcterms:W3CDTF">2018-09-22T00:38:02Z</dcterms:created>
  <dcterms:modified xsi:type="dcterms:W3CDTF">2019-02-25T05:54:08Z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