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84" r:id="rId20"/>
    <p:sldId id="282" r:id="rId21"/>
    <p:sldId id="283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61" y="1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923925"/>
            <a:ext cx="95250" cy="981075"/>
          </a:xfrm>
          <a:custGeom>
            <a:avLst/>
            <a:gdLst/>
            <a:ahLst/>
            <a:cxnLst/>
            <a:rect l="l" t="t" r="r" b="b"/>
            <a:pathLst>
              <a:path w="95250" h="981075">
                <a:moveTo>
                  <a:pt x="0" y="980948"/>
                </a:moveTo>
                <a:lnTo>
                  <a:pt x="94832" y="980948"/>
                </a:lnTo>
                <a:lnTo>
                  <a:pt x="94832" y="0"/>
                </a:lnTo>
                <a:lnTo>
                  <a:pt x="0" y="0"/>
                </a:lnTo>
                <a:lnTo>
                  <a:pt x="0" y="980948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4400542"/>
            <a:ext cx="9667875" cy="105410"/>
          </a:xfrm>
          <a:custGeom>
            <a:avLst/>
            <a:gdLst/>
            <a:ahLst/>
            <a:cxnLst/>
            <a:rect l="l" t="t" r="r" b="b"/>
            <a:pathLst>
              <a:path w="9667875" h="105410">
                <a:moveTo>
                  <a:pt x="0" y="104833"/>
                </a:moveTo>
                <a:lnTo>
                  <a:pt x="9667875" y="104833"/>
                </a:lnTo>
                <a:lnTo>
                  <a:pt x="9667875" y="0"/>
                </a:lnTo>
                <a:lnTo>
                  <a:pt x="0" y="0"/>
                </a:lnTo>
                <a:lnTo>
                  <a:pt x="0" y="10483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0" y="4505375"/>
            <a:ext cx="9667875" cy="3114040"/>
          </a:xfrm>
          <a:custGeom>
            <a:avLst/>
            <a:gdLst/>
            <a:ahLst/>
            <a:cxnLst/>
            <a:rect l="l" t="t" r="r" b="b"/>
            <a:pathLst>
              <a:path w="9667875" h="3114040">
                <a:moveTo>
                  <a:pt x="0" y="3114040"/>
                </a:moveTo>
                <a:lnTo>
                  <a:pt x="9667875" y="3114040"/>
                </a:lnTo>
                <a:lnTo>
                  <a:pt x="9667875" y="0"/>
                </a:lnTo>
                <a:lnTo>
                  <a:pt x="0" y="0"/>
                </a:lnTo>
                <a:lnTo>
                  <a:pt x="0" y="3114040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77176" y="725328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7176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77176" y="69961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77201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7176" y="6991345"/>
            <a:ext cx="209169" cy="25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90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6001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863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669910" y="7238288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71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669910" y="7115175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81925" y="7115175"/>
            <a:ext cx="94869" cy="12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62900" y="7115175"/>
            <a:ext cx="94869" cy="12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5340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253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8426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8426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96275" y="7115175"/>
            <a:ext cx="133350" cy="12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5350" y="7115175"/>
            <a:ext cx="133350" cy="1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439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77481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77481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86825" y="7115175"/>
            <a:ext cx="75565" cy="123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09625" y="7038975"/>
            <a:ext cx="256743" cy="209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95375" y="7038975"/>
            <a:ext cx="113703" cy="209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23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81125" y="7038975"/>
            <a:ext cx="228600" cy="209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657350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714500" y="7038975"/>
            <a:ext cx="132969" cy="209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85950" y="7038975"/>
            <a:ext cx="151892" cy="20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85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3600" y="7038975"/>
            <a:ext cx="113792" cy="209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0500" y="2924175"/>
            <a:ext cx="9667875" cy="1428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880" y="768984"/>
            <a:ext cx="867663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858006"/>
            <a:ext cx="9667875" cy="57150"/>
          </a:xfrm>
          <a:custGeom>
            <a:avLst/>
            <a:gdLst/>
            <a:ahLst/>
            <a:cxnLst/>
            <a:rect l="l" t="t" r="r" b="b"/>
            <a:pathLst>
              <a:path w="9667875" h="57150">
                <a:moveTo>
                  <a:pt x="0" y="57143"/>
                </a:moveTo>
                <a:lnTo>
                  <a:pt x="9667875" y="57143"/>
                </a:lnTo>
                <a:lnTo>
                  <a:pt x="9667875" y="0"/>
                </a:lnTo>
                <a:lnTo>
                  <a:pt x="0" y="0"/>
                </a:lnTo>
                <a:lnTo>
                  <a:pt x="0" y="5714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6915150"/>
            <a:ext cx="9667875" cy="704850"/>
          </a:xfrm>
          <a:custGeom>
            <a:avLst/>
            <a:gdLst/>
            <a:ahLst/>
            <a:cxnLst/>
            <a:rect l="l" t="t" r="r" b="b"/>
            <a:pathLst>
              <a:path w="9667875" h="704850">
                <a:moveTo>
                  <a:pt x="0" y="704456"/>
                </a:moveTo>
                <a:lnTo>
                  <a:pt x="9667875" y="704456"/>
                </a:lnTo>
                <a:lnTo>
                  <a:pt x="9667875" y="0"/>
                </a:lnTo>
                <a:lnTo>
                  <a:pt x="0" y="0"/>
                </a:lnTo>
                <a:lnTo>
                  <a:pt x="0" y="704456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1001" y="73961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01001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01001" y="71294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01026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01001" y="7134220"/>
            <a:ext cx="199644" cy="25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753350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84210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84210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05750" y="7258050"/>
            <a:ext cx="94869" cy="123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86725" y="7258050"/>
            <a:ext cx="94869" cy="123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7722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253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735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08085" y="7381303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58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08085" y="7258050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20100" y="7258050"/>
            <a:ext cx="133350" cy="123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9175" y="7258050"/>
            <a:ext cx="123825" cy="123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6777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98635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98635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10650" y="7258050"/>
            <a:ext cx="75565" cy="1234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3450" y="7181850"/>
            <a:ext cx="95250" cy="209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7275" y="7181850"/>
            <a:ext cx="123431" cy="209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19200" y="7181850"/>
            <a:ext cx="104266" cy="209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47800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04950" y="7181850"/>
            <a:ext cx="228600" cy="209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781175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28800" y="7181850"/>
            <a:ext cx="142402" cy="209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00250" y="7181850"/>
            <a:ext cx="161417" cy="209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90750" y="7181850"/>
            <a:ext cx="180339" cy="209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290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" y="768984"/>
            <a:ext cx="7614920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7290" algn="l"/>
              </a:tabLst>
            </a:pPr>
            <a:r>
              <a:rPr sz="3800" b="1" dirty="0">
                <a:solidFill>
                  <a:srgbClr val="132957"/>
                </a:solidFill>
                <a:latin typeface="Arial Narrow"/>
                <a:cs typeface="Arial Narrow"/>
              </a:rPr>
              <a:t>HK</a:t>
            </a: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N</a:t>
            </a:r>
            <a:r>
              <a:rPr sz="3800" b="1" spc="-13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ECE</a:t>
            </a:r>
            <a:r>
              <a:rPr sz="3800" b="1" spc="-1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220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:</a:t>
            </a:r>
            <a:r>
              <a:rPr sz="3800" b="1" spc="-114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lang="en-US" sz="3800" b="1" spc="40" dirty="0">
                <a:solidFill>
                  <a:srgbClr val="132957"/>
                </a:solidFill>
                <a:latin typeface="Arial Narrow"/>
                <a:cs typeface="Arial Narrow"/>
              </a:rPr>
              <a:t>Fall</a:t>
            </a:r>
            <a:r>
              <a:rPr sz="3800" b="1" spc="-24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201</a:t>
            </a:r>
            <a:r>
              <a:rPr lang="en-US" sz="3800" b="1" spc="10" dirty="0">
                <a:solidFill>
                  <a:srgbClr val="132957"/>
                </a:solidFill>
                <a:latin typeface="Arial Narrow"/>
                <a:cs typeface="Arial Narrow"/>
              </a:rPr>
              <a:t>9</a:t>
            </a:r>
            <a:r>
              <a:rPr sz="3800" b="1" spc="-11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25" dirty="0">
                <a:solidFill>
                  <a:srgbClr val="132957"/>
                </a:solidFill>
                <a:latin typeface="Arial Narrow"/>
                <a:cs typeface="Arial Narrow"/>
              </a:rPr>
              <a:t>Mi</a:t>
            </a:r>
            <a:r>
              <a:rPr sz="3800" b="1" spc="45" dirty="0">
                <a:solidFill>
                  <a:srgbClr val="132957"/>
                </a:solidFill>
                <a:latin typeface="Arial Narrow"/>
                <a:cs typeface="Arial Narrow"/>
              </a:rPr>
              <a:t>d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t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e</a:t>
            </a:r>
            <a:r>
              <a:rPr sz="3800" b="1" spc="-20" dirty="0">
                <a:solidFill>
                  <a:srgbClr val="132957"/>
                </a:solidFill>
                <a:latin typeface="Arial Narrow"/>
                <a:cs typeface="Arial Narrow"/>
              </a:rPr>
              <a:t>r</a:t>
            </a:r>
            <a:r>
              <a:rPr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m</a:t>
            </a:r>
            <a:r>
              <a:rPr lang="en-US"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0" dirty="0">
                <a:solidFill>
                  <a:srgbClr val="132957"/>
                </a:solidFill>
                <a:latin typeface="Arial Narrow"/>
                <a:cs typeface="Arial Narrow"/>
              </a:rPr>
              <a:t>1</a:t>
            </a:r>
            <a:endParaRPr sz="38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1517332"/>
            <a:ext cx="521271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Andrew Fortunat</a:t>
            </a:r>
            <a:r>
              <a:rPr sz="1550" spc="25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Akhil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Burle</a:t>
            </a:r>
            <a:r>
              <a:rPr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sz="1550" spc="-5" dirty="0">
                <a:solidFill>
                  <a:srgbClr val="F06221"/>
                </a:solidFill>
                <a:latin typeface="Times New Roman"/>
                <a:cs typeface="Times New Roman"/>
              </a:rPr>
              <a:t>Srijan </a:t>
            </a:r>
            <a:r>
              <a:rPr sz="1550" spc="-15" dirty="0">
                <a:solidFill>
                  <a:srgbClr val="F06221"/>
                </a:solidFill>
                <a:latin typeface="Times New Roman"/>
                <a:cs typeface="Times New Roman"/>
              </a:rPr>
              <a:t>Chakraborty,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Nikhil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Simha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" y="2288222"/>
            <a:ext cx="1355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06221"/>
                </a:solidFill>
                <a:latin typeface="Times New Roman"/>
                <a:cs typeface="Times New Roman"/>
              </a:rPr>
              <a:t>9/29/2019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3935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Display</a:t>
            </a:r>
            <a:r>
              <a:rPr spc="-180" dirty="0"/>
              <a:t> </a:t>
            </a:r>
            <a:r>
              <a:rPr spc="2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158480" cy="845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20" dirty="0">
                <a:solidFill>
                  <a:srgbClr val="001F5F"/>
                </a:solidFill>
                <a:latin typeface="Arial"/>
                <a:cs typeface="Arial"/>
              </a:rPr>
              <a:t>Writing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DSR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15" dirty="0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829050"/>
            <a:ext cx="8829675" cy="2295525"/>
          </a:xfrm>
          <a:custGeom>
            <a:avLst/>
            <a:gdLst/>
            <a:ahLst/>
            <a:cxnLst/>
            <a:rect l="l" t="t" r="r" b="b"/>
            <a:pathLst>
              <a:path w="8829675" h="2295525">
                <a:moveTo>
                  <a:pt x="0" y="2295525"/>
                </a:moveTo>
                <a:lnTo>
                  <a:pt x="8829675" y="2295525"/>
                </a:lnTo>
                <a:lnTo>
                  <a:pt x="882967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829050"/>
          <a:ext cx="8437245" cy="229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0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200"/>
                        </a:lnSpc>
                        <a:spcBef>
                          <a:spcPts val="16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ts val="2200"/>
                        </a:lnSpc>
                      </a:pPr>
                      <a:r>
                        <a:rPr sz="1850" spc="30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STI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243840" marR="1078865">
                        <a:lnSpc>
                          <a:spcPct val="103200"/>
                        </a:lnSpc>
                        <a:spcBef>
                          <a:spcPts val="153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Write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data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r>
                        <a:rPr sz="18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0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8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100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45" dirty="0"/>
              <a:t>ub</a:t>
            </a:r>
            <a:r>
              <a:rPr spc="5" dirty="0"/>
              <a:t>r</a:t>
            </a:r>
            <a:r>
              <a:rPr spc="40" dirty="0"/>
              <a:t>o</a:t>
            </a:r>
            <a:r>
              <a:rPr spc="45" dirty="0"/>
              <a:t>u</a:t>
            </a:r>
            <a:r>
              <a:rPr spc="-10" dirty="0"/>
              <a:t>t</a:t>
            </a:r>
            <a:r>
              <a:rPr spc="-20" dirty="0"/>
              <a:t>i</a:t>
            </a:r>
            <a:r>
              <a:rPr spc="45" dirty="0"/>
              <a:t>n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8559" y="4203536"/>
            <a:ext cx="5491138" cy="235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830" y="2142534"/>
          <a:ext cx="7487285" cy="12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segment that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850" spc="-9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times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Subroutines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invoked </a:t>
                      </a:r>
                      <a:r>
                        <a:rPr sz="1850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50" spc="-2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implemented </a:t>
                      </a:r>
                      <a:r>
                        <a:rPr sz="1850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850" spc="4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5590" y="4291012"/>
            <a:ext cx="3155315" cy="2228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 dirty="0">
                <a:latin typeface="Calibri"/>
                <a:cs typeface="Calibri"/>
              </a:rPr>
              <a:t>TEMP &lt;-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PC</a:t>
            </a:r>
            <a:endParaRPr sz="18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385"/>
              </a:spcBef>
            </a:pPr>
            <a:r>
              <a:rPr sz="1850" spc="-5" dirty="0">
                <a:latin typeface="Calibri"/>
                <a:cs typeface="Calibri"/>
              </a:rPr>
              <a:t>If </a:t>
            </a:r>
            <a:r>
              <a:rPr sz="1850" spc="25" dirty="0">
                <a:latin typeface="Calibri"/>
                <a:cs typeface="Calibri"/>
              </a:rPr>
              <a:t>(IR[11] </a:t>
            </a:r>
            <a:r>
              <a:rPr sz="1850" spc="-5" dirty="0">
                <a:latin typeface="Calibri"/>
                <a:cs typeface="Calibri"/>
              </a:rPr>
              <a:t>== </a:t>
            </a:r>
            <a:r>
              <a:rPr sz="1850" spc="35" dirty="0">
                <a:latin typeface="Calibri"/>
                <a:cs typeface="Calibri"/>
              </a:rPr>
              <a:t>0)</a:t>
            </a:r>
            <a:endParaRPr sz="185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BaseR</a:t>
            </a:r>
            <a:endParaRPr sz="18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80"/>
              </a:spcBef>
            </a:pPr>
            <a:r>
              <a:rPr sz="1850" spc="10" dirty="0">
                <a:latin typeface="Calibri"/>
                <a:cs typeface="Calibri"/>
              </a:rPr>
              <a:t>Else</a:t>
            </a:r>
            <a:endParaRPr sz="185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 </a:t>
            </a:r>
            <a:r>
              <a:rPr sz="1850" spc="15" dirty="0">
                <a:latin typeface="Calibri"/>
                <a:cs typeface="Calibri"/>
              </a:rPr>
              <a:t>PC </a:t>
            </a:r>
            <a:r>
              <a:rPr sz="1850" spc="10" dirty="0">
                <a:latin typeface="Calibri"/>
                <a:cs typeface="Calibri"/>
              </a:rPr>
              <a:t>+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SEXT(PCoffset11)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5" dirty="0">
                <a:latin typeface="Calibri"/>
                <a:cs typeface="Calibri"/>
              </a:rPr>
              <a:t>R7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TEMP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5518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Subroutines: </a:t>
            </a:r>
            <a:r>
              <a:rPr dirty="0"/>
              <a:t>Callee </a:t>
            </a:r>
            <a:r>
              <a:rPr spc="25" dirty="0"/>
              <a:t>and </a:t>
            </a:r>
            <a:r>
              <a:rPr dirty="0"/>
              <a:t>Caller</a:t>
            </a:r>
            <a:r>
              <a:rPr spc="135" dirty="0"/>
              <a:t> </a:t>
            </a:r>
            <a:r>
              <a:rPr spc="10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2107247"/>
            <a:ext cx="4411980" cy="3782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6075" marR="338455" indent="-334010">
              <a:lnSpc>
                <a:spcPct val="103200"/>
              </a:lnSpc>
              <a:spcBef>
                <a:spcPts val="5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restore 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except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699135" marR="5080" indent="-200025">
              <a:lnSpc>
                <a:spcPct val="101499"/>
              </a:lnSpc>
              <a:spcBef>
                <a:spcPts val="1650"/>
              </a:spcBef>
              <a:buChar char="-"/>
              <a:tabLst>
                <a:tab pos="69913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only </a:t>
            </a:r>
            <a:r>
              <a:rPr sz="1850" spc="-20" dirty="0">
                <a:solidFill>
                  <a:srgbClr val="001F5F"/>
                </a:solidFill>
                <a:latin typeface="Times New Roman"/>
                <a:cs typeface="Times New Roman"/>
              </a:rPr>
              <a:t>visible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1850" spc="-25" dirty="0">
                <a:solidFill>
                  <a:srgbClr val="001F5F"/>
                </a:solidFill>
                <a:latin typeface="Times New Roman"/>
                <a:cs typeface="Times New Roman"/>
              </a:rPr>
              <a:t>(if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any) </a:t>
            </a:r>
            <a:r>
              <a:rPr sz="1850" spc="40" dirty="0">
                <a:solidFill>
                  <a:srgbClr val="001F5F"/>
                </a:solidFill>
                <a:latin typeface="Times New Roman"/>
                <a:cs typeface="Times New Roman"/>
              </a:rPr>
              <a:t>upon</a:t>
            </a:r>
            <a:r>
              <a:rPr sz="185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46075" marR="147320" indent="-334010">
              <a:lnSpc>
                <a:spcPct val="101499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Caller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could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they 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contain important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99135" marR="114300" indent="-200025">
              <a:lnSpc>
                <a:spcPct val="101400"/>
              </a:lnSpc>
              <a:buChar char="-"/>
              <a:tabLst>
                <a:tab pos="69913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would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need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since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JSR 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JSRR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overwrite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5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352" y="2124075"/>
            <a:ext cx="4673047" cy="363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0934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85" dirty="0"/>
              <a:t>RA</a:t>
            </a:r>
            <a:r>
              <a:rPr spc="-20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60435"/>
            <a:ext cx="747395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Passes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operating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4175" algn="l"/>
                <a:tab pos="641921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Programmers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complex operations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185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specialized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knowledge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728" y="825453"/>
            <a:ext cx="4866709" cy="9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314700"/>
            <a:ext cx="7839075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35509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TRAPS: </a:t>
            </a:r>
            <a:r>
              <a:rPr spc="15" dirty="0"/>
              <a:t>How they</a:t>
            </a:r>
            <a:r>
              <a:rPr spc="-220" dirty="0"/>
              <a:t> </a:t>
            </a:r>
            <a:r>
              <a:rPr spc="1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838364"/>
            <a:ext cx="5164455" cy="43643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TRAP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4607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8-bit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index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routine’s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</a:t>
            </a:r>
            <a:r>
              <a:rPr sz="1800" spc="-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400050" indent="-334010">
              <a:lnSpc>
                <a:spcPct val="100800"/>
              </a:lnSpc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loaded 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of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800"/>
              </a:lnSpc>
              <a:spcBef>
                <a:spcPts val="1575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executing</a:t>
            </a:r>
            <a:r>
              <a:rPr sz="18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</a:t>
            </a:r>
            <a:r>
              <a:rPr sz="1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routine,</a:t>
            </a:r>
            <a:r>
              <a:rPr sz="1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 marR="2595245">
              <a:lnSpc>
                <a:spcPct val="100800"/>
              </a:lnSpc>
            </a:pP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MAR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ZEXT(trapvector) 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MEM[MAR]</a:t>
            </a:r>
            <a:endParaRPr sz="1800">
              <a:latin typeface="Calibri"/>
              <a:cs typeface="Calibri"/>
            </a:endParaRPr>
          </a:p>
          <a:p>
            <a:pPr marL="269875" marR="3904615">
              <a:lnSpc>
                <a:spcPct val="100800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R7 &lt;-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PC 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PC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5" y="1155743"/>
            <a:ext cx="3648075" cy="519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07059"/>
            <a:ext cx="4209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Problem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32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nested</a:t>
            </a:r>
            <a:r>
              <a:rPr sz="3200" b="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1627822"/>
            <a:ext cx="13690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R0,</a:t>
            </a:r>
            <a:r>
              <a:rPr sz="2000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START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R1,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END 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JSR 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REVERSE 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780" y="1637347"/>
            <a:ext cx="251269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REVERSE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</a:t>
            </a:r>
            <a:endParaRPr sz="1800">
              <a:latin typeface="Cambria"/>
              <a:cs typeface="Cambria"/>
            </a:endParaRPr>
          </a:p>
          <a:p>
            <a:pPr marL="12700" marR="23495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SAVER3_REVERSE 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JSR</a:t>
            </a:r>
            <a:r>
              <a:rPr sz="1800" spc="-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"/>
                <a:cs typeface="Cambria"/>
              </a:rPr>
              <a:t>SWAP</a:t>
            </a:r>
            <a:endParaRPr sz="1800">
              <a:latin typeface="Cambria"/>
              <a:cs typeface="Cambria"/>
            </a:endParaRPr>
          </a:p>
          <a:p>
            <a:pPr marL="12700" marR="915669">
              <a:lnSpc>
                <a:spcPct val="99400"/>
              </a:lnSpc>
              <a:spcBef>
                <a:spcPts val="105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 R0,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R1,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#-1 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NOT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R0  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R2,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R1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BRp</a:t>
            </a:r>
            <a:r>
              <a:rPr sz="1800" spc="-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R1,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R2,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SAVER3_REVERSE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1627822"/>
            <a:ext cx="248158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  <a:p>
            <a:pPr marL="12700" marR="466725">
              <a:lnSpc>
                <a:spcPct val="100800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R2,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SAVER2_SWAP 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R3,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SAVER3_SWAP</a:t>
            </a:r>
            <a:endParaRPr sz="1800">
              <a:latin typeface="Calibri"/>
              <a:cs typeface="Calibri"/>
            </a:endParaRPr>
          </a:p>
          <a:p>
            <a:pPr marL="12700" marR="990600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R2,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R3,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SAVER2_SWAP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Cambria"/>
                <a:cs typeface="Cambria"/>
              </a:rPr>
              <a:t>SAVER3_SWAP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100"/>
              </a:lnSpc>
            </a:pP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029" y="1814576"/>
            <a:ext cx="983615" cy="741045"/>
          </a:xfrm>
          <a:custGeom>
            <a:avLst/>
            <a:gdLst/>
            <a:ahLst/>
            <a:cxnLst/>
            <a:rect l="l" t="t" r="r" b="b"/>
            <a:pathLst>
              <a:path w="983614" h="741044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707" y="1852548"/>
            <a:ext cx="2157095" cy="1538605"/>
          </a:xfrm>
          <a:custGeom>
            <a:avLst/>
            <a:gdLst/>
            <a:ahLst/>
            <a:cxnLst/>
            <a:rect l="l" t="t" r="r" b="b"/>
            <a:pathLst>
              <a:path w="2157095" h="1538604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76" y="3481959"/>
            <a:ext cx="2020570" cy="770890"/>
          </a:xfrm>
          <a:custGeom>
            <a:avLst/>
            <a:gdLst/>
            <a:ahLst/>
            <a:cxnLst/>
            <a:rect l="l" t="t" r="r" b="b"/>
            <a:pathLst>
              <a:path w="2020570" h="770889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6434073"/>
            <a:ext cx="2545715" cy="76835"/>
          </a:xfrm>
          <a:custGeom>
            <a:avLst/>
            <a:gdLst/>
            <a:ahLst/>
            <a:cxnLst/>
            <a:rect l="l" t="t" r="r" b="b"/>
            <a:pathLst>
              <a:path w="2545715" h="76834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62" y="399526"/>
            <a:ext cx="10617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-10" dirty="0"/>
              <a:t>t</a:t>
            </a:r>
            <a:r>
              <a:rPr spc="25" dirty="0"/>
              <a:t>ack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162" y="1058108"/>
            <a:ext cx="5492750" cy="2458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Last-In-First-Out</a:t>
            </a:r>
            <a:r>
              <a:rPr sz="1850" spc="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(LIFO)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operations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Push: puts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thing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Pop: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removes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IsEmpty: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empty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IsFull: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full</a:t>
            </a:r>
            <a:endParaRPr lang="en-US" sz="1850" spc="-10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Example:</a:t>
            </a:r>
            <a:endParaRPr lang="en-US" sz="1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16194"/>
            <a:ext cx="4051610" cy="196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8354F6-C760-4E24-9DC4-F5E3F487CBDD}"/>
              </a:ext>
            </a:extLst>
          </p:cNvPr>
          <p:cNvSpPr txBox="1"/>
          <p:nvPr/>
        </p:nvSpPr>
        <p:spPr>
          <a:xfrm>
            <a:off x="689021" y="5485249"/>
            <a:ext cx="5492750" cy="2167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conventions:</a:t>
            </a: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points to last fillable slot in the stack</a:t>
            </a: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points to next free slot in the stack</a:t>
            </a:r>
          </a:p>
          <a:p>
            <a:pPr marL="499110">
              <a:lnSpc>
                <a:spcPct val="100000"/>
              </a:lnSpc>
              <a:spcBef>
                <a:spcPts val="555"/>
              </a:spcBef>
              <a:tabLst>
                <a:tab pos="803910" algn="l"/>
                <a:tab pos="804545" algn="l"/>
              </a:tabLst>
            </a:pP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14" y="1393482"/>
            <a:ext cx="539750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Keep elements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stationary,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just move the</a:t>
            </a:r>
            <a:r>
              <a:rPr sz="185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moving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everything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4572000"/>
            <a:ext cx="8681720" cy="216084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NOTICE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: Different conventions for TOP: can indicate next empty slot </a:t>
            </a:r>
            <a:r>
              <a:rPr lang="en-US" sz="1850" u="sng" spc="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 last pushed 	element in the stack (ask in OH)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	END always points to the last fillable slot on the 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749440"/>
            <a:ext cx="28276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Stacks(continued)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AA2F3-4848-431B-A18E-9975931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791200" cy="2562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2C7-531D-485F-86E2-FC8F730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Push and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B7E0-8344-4D86-890D-E3422BD4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09800"/>
            <a:ext cx="9401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A5F-BC19-48EC-BA2B-3DA739A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Detecting Overflow and Underflow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A2-78CE-4E7A-B04A-5187A593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1661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Overflow: attempting to push when stack is 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Underflow: attempting to pop when stack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32-3821-4ADC-A39E-E19F1CF3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8814364" cy="3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C475-B82F-4AC7-9DDF-4EDF386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pPr algn="ctr"/>
            <a:r>
              <a:rPr lang="en-US" dirty="0"/>
              <a:t>HKN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2F14-CC53-4501-AF33-EBD2DD93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4154984"/>
          </a:xfrm>
        </p:spPr>
        <p:txBody>
          <a:bodyPr/>
          <a:lstStyle/>
          <a:p>
            <a:pPr algn="ctr"/>
            <a:r>
              <a:rPr lang="en-US" dirty="0"/>
              <a:t>We offer 1-1 Tutoring!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Visit hkn.illinois.edu and go to “services” page to find tutors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Slides posted after review session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Generous amount of time for questions included at end, so if you have practice exam questions or general questions stick around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5339923"/>
          </a:xfrm>
        </p:spPr>
        <p:txBody>
          <a:bodyPr/>
          <a:lstStyle/>
          <a:p>
            <a:r>
              <a:rPr lang="en-US" sz="2000" dirty="0"/>
              <a:t>ST R3, PUSH_SAVER3</a:t>
            </a:r>
          </a:p>
          <a:p>
            <a:r>
              <a:rPr lang="en-US" sz="2000" dirty="0"/>
              <a:t>ST R4, PUSH_SAVER4</a:t>
            </a:r>
          </a:p>
          <a:p>
            <a:r>
              <a:rPr lang="en-US" sz="2000" dirty="0"/>
              <a:t>AND R5, R5, #0 </a:t>
            </a:r>
            <a:r>
              <a:rPr lang="en-US" sz="20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000" dirty="0"/>
              <a:t>LD R3, STACK_END </a:t>
            </a:r>
          </a:p>
          <a:p>
            <a:r>
              <a:rPr lang="en-US" sz="2000" dirty="0"/>
              <a:t>LD R4, STACK_TOP</a:t>
            </a:r>
          </a:p>
          <a:p>
            <a:r>
              <a:rPr lang="en-US" sz="2000" dirty="0"/>
              <a:t>ADD R3, R3, #-1</a:t>
            </a:r>
          </a:p>
          <a:p>
            <a:r>
              <a:rPr lang="en-US" sz="2000" dirty="0"/>
              <a:t>NOT R3 </a:t>
            </a:r>
            <a:r>
              <a:rPr lang="en-US" sz="20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000" dirty="0"/>
              <a:t>ADD R3, R3, #1</a:t>
            </a:r>
          </a:p>
          <a:p>
            <a:r>
              <a:rPr lang="en-US" sz="2000" dirty="0"/>
              <a:t>ADD R3, R4, R3</a:t>
            </a:r>
          </a:p>
          <a:p>
            <a:r>
              <a:rPr lang="en-US" sz="2000" dirty="0" err="1"/>
              <a:t>BRz</a:t>
            </a:r>
            <a:r>
              <a:rPr lang="en-US" sz="2000" dirty="0"/>
              <a:t> OVERFLOW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000" dirty="0">
                <a:solidFill>
                  <a:schemeClr val="accent2"/>
                </a:solidFill>
              </a:rPr>
              <a:t>//Push value in R0 to stack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000" dirty="0">
                <a:solidFill>
                  <a:schemeClr val="accent2"/>
                </a:solidFill>
              </a:rPr>
              <a:t>//Update stack top</a:t>
            </a:r>
          </a:p>
          <a:p>
            <a:r>
              <a:rPr lang="en-US" sz="2000" dirty="0"/>
              <a:t>ST R4, STACK_TOP</a:t>
            </a:r>
          </a:p>
          <a:p>
            <a:r>
              <a:rPr lang="en-US" sz="2000" dirty="0" err="1"/>
              <a:t>BRnzp</a:t>
            </a:r>
            <a:r>
              <a:rPr lang="en-US" sz="20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34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OVERFLOW 	</a:t>
            </a:r>
          </a:p>
          <a:p>
            <a:r>
              <a:rPr lang="en-US" sz="2000" kern="0" dirty="0"/>
              <a:t>	ADD R5, R5, #1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000" kern="0" dirty="0"/>
          </a:p>
          <a:p>
            <a:r>
              <a:rPr lang="en-US" sz="2000" kern="0" dirty="0"/>
              <a:t>DONE_PUSH	</a:t>
            </a:r>
          </a:p>
          <a:p>
            <a:r>
              <a:rPr lang="en-US" sz="2000" kern="0" dirty="0"/>
              <a:t>	LD R3, PUSH_SAVER3</a:t>
            </a:r>
          </a:p>
          <a:p>
            <a:r>
              <a:rPr lang="en-US" sz="2000" kern="0" dirty="0"/>
              <a:t>	LD R4, PUSH_SAVER4</a:t>
            </a:r>
          </a:p>
          <a:p>
            <a:r>
              <a:rPr lang="en-US" sz="2000" kern="0" dirty="0"/>
              <a:t>	RET </a:t>
            </a:r>
          </a:p>
          <a:p>
            <a:r>
              <a:rPr lang="en-US" sz="2000" kern="0" dirty="0"/>
              <a:t>/</a:t>
            </a:r>
            <a:r>
              <a:rPr lang="en-US" sz="20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270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/>
          <a:lstStyle/>
          <a:p>
            <a:r>
              <a:rPr lang="en-US" sz="2400" dirty="0"/>
              <a:t>ST R3, PUSH_SAVER3</a:t>
            </a:r>
          </a:p>
          <a:p>
            <a:r>
              <a:rPr lang="en-US" sz="2400" dirty="0"/>
              <a:t>ST R4, PUSH_SAVER4</a:t>
            </a:r>
          </a:p>
          <a:p>
            <a:r>
              <a:rPr lang="en-US" sz="2400" dirty="0"/>
              <a:t>AND R5, R5, #0 </a:t>
            </a:r>
            <a:r>
              <a:rPr lang="en-US" sz="24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400" dirty="0"/>
              <a:t>LD R3, STACK_END </a:t>
            </a:r>
          </a:p>
          <a:p>
            <a:r>
              <a:rPr lang="en-US" sz="2400" dirty="0"/>
              <a:t>LD R4, STACK_TOP</a:t>
            </a:r>
          </a:p>
          <a:p>
            <a:r>
              <a:rPr lang="en-US" sz="2400" dirty="0"/>
              <a:t>ADD R3, R3, #-1</a:t>
            </a:r>
          </a:p>
          <a:p>
            <a:r>
              <a:rPr lang="en-US" sz="2400" dirty="0"/>
              <a:t>NOT R3 </a:t>
            </a:r>
            <a:r>
              <a:rPr lang="en-US" sz="24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 dirty="0"/>
              <a:t>ADD R3, R3, #1</a:t>
            </a:r>
          </a:p>
          <a:p>
            <a:r>
              <a:rPr lang="en-US" sz="2400" dirty="0"/>
              <a:t>ADD R3, R4, R3</a:t>
            </a:r>
          </a:p>
          <a:p>
            <a:r>
              <a:rPr lang="en-US" sz="2400" dirty="0" err="1"/>
              <a:t>BRz</a:t>
            </a:r>
            <a:r>
              <a:rPr lang="en-US" sz="2400" dirty="0"/>
              <a:t> OVERFLOW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400" dirty="0">
                <a:solidFill>
                  <a:schemeClr val="accent2"/>
                </a:solidFill>
              </a:rPr>
              <a:t>//Store value pushed in R0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400" dirty="0">
                <a:solidFill>
                  <a:schemeClr val="accent2"/>
                </a:solidFill>
              </a:rPr>
              <a:t>//Update top</a:t>
            </a:r>
          </a:p>
          <a:p>
            <a:r>
              <a:rPr lang="en-US" sz="2400" dirty="0"/>
              <a:t>ST R4, STACK_TOP</a:t>
            </a:r>
          </a:p>
          <a:p>
            <a:r>
              <a:rPr lang="en-US" sz="2400" dirty="0" err="1"/>
              <a:t>BRnzp</a:t>
            </a:r>
            <a:r>
              <a:rPr lang="en-US" sz="24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108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OVERFLOW 	</a:t>
            </a:r>
          </a:p>
          <a:p>
            <a:r>
              <a:rPr lang="en-US" sz="2400" kern="0" dirty="0"/>
              <a:t>	ADD R5, R5, #1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400" kern="0" dirty="0"/>
          </a:p>
          <a:p>
            <a:r>
              <a:rPr lang="en-US" sz="2400" kern="0" dirty="0"/>
              <a:t>DONE_PUSH	</a:t>
            </a:r>
          </a:p>
          <a:p>
            <a:r>
              <a:rPr lang="en-US" sz="2400" kern="0" dirty="0"/>
              <a:t>	LD R3, PUSH_SAVER3</a:t>
            </a:r>
          </a:p>
          <a:p>
            <a:r>
              <a:rPr lang="en-US" sz="2400" kern="0" dirty="0"/>
              <a:t>	LD R4, PUSH_SAVER4</a:t>
            </a:r>
          </a:p>
          <a:p>
            <a:r>
              <a:rPr lang="en-US" sz="2400" kern="0" dirty="0"/>
              <a:t>	RET </a:t>
            </a:r>
          </a:p>
          <a:p>
            <a:r>
              <a:rPr lang="en-US" sz="2400" kern="0" dirty="0"/>
              <a:t>/</a:t>
            </a:r>
            <a:r>
              <a:rPr lang="en-US" sz="24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609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64209"/>
            <a:ext cx="34029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Control </a:t>
            </a:r>
            <a:r>
              <a:rPr spc="10" dirty="0"/>
              <a:t>Structure </a:t>
            </a:r>
            <a:r>
              <a:rPr spc="-5" dirty="0"/>
              <a:t>in</a:t>
            </a:r>
            <a:r>
              <a:rPr spc="105" dirty="0"/>
              <a:t> </a:t>
            </a:r>
            <a:r>
              <a:rPr spc="1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5697" y="1427797"/>
            <a:ext cx="3661410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4360" algn="ctr">
              <a:lnSpc>
                <a:spcPts val="3235"/>
              </a:lnSpc>
              <a:spcBef>
                <a:spcPts val="10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Conditional</a:t>
            </a:r>
            <a:r>
              <a:rPr sz="27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construct: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-if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-if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2700" spc="-4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else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35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-switch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Iterative constructs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(loop):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-while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-do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while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35"/>
              </a:lnSpc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-for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64209"/>
            <a:ext cx="359600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Conditional</a:t>
            </a:r>
            <a:r>
              <a:rPr spc="10" dirty="0"/>
              <a:t> </a:t>
            </a:r>
            <a:r>
              <a:rPr spc="15" dirty="0"/>
              <a:t>Constructs</a:t>
            </a:r>
          </a:p>
        </p:txBody>
      </p:sp>
      <p:sp>
        <p:nvSpPr>
          <p:cNvPr id="3" name="object 3"/>
          <p:cNvSpPr/>
          <p:nvPr/>
        </p:nvSpPr>
        <p:spPr>
          <a:xfrm>
            <a:off x="695325" y="1219200"/>
            <a:ext cx="7696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325" y="3819525"/>
            <a:ext cx="6772275" cy="299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512127"/>
            <a:ext cx="30645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Iterative</a:t>
            </a:r>
            <a:r>
              <a:rPr spc="114" dirty="0"/>
              <a:t> </a:t>
            </a:r>
            <a:r>
              <a:rPr spc="15" dirty="0"/>
              <a:t>Constructs</a:t>
            </a:r>
          </a:p>
        </p:txBody>
      </p:sp>
      <p:sp>
        <p:nvSpPr>
          <p:cNvPr id="3" name="object 3"/>
          <p:cNvSpPr/>
          <p:nvPr/>
        </p:nvSpPr>
        <p:spPr>
          <a:xfrm>
            <a:off x="695325" y="1371600"/>
            <a:ext cx="7924800" cy="421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512127"/>
            <a:ext cx="29495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Practice</a:t>
            </a:r>
            <a:r>
              <a:rPr spc="15" dirty="0"/>
              <a:t> </a:t>
            </a:r>
            <a:r>
              <a:rPr spc="2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885378"/>
            <a:ext cx="6475095" cy="166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  <a:tabLst>
                <a:tab pos="1490980" algn="l"/>
              </a:tabLst>
            </a:pP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Assuming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3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items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have been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stack.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After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POP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operation,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last item 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erased from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memory?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19286"/>
            <a:ext cx="6231890" cy="8477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405890" algn="l"/>
              </a:tabLst>
            </a:pP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b="0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55" dirty="0">
                <a:solidFill>
                  <a:srgbClr val="001F5F"/>
                </a:solidFill>
                <a:latin typeface="Times New Roman"/>
                <a:cs typeface="Times New Roman"/>
              </a:rPr>
              <a:t>polling	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I/O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interrupt-  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driven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I/O?</a:t>
            </a:r>
            <a:r>
              <a:rPr sz="2700" b="0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95486"/>
            <a:ext cx="4739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Explain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a stack</a:t>
            </a:r>
            <a:r>
              <a:rPr sz="2700" b="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30" dirty="0">
                <a:solidFill>
                  <a:srgbClr val="001F5F"/>
                </a:solidFill>
                <a:latin typeface="Times New Roman"/>
                <a:cs typeface="Times New Roman"/>
              </a:rPr>
              <a:t>underflow.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34" y="1274444"/>
            <a:ext cx="671385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of a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list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order  that 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them.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ZYXWVUTSR,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create a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sequence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pushes </a:t>
            </a: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pops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such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that the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YXVUWZSRT.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359473"/>
            <a:ext cx="8092440" cy="971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pc="15" dirty="0"/>
              <a:t>How </a:t>
            </a:r>
            <a:r>
              <a:rPr spc="25" dirty="0"/>
              <a:t>many </a:t>
            </a:r>
            <a:r>
              <a:rPr spc="15" dirty="0"/>
              <a:t>instructions, </a:t>
            </a:r>
            <a:r>
              <a:rPr spc="-5" dirty="0"/>
              <a:t>in </a:t>
            </a:r>
            <a:r>
              <a:rPr spc="10" dirty="0"/>
              <a:t>terms </a:t>
            </a:r>
            <a:r>
              <a:rPr spc="25" dirty="0"/>
              <a:t>of </a:t>
            </a:r>
            <a:r>
              <a:rPr spc="-5" dirty="0"/>
              <a:t>SOME_NUMBER,  </a:t>
            </a:r>
            <a:r>
              <a:rPr spc="15" dirty="0"/>
              <a:t>are </a:t>
            </a:r>
            <a:r>
              <a:rPr spc="20" dirty="0"/>
              <a:t>run </a:t>
            </a:r>
            <a:r>
              <a:rPr spc="-5" dirty="0"/>
              <a:t>in </a:t>
            </a:r>
            <a:r>
              <a:rPr spc="5" dirty="0"/>
              <a:t>this</a:t>
            </a:r>
            <a:r>
              <a:rPr spc="105" dirty="0"/>
              <a:t> </a:t>
            </a:r>
            <a:r>
              <a:rPr spc="25"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735391"/>
            <a:ext cx="3683000" cy="4606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1466215" indent="-29209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 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</a:t>
            </a:r>
            <a:r>
              <a:rPr sz="20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R0,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927735" marR="93091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 R2,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R0 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R1,</a:t>
            </a:r>
            <a:r>
              <a:rPr sz="20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#-1  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BRp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#SOME_NUMBER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#10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34201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LC3: A </a:t>
            </a:r>
            <a:r>
              <a:rPr dirty="0"/>
              <a:t>Brief</a:t>
            </a:r>
            <a:r>
              <a:rPr spc="95" dirty="0"/>
              <a:t> </a:t>
            </a:r>
            <a:r>
              <a:rPr spc="1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1755838"/>
            <a:ext cx="4640580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</a:t>
            </a:r>
            <a:r>
              <a:rPr sz="27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Address</a:t>
            </a:r>
            <a:r>
              <a:rPr sz="27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(coincidence)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8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</a:t>
            </a:r>
            <a:r>
              <a:rPr sz="27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(R0-R7)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Mem.</a:t>
            </a:r>
            <a:r>
              <a:rPr sz="2700" spc="-2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MAR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</a:t>
            </a:r>
            <a:r>
              <a:rPr sz="27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addresses)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  <a:tab pos="303403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MDR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	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(KBSR,</a:t>
            </a:r>
            <a:r>
              <a:rPr sz="2700" spc="-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KBDR)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(DSR,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IR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bookkeeping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975" y="1427656"/>
            <a:ext cx="4867275" cy="433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435356"/>
            <a:ext cx="7232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25" dirty="0"/>
              <a:t>i</a:t>
            </a:r>
            <a:r>
              <a:rPr spc="114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50644"/>
            <a:ext cx="8542020" cy="478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.asm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(PASS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1) : a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symbol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created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(PASS2):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.obj</a:t>
            </a:r>
            <a:r>
              <a:rPr sz="2400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(the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excutable)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LABELS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semicolon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spc="5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BR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24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Draw a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flow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chart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necessary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3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remember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kind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numbers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in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that you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using.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Write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them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down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calculation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gets</a:t>
            </a:r>
            <a:r>
              <a:rPr sz="24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complicated.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specific functionality when 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r>
              <a:rPr sz="24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  <a:tabLst>
                <a:tab pos="2521585" algn="l"/>
              </a:tabLst>
            </a:pP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24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(R1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for	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row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R2 for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column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</a:t>
            </a:r>
            <a:r>
              <a:rPr sz="240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etc)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table.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It’s extremely</a:t>
            </a:r>
            <a:r>
              <a:rPr sz="2400" spc="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useful.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changed.</a:t>
            </a:r>
            <a:r>
              <a:rPr sz="24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Ever!!!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  <a:tab pos="2988310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Don’t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4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frustrated,	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breathe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start</a:t>
            </a:r>
            <a:r>
              <a:rPr sz="2400" spc="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over.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096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GOOD</a:t>
            </a:r>
            <a:r>
              <a:rPr spc="30" dirty="0"/>
              <a:t> </a:t>
            </a:r>
            <a:r>
              <a:rPr spc="5" dirty="0"/>
              <a:t>LUCK!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  <a:tabLst>
                <a:tab pos="4592320" algn="l"/>
              </a:tabLst>
            </a:pPr>
            <a:r>
              <a:rPr spc="-30" dirty="0"/>
              <a:t>HKN </a:t>
            </a:r>
            <a:r>
              <a:rPr dirty="0"/>
              <a:t>offers </a:t>
            </a:r>
            <a:r>
              <a:rPr spc="-15" dirty="0"/>
              <a:t>peer-to-peer </a:t>
            </a:r>
            <a:r>
              <a:rPr spc="-40" dirty="0"/>
              <a:t>tutoring if </a:t>
            </a:r>
            <a:r>
              <a:rPr spc="-30" dirty="0"/>
              <a:t>you </a:t>
            </a:r>
            <a:r>
              <a:rPr spc="-40" dirty="0"/>
              <a:t>need </a:t>
            </a:r>
            <a:r>
              <a:rPr spc="-55" dirty="0"/>
              <a:t>any </a:t>
            </a:r>
            <a:r>
              <a:rPr spc="-15" dirty="0"/>
              <a:t>help, </a:t>
            </a:r>
            <a:r>
              <a:rPr spc="-40" dirty="0"/>
              <a:t>just </a:t>
            </a:r>
            <a:r>
              <a:rPr dirty="0"/>
              <a:t>go  to </a:t>
            </a:r>
            <a:r>
              <a:rPr spc="-25" dirty="0"/>
              <a:t>this website</a:t>
            </a:r>
            <a:r>
              <a:rPr spc="260" dirty="0"/>
              <a:t> </a:t>
            </a:r>
            <a:r>
              <a:rPr spc="-50" dirty="0"/>
              <a:t>and</a:t>
            </a:r>
            <a:r>
              <a:rPr spc="155" dirty="0"/>
              <a:t> </a:t>
            </a:r>
            <a:r>
              <a:rPr spc="-30" dirty="0"/>
              <a:t>email/contact	</a:t>
            </a:r>
            <a:r>
              <a:rPr spc="-50" dirty="0"/>
              <a:t>any </a:t>
            </a:r>
            <a:r>
              <a:rPr dirty="0"/>
              <a:t>of </a:t>
            </a:r>
            <a:r>
              <a:rPr spc="-30" dirty="0"/>
              <a:t>us:  </a:t>
            </a:r>
            <a:r>
              <a:rPr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https://hkn.illinois.edu/service/</a:t>
            </a:r>
          </a:p>
          <a:p>
            <a:pPr marL="1957070" marR="1938655" algn="ctr">
              <a:lnSpc>
                <a:spcPts val="6459"/>
              </a:lnSpc>
              <a:spcBef>
                <a:spcPts val="720"/>
              </a:spcBef>
            </a:pPr>
            <a:r>
              <a:rPr spc="-50" dirty="0"/>
              <a:t>All </a:t>
            </a:r>
            <a:r>
              <a:rPr spc="-25" dirty="0"/>
              <a:t>slides </a:t>
            </a:r>
            <a:r>
              <a:rPr dirty="0"/>
              <a:t>posted on </a:t>
            </a:r>
            <a:r>
              <a:rPr spc="-25" dirty="0"/>
              <a:t>HKN website  </a:t>
            </a:r>
            <a:r>
              <a:rPr dirty="0"/>
              <a:t>You can do</a:t>
            </a:r>
            <a:r>
              <a:rPr spc="-10" dirty="0"/>
              <a:t> </a:t>
            </a:r>
            <a:r>
              <a:rPr spc="-25" dirty="0"/>
              <a:t>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80543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Operations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15" dirty="0"/>
              <a:t>LC3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4" y="1806892"/>
            <a:ext cx="627062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ADD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Control: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sz="27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JSR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(and </a:t>
            </a:r>
            <a:r>
              <a:rPr sz="2700" spc="10" dirty="0">
                <a:solidFill>
                  <a:srgbClr val="001F5F"/>
                </a:solidFill>
                <a:latin typeface="Times New Roman"/>
                <a:cs typeface="Times New Roman"/>
              </a:rPr>
              <a:t>JSRR),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JMP,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RET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(Also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RTI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interrupts)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Interface: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(LDR,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LDI),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(STR,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STI),</a:t>
            </a:r>
            <a:r>
              <a:rPr sz="2700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LEA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2976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Pseudo-Ops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399030" cy="2921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  <a:tab pos="1480820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81000" algn="l"/>
              </a:tabLst>
            </a:pPr>
            <a:r>
              <a:rPr sz="4050" baseline="-11316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.STRINGZ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1000" algn="l"/>
                <a:tab pos="1477645" algn="l"/>
              </a:tabLst>
            </a:pPr>
            <a:r>
              <a:rPr sz="4050" baseline="-13374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TRAP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x25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6226" y="1921573"/>
            <a:ext cx="5581650" cy="29216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7150" marR="233679">
              <a:lnSpc>
                <a:spcPct val="119300"/>
              </a:lnSpc>
              <a:spcBef>
                <a:spcPts val="140"/>
              </a:spcBef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first instruction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x3000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indicate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end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program 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#-3,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#5,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#0,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xFFC0,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xABCD,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  <a:p>
            <a:pPr marL="12700" marR="5080" indent="92075">
              <a:lnSpc>
                <a:spcPct val="101200"/>
              </a:lnSpc>
              <a:spcBef>
                <a:spcPts val="700"/>
              </a:spcBef>
              <a:tabLst>
                <a:tab pos="1268095" algn="l"/>
                <a:tab pos="4222750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number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locations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reserve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"Hello"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(Null-terminated)</a:t>
            </a:r>
            <a:endParaRPr sz="27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665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30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5284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</a:t>
            </a:r>
            <a:r>
              <a:rPr spc="25" dirty="0"/>
              <a:t>xa</a:t>
            </a:r>
            <a:r>
              <a:rPr spc="20" dirty="0"/>
              <a:t>m</a:t>
            </a:r>
            <a:r>
              <a:rPr spc="55" dirty="0"/>
              <a:t>p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781300" cy="10172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clear</a:t>
            </a:r>
            <a:r>
              <a:rPr sz="2700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726" y="1566799"/>
            <a:ext cx="5029200" cy="16573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REMEMBER!</a:t>
            </a:r>
            <a:endParaRPr sz="27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6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-16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&lt;=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immediate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2700" spc="25" dirty="0">
                <a:solidFill>
                  <a:srgbClr val="001F5F"/>
                </a:solidFill>
                <a:latin typeface="Times New Roman"/>
                <a:cs typeface="Times New Roman"/>
              </a:rPr>
              <a:t>&lt;=</a:t>
            </a:r>
            <a:r>
              <a:rPr sz="27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15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3434651"/>
            <a:ext cx="4144010" cy="9410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do copy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R1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R1,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4696777"/>
            <a:ext cx="2714625" cy="1513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</a:t>
            </a:r>
            <a:r>
              <a:rPr sz="27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40" y="4705852"/>
            <a:ext cx="3343275" cy="9988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left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shift</a:t>
            </a:r>
            <a:r>
              <a:rPr sz="27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29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479155" cy="4010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Interactions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vs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</a:t>
            </a:r>
            <a:endParaRPr sz="2300">
              <a:latin typeface="Arial"/>
              <a:cs typeface="Arial"/>
            </a:endParaRPr>
          </a:p>
          <a:p>
            <a:pPr marL="1566545" marR="739775" lvl="2" indent="-333375">
              <a:lnSpc>
                <a:spcPct val="104800"/>
              </a:lnSpc>
              <a:spcBef>
                <a:spcPts val="21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75" dirty="0">
                <a:solidFill>
                  <a:srgbClr val="001F5F"/>
                </a:solidFill>
                <a:latin typeface="Arial"/>
                <a:cs typeface="Arial"/>
              </a:rPr>
              <a:t>Loop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indefinitely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available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checking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status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registers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(KBSR,</a:t>
            </a:r>
            <a:r>
              <a:rPr sz="185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DSR)</a:t>
            </a:r>
            <a:endParaRPr sz="185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70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1566545" algn="l"/>
                <a:tab pos="1567180" algn="l"/>
                <a:tab pos="7525384" algn="l"/>
              </a:tabLst>
            </a:pP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perform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work </a:t>
            </a: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while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no</a:t>
            </a:r>
            <a:r>
              <a:rPr sz="185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available</a:t>
            </a:r>
            <a:endParaRPr sz="1850">
              <a:latin typeface="Arial"/>
              <a:cs typeface="Arial"/>
            </a:endParaRPr>
          </a:p>
          <a:p>
            <a:pPr marL="1566545" marR="174625" lvl="2" indent="-333375">
              <a:lnSpc>
                <a:spcPct val="101499"/>
              </a:lnSpc>
              <a:spcBef>
                <a:spcPts val="450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Upon reception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interrupt,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pause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current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handling</a:t>
            </a:r>
            <a:r>
              <a:rPr sz="185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63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Return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interrupted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once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has been</a:t>
            </a:r>
            <a:r>
              <a:rPr sz="185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handled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55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65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covered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depth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-30" dirty="0">
                <a:solidFill>
                  <a:srgbClr val="001F5F"/>
                </a:solidFill>
                <a:latin typeface="Arial"/>
                <a:cs typeface="Arial"/>
              </a:rPr>
              <a:t>ECE</a:t>
            </a:r>
            <a:r>
              <a:rPr sz="1850" spc="-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391!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387080" cy="39738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Memory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b="1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Map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specific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-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Removes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need for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dedicated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6075" marR="202565" indent="-333375">
              <a:lnSpc>
                <a:spcPct val="100600"/>
              </a:lnSpc>
              <a:spcBef>
                <a:spcPts val="305"/>
              </a:spcBef>
              <a:buChar char="•"/>
              <a:tabLst>
                <a:tab pos="346075" algn="l"/>
                <a:tab pos="346710" algn="l"/>
                <a:tab pos="5723255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Accessing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address	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gives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output</a:t>
            </a:r>
            <a:r>
              <a:rPr sz="2300" spc="-2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7920" marR="123825" lvl="1" indent="-334010">
              <a:lnSpc>
                <a:spcPts val="2700"/>
              </a:lnSpc>
              <a:spcBef>
                <a:spcPts val="985"/>
              </a:spcBef>
              <a:buChar char="•"/>
              <a:tabLst>
                <a:tab pos="1137285" algn="l"/>
                <a:tab pos="1137920" algn="l"/>
                <a:tab pos="287274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xFE02 </a:t>
            </a:r>
            <a:r>
              <a:rPr sz="2300" spc="-60" dirty="0">
                <a:solidFill>
                  <a:srgbClr val="001F5F"/>
                </a:solidFill>
                <a:latin typeface="Arial"/>
                <a:cs typeface="Arial"/>
              </a:rPr>
              <a:t>(KBDR)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returns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char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what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key 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3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pressed	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46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Writing ‘a’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xFE06 (DDR)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‘a’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7920" marR="5080" lvl="1" indent="-334010">
              <a:lnSpc>
                <a:spcPct val="100699"/>
              </a:lnSpc>
              <a:spcBef>
                <a:spcPts val="30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register 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(KBSR, DSR)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respective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input/output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before </a:t>
            </a: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300" spc="-4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4596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</a:t>
            </a:r>
            <a:r>
              <a:rPr spc="20" dirty="0"/>
              <a:t>Keyboard</a:t>
            </a:r>
            <a:r>
              <a:rPr spc="-315" dirty="0"/>
              <a:t> </a:t>
            </a:r>
            <a:r>
              <a:rPr spc="20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65414"/>
            <a:ext cx="8561070" cy="12274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b="1" spc="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6075" marR="5080" indent="-333375">
              <a:lnSpc>
                <a:spcPts val="2700"/>
              </a:lnSpc>
              <a:spcBef>
                <a:spcPts val="76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30" dirty="0">
                <a:solidFill>
                  <a:srgbClr val="001F5F"/>
                </a:solidFill>
                <a:latin typeface="Arial"/>
                <a:cs typeface="Arial"/>
              </a:rPr>
              <a:t>KBSR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stored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in 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lower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8 </a:t>
            </a:r>
            <a:r>
              <a:rPr sz="2300" spc="65" dirty="0">
                <a:solidFill>
                  <a:srgbClr val="001F5F"/>
                </a:solidFill>
                <a:latin typeface="Arial"/>
                <a:cs typeface="Arial"/>
              </a:rPr>
              <a:t>bits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905250"/>
            <a:ext cx="8829675" cy="2171700"/>
          </a:xfrm>
          <a:custGeom>
            <a:avLst/>
            <a:gdLst/>
            <a:ahLst/>
            <a:cxnLst/>
            <a:rect l="l" t="t" r="r" b="b"/>
            <a:pathLst>
              <a:path w="8829675" h="2171700">
                <a:moveTo>
                  <a:pt x="0" y="2171700"/>
                </a:moveTo>
                <a:lnTo>
                  <a:pt x="8829675" y="2171700"/>
                </a:lnTo>
                <a:lnTo>
                  <a:pt x="8829675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905250"/>
          <a:ext cx="8429624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200"/>
                        </a:lnSpc>
                        <a:spcBef>
                          <a:spcPts val="10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64184">
                        <a:lnSpc>
                          <a:spcPts val="2200"/>
                        </a:lnSpc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242570" marR="1054735">
                        <a:lnSpc>
                          <a:spcPct val="104800"/>
                        </a:lnSpc>
                        <a:spcBef>
                          <a:spcPts val="90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5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Get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input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1132</Words>
  <Application>Microsoft Office PowerPoint</Application>
  <PresentationFormat>Custom</PresentationFormat>
  <Paragraphs>288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Cambria</vt:lpstr>
      <vt:lpstr>Times New Roman</vt:lpstr>
      <vt:lpstr>Office Theme</vt:lpstr>
      <vt:lpstr>PowerPoint Presentation</vt:lpstr>
      <vt:lpstr>HKN and Services</vt:lpstr>
      <vt:lpstr>LC3: A Brief Overview</vt:lpstr>
      <vt:lpstr>Operations in LC3</vt:lpstr>
      <vt:lpstr>Pseudo-Ops</vt:lpstr>
      <vt:lpstr>Examples</vt:lpstr>
      <vt:lpstr>LC-3 Review: I/O</vt:lpstr>
      <vt:lpstr>LC-3 Review: I/O</vt:lpstr>
      <vt:lpstr>LC-3 Review: Keyboard Input</vt:lpstr>
      <vt:lpstr>LC-3 Review: Display Output</vt:lpstr>
      <vt:lpstr>Subroutines</vt:lpstr>
      <vt:lpstr>Subroutines: Callee and Caller Save</vt:lpstr>
      <vt:lpstr>TRAPS</vt:lpstr>
      <vt:lpstr>TRAPS: How they work</vt:lpstr>
      <vt:lpstr>Problem with nested calls</vt:lpstr>
      <vt:lpstr>Stacks</vt:lpstr>
      <vt:lpstr>Stacks(continued)</vt:lpstr>
      <vt:lpstr>Push and Pop</vt:lpstr>
      <vt:lpstr>Detecting Overflow and Underflow</vt:lpstr>
      <vt:lpstr>Push</vt:lpstr>
      <vt:lpstr>Pop</vt:lpstr>
      <vt:lpstr>Control Structure in C</vt:lpstr>
      <vt:lpstr>Conditional Constructs</vt:lpstr>
      <vt:lpstr>Iterative Constructs</vt:lpstr>
      <vt:lpstr>Practice Questions</vt:lpstr>
      <vt:lpstr>Is polling I/O is more efficient than interrupt-  driven I/O? Explain.</vt:lpstr>
      <vt:lpstr>Explain what is a stack underflow.</vt:lpstr>
      <vt:lpstr>PowerPoint Presentation</vt:lpstr>
      <vt:lpstr>How many instructions, in terms of SOME_NUMBER,  are run in this program?</vt:lpstr>
      <vt:lpstr>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Srijan Chak</cp:lastModifiedBy>
  <cp:revision>28</cp:revision>
  <dcterms:created xsi:type="dcterms:W3CDTF">2019-02-16T05:01:23Z</dcterms:created>
  <dcterms:modified xsi:type="dcterms:W3CDTF">2019-09-29T22:43:10Z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LastSaved">
    <vt:filetime>2019-02-16T00:00:00Z</vt:filetime>
  </property>
</Properties>
</file>