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4" r:id="rId5"/>
    <p:sldId id="265" r:id="rId6"/>
    <p:sldId id="304" r:id="rId7"/>
    <p:sldId id="305" r:id="rId8"/>
    <p:sldId id="306" r:id="rId9"/>
    <p:sldId id="269" r:id="rId10"/>
    <p:sldId id="302" r:id="rId11"/>
    <p:sldId id="307" r:id="rId12"/>
    <p:sldId id="308" r:id="rId13"/>
    <p:sldId id="271" r:id="rId14"/>
    <p:sldId id="261" r:id="rId15"/>
    <p:sldId id="274" r:id="rId16"/>
    <p:sldId id="310" r:id="rId17"/>
    <p:sldId id="311" r:id="rId18"/>
    <p:sldId id="312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46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EF6-A52A-4F53-8CAC-1A08A7F5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670048"/>
          </a:xfrm>
        </p:spPr>
        <p:txBody>
          <a:bodyPr>
            <a:normAutofit/>
          </a:bodyPr>
          <a:lstStyle/>
          <a:p>
            <a:r>
              <a:rPr lang="en-US" sz="4000" dirty="0"/>
              <a:t>HKN ECE 310 Exam 2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0BD7-A926-467A-B35E-FB3DD427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668086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/>
              <a:t>Corey Snyder</a:t>
            </a:r>
          </a:p>
        </p:txBody>
      </p:sp>
    </p:spTree>
    <p:extLst>
      <p:ext uri="{BB962C8B-B14F-4D97-AF65-F5344CB8AC3E}">
        <p14:creationId xmlns:p14="http://schemas.microsoft.com/office/powerpoint/2010/main" val="7095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F37A-7692-48C7-A0D7-576D6F1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D/A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0FA6F-9E7F-4860-9165-CDB8304C2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our DTFT has infinitely many copies of our sampled analog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Ideal D/A conversion requires we perfectly recover only the central copy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Digital signal is given notion of continuous-time back with a sampling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lvl="1"/>
                <a:r>
                  <a:rPr lang="en-US" dirty="0"/>
                  <a:t>We suppose that we have an ideal low-pass analog filter (“interpolation filter”) with cutoff frequency corresponding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0FA6F-9E7F-4860-9165-CDB8304C2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6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DB5F-D0F1-470E-B76A-3903840F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E58D4-5FAB-4CAB-A5B2-62F3B6848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sampled some analog signal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sampling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obtain the digital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Which of the following are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(There may be more than one!)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−1750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4250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rad/s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E58D4-5FAB-4CAB-A5B2-62F3B6848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6BD9-1F94-4B58-8F65-6CBE8EA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125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DDD5E-785F-4AFF-B007-C8987D3B3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132514"/>
                <a:ext cx="8595360" cy="54780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an analog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with CTFT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b="0" dirty="0"/>
                  <a:t> with maximum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For each of the following sampling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, draw the sampled DTFT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DDD5E-785F-4AFF-B007-C8987D3B3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132514"/>
                <a:ext cx="8595360" cy="5478011"/>
              </a:xfrm>
              <a:blipFill>
                <a:blip r:embed="rId2"/>
                <a:stretch>
                  <a:fillRect l="-567" t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4C6793-64BE-47C6-BC96-0B0E82E6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95" y="1472971"/>
            <a:ext cx="3785117" cy="28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What is the relationship between the DTFT and the DFT?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18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Periodicity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Circular</a:t>
                </a:r>
                <a:r>
                  <a:rPr lang="en-US" dirty="0"/>
                  <a:t> shift</a:t>
                </a:r>
              </a:p>
              <a:p>
                <a:endParaRPr lang="en-US" dirty="0"/>
              </a:p>
              <a:p>
                <a:r>
                  <a:rPr lang="en-US" i="1" dirty="0"/>
                  <a:t>Circular</a:t>
                </a:r>
                <a:r>
                  <a:rPr lang="en-US" dirty="0"/>
                  <a:t> modulation</a:t>
                </a:r>
              </a:p>
              <a:p>
                <a:endParaRPr lang="en-US" dirty="0"/>
              </a:p>
              <a:p>
                <a:r>
                  <a:rPr lang="en-US" i="1" dirty="0"/>
                  <a:t>Circular </a:t>
                </a:r>
                <a:r>
                  <a:rPr lang="en-US" dirty="0"/>
                  <a:t>convolution</a:t>
                </a:r>
              </a:p>
              <a:p>
                <a:endParaRPr lang="en-US" dirty="0"/>
              </a:p>
              <a:p>
                <a:r>
                  <a:rPr lang="en-US" dirty="0"/>
                  <a:t>We must amend our DTFT properties with the “circular” term because the DFT is defined over a finite length signal and assumes periodic extension of that finite signal.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6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8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improve the </a:t>
            </a:r>
            <a:r>
              <a:rPr lang="en-US" sz="2000" b="1" dirty="0"/>
              <a:t>resolution</a:t>
            </a:r>
            <a:r>
              <a:rPr lang="en-US" sz="2000" dirty="0"/>
              <a:t> of the DFT simply by adding zeros to the end of the signal.</a:t>
            </a:r>
          </a:p>
          <a:p>
            <a:endParaRPr lang="en-US" sz="2000" dirty="0"/>
          </a:p>
          <a:p>
            <a:r>
              <a:rPr lang="en-US" sz="2000" dirty="0"/>
              <a:t>This doesn’t change the frequency content of the DTFT!</a:t>
            </a:r>
          </a:p>
          <a:p>
            <a:pPr lvl="1"/>
            <a:r>
              <a:rPr lang="en-US" sz="1800" dirty="0"/>
              <a:t>No information/energy is being added.</a:t>
            </a:r>
          </a:p>
          <a:p>
            <a:endParaRPr lang="en-US" sz="2000" dirty="0"/>
          </a:p>
          <a:p>
            <a:r>
              <a:rPr lang="en-US" sz="2000" dirty="0"/>
              <a:t>Instead, it increases the number of samples the DFT takes of the DTFT.</a:t>
            </a:r>
          </a:p>
          <a:p>
            <a:endParaRPr lang="en-US" sz="2000" dirty="0"/>
          </a:p>
          <a:p>
            <a:r>
              <a:rPr lang="en-US" sz="2000" dirty="0"/>
              <a:t>This can be used to improve spectral resolution.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388A-3BB8-42C5-A12C-43F96E4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C9322-F469-4959-8927-602745AF4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</p:spPr>
            <p:txBody>
              <a:bodyPr/>
              <a:lstStyle/>
              <a:p>
                <a:r>
                  <a:rPr lang="en-US" dirty="0"/>
                  <a:t>Recall that the DFT implies infinite periodic extension of our signal.</a:t>
                </a:r>
              </a:p>
              <a:p>
                <a:r>
                  <a:rPr lang="en-US" dirty="0"/>
                  <a:t>This extension can lead to artifacts known as “spectral leakage”</a:t>
                </a:r>
              </a:p>
              <a:p>
                <a:r>
                  <a:rPr lang="en-US" dirty="0"/>
                  <a:t>Window functions help with these artifacts</a:t>
                </a:r>
              </a:p>
              <a:p>
                <a:pPr lvl="1"/>
                <a:r>
                  <a:rPr lang="en-US" dirty="0"/>
                  <a:t>Rectangular window</a:t>
                </a:r>
              </a:p>
              <a:p>
                <a:pPr lvl="1"/>
                <a:r>
                  <a:rPr lang="en-US" dirty="0"/>
                  <a:t>Hamming window</a:t>
                </a:r>
              </a:p>
              <a:p>
                <a:pPr lvl="1"/>
                <a:r>
                  <a:rPr lang="en-US" dirty="0" err="1"/>
                  <a:t>Hanning</a:t>
                </a:r>
                <a:r>
                  <a:rPr lang="en-US" dirty="0"/>
                  <a:t> window</a:t>
                </a:r>
              </a:p>
              <a:p>
                <a:pPr lvl="1"/>
                <a:r>
                  <a:rPr lang="en-US" dirty="0"/>
                  <a:t>Kaiser window</a:t>
                </a:r>
              </a:p>
              <a:p>
                <a:r>
                  <a:rPr lang="en-US" dirty="0"/>
                  <a:t>Windowing is just multiplication in the time 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care about the main lobe width and side lobe attenuation of these windows.</a:t>
                </a:r>
              </a:p>
              <a:p>
                <a:pPr lvl="1"/>
                <a:r>
                  <a:rPr lang="en-US" dirty="0"/>
                  <a:t>In particular, know the tradeoffs between the rectangular and Hamming windows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C9322-F469-4959-8927-602745AF4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  <a:blipFill>
                <a:blip r:embed="rId2"/>
                <a:stretch>
                  <a:fillRect l="-142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2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5DD6-32F5-41D6-8C6B-E90E40EC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84722-F25A-4A84-A52F-61474A3C6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 of “divide-and-conquer” algorithms to compute the DFT efficiently.</a:t>
                </a:r>
              </a:p>
              <a:p>
                <a:r>
                  <a:rPr lang="en-US" dirty="0"/>
                  <a:t>Naïve DFT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operations, FFT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Decimation in Time vs. Decimation in Frequency</a:t>
                </a:r>
              </a:p>
              <a:p>
                <a:r>
                  <a:rPr lang="en-US" dirty="0"/>
                  <a:t>Butterfly diagrams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84722-F25A-4A84-A52F-61474A3C6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F7A582-3084-43A8-973C-9507E2EB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97" y="3596562"/>
            <a:ext cx="4810109" cy="30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E450-7B32-4FC2-8CC0-B36D334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Linear Convolution via 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E3504-A392-4202-8628-3C4672D8B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798503"/>
              </a:xfrm>
            </p:spPr>
            <p:txBody>
              <a:bodyPr/>
              <a:lstStyle/>
              <a:p>
                <a:r>
                  <a:rPr lang="en-US" dirty="0"/>
                  <a:t>Convolution in the time domain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operations.</a:t>
                </a:r>
              </a:p>
              <a:p>
                <a:r>
                  <a:rPr lang="en-US" dirty="0"/>
                  <a:t>By convolution theorem, perhaps we can do better in the frequency domain?</a:t>
                </a:r>
              </a:p>
              <a:p>
                <a:r>
                  <a:rPr lang="en-US" dirty="0"/>
                  <a:t>Don’t forget multiplication in DFT domain is </a:t>
                </a:r>
                <a:r>
                  <a:rPr lang="en-US" i="1" dirty="0"/>
                  <a:t>circular </a:t>
                </a:r>
                <a:r>
                  <a:rPr lang="en-US" dirty="0"/>
                  <a:t>convolution in time.</a:t>
                </a:r>
              </a:p>
              <a:p>
                <a:r>
                  <a:rPr lang="en-US" dirty="0"/>
                  <a:t>To avoid aliasing, we adopt the following procedure</a:t>
                </a:r>
              </a:p>
              <a:p>
                <a:r>
                  <a:rPr lang="en-US" dirty="0"/>
                  <a:t>Given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of lengths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respectively: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Zero-pad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Take their FFTs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Multiply in frequency domain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Take the inverse FFT</a:t>
                </a:r>
              </a:p>
              <a:p>
                <a:pPr marL="0" indent="0">
                  <a:buNone/>
                </a:pPr>
                <a:r>
                  <a:rPr lang="en-US" dirty="0"/>
                  <a:t>This procedure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E3504-A392-4202-8628-3C4672D8B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798503"/>
              </a:xfrm>
              <a:blipFill>
                <a:blip r:embed="rId2"/>
                <a:stretch>
                  <a:fillRect l="-567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2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6CC-16AB-4F7A-B6E2-518603FA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B0A0-C052-40EC-AD0F-9C5C978E6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Surprisingly, we have another signal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&lt;18.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For which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DFT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largest?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now that we zero-pad our sequence with 72 zeros to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For which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largest?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B0A0-C052-40EC-AD0F-9C5C978E6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5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786-868C-489D-9A60-3D0DC90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ACAA-9196-43FD-9771-D09D592B1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712638" cy="4351337"/>
          </a:xfrm>
        </p:spPr>
        <p:txBody>
          <a:bodyPr>
            <a:normAutofit/>
          </a:bodyPr>
          <a:lstStyle/>
          <a:p>
            <a:r>
              <a:rPr lang="en-US" sz="2000" dirty="0"/>
              <a:t>DTFT and Frequency Response</a:t>
            </a:r>
          </a:p>
          <a:p>
            <a:r>
              <a:rPr lang="en-US" sz="2000" dirty="0"/>
              <a:t>Ideal Sampling and Reconstruction</a:t>
            </a:r>
          </a:p>
          <a:p>
            <a:r>
              <a:rPr lang="en-US" sz="2000" dirty="0"/>
              <a:t>DFT and FFT</a:t>
            </a:r>
          </a:p>
        </p:txBody>
      </p:sp>
    </p:spTree>
    <p:extLst>
      <p:ext uri="{BB962C8B-B14F-4D97-AF65-F5344CB8AC3E}">
        <p14:creationId xmlns:p14="http://schemas.microsoft.com/office/powerpoint/2010/main" val="22315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659374"/>
            <a:ext cx="9692640" cy="598974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Time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392573"/>
                <a:ext cx="9052326" cy="5099668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Important Properties:</a:t>
                </a:r>
              </a:p>
              <a:p>
                <a:pPr lvl="1"/>
                <a:r>
                  <a:rPr lang="en-US" sz="1800" b="1" dirty="0"/>
                  <a:t>Periodicity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800" b="1" dirty="0"/>
                  <a:t>!</a:t>
                </a:r>
              </a:p>
              <a:p>
                <a:pPr lvl="1"/>
                <a:r>
                  <a:rPr lang="en-US" sz="1800" dirty="0"/>
                  <a:t>Linearity</a:t>
                </a:r>
              </a:p>
              <a:p>
                <a:pPr lvl="1"/>
                <a:r>
                  <a:rPr lang="en-US" sz="1800" dirty="0"/>
                  <a:t>Symmetries (Magnitude, angle, real part, imaginary part)</a:t>
                </a:r>
              </a:p>
              <a:p>
                <a:pPr lvl="1"/>
                <a:r>
                  <a:rPr lang="en-US" sz="1800" dirty="0"/>
                  <a:t>Time shift and modulation</a:t>
                </a:r>
              </a:p>
              <a:p>
                <a:pPr lvl="1"/>
                <a:r>
                  <a:rPr lang="en-US" sz="1800" dirty="0"/>
                  <a:t>Product of signals and convolution</a:t>
                </a:r>
              </a:p>
              <a:p>
                <a:pPr lvl="1"/>
                <a:r>
                  <a:rPr lang="en-US" sz="1800" dirty="0"/>
                  <a:t>Parseval’s Relation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392573"/>
                <a:ext cx="9052326" cy="5099668"/>
              </a:xfrm>
              <a:blipFill>
                <a:blip r:embed="rId2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7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any </a:t>
                </a:r>
                <a:r>
                  <a:rPr lang="en-US" sz="2400" b="1" dirty="0"/>
                  <a:t>stable</a:t>
                </a:r>
                <a:r>
                  <a:rPr lang="en-US" sz="2400" dirty="0"/>
                  <a:t> LSI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What is the physical interpretation of this?</a:t>
                </a:r>
              </a:p>
              <a:p>
                <a:pPr lvl="1"/>
                <a:r>
                  <a:rPr lang="en-US" sz="2000" dirty="0"/>
                  <a:t>The DTFT is the z-transform evaluated along the unit circle!</a:t>
                </a:r>
              </a:p>
              <a:p>
                <a:r>
                  <a:rPr lang="en-US" sz="2400" dirty="0"/>
                  <a:t>Why is the frequency response nice to use in addition to the z-transform?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2000" dirty="0"/>
                  <a:t> is an </a:t>
                </a:r>
                <a:r>
                  <a:rPr lang="en-US" sz="2000" i="1" dirty="0"/>
                  <a:t>eigenfunction</a:t>
                </a:r>
                <a:r>
                  <a:rPr lang="en-US" sz="2000" dirty="0"/>
                  <a:t> of LSI systems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By extension: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00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  <a:blipFill>
                <a:blip r:embed="rId2"/>
                <a:stretch>
                  <a:fillRect l="-4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and Phase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Very similar to ECE 210</a:t>
                </a:r>
              </a:p>
              <a:p>
                <a:r>
                  <a:rPr lang="en-US" sz="2000" dirty="0"/>
                  <a:t>Frequency response, and all DTFTs for that matter,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periodic</a:t>
                </a:r>
              </a:p>
              <a:p>
                <a:r>
                  <a:rPr lang="en-US" sz="2000" dirty="0"/>
                  <a:t>Magnitude response is fairly straightforward</a:t>
                </a:r>
              </a:p>
              <a:p>
                <a:pPr lvl="1"/>
                <a:r>
                  <a:rPr lang="en-US" sz="1800" dirty="0"/>
                  <a:t>Take the magnitude of the frequency response, remembering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= 1</a:t>
                </a:r>
              </a:p>
              <a:p>
                <a:r>
                  <a:rPr lang="en-US" sz="2000" dirty="0"/>
                  <a:t>For phase response:</a:t>
                </a:r>
              </a:p>
              <a:p>
                <a:pPr lvl="1"/>
                <a:r>
                  <a:rPr lang="en-US" sz="1800" dirty="0"/>
                  <a:t>Phase is “contained”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1800" dirty="0"/>
                  <a:t> terms</a:t>
                </a:r>
              </a:p>
              <a:p>
                <a:pPr lvl="1"/>
                <a:r>
                  <a:rPr lang="en-US" sz="1800" dirty="0"/>
                  <a:t>Remember that cosine and sine introduce sign changes in the phase</a:t>
                </a:r>
              </a:p>
              <a:p>
                <a:pPr lvl="2"/>
                <a:r>
                  <a:rPr lang="en-US" sz="1600" dirty="0"/>
                  <a:t>When a cosine or sine changes phase, we have a contribution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 phase.</a:t>
                </a:r>
              </a:p>
              <a:p>
                <a:pPr lvl="1"/>
                <a:r>
                  <a:rPr lang="en-US" sz="1800" dirty="0"/>
                  <a:t>Limit your domain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2000" dirty="0"/>
                  <a:t>For</a:t>
                </a:r>
                <a:r>
                  <a:rPr lang="en-US" sz="2000" b="1" dirty="0"/>
                  <a:t> real-valued </a:t>
                </a:r>
                <a:r>
                  <a:rPr lang="en-US" sz="2000" dirty="0"/>
                  <a:t>signals and systems:</a:t>
                </a:r>
              </a:p>
              <a:p>
                <a:pPr lvl="1"/>
                <a:r>
                  <a:rPr lang="en-US" sz="1800" dirty="0"/>
                  <a:t>Magnitude response is even-symmetric</a:t>
                </a:r>
              </a:p>
              <a:p>
                <a:pPr lvl="1"/>
                <a:r>
                  <a:rPr lang="en-US" sz="1800" dirty="0"/>
                  <a:t>Phase response is odd-symmetric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D900-2982-4602-A3A9-80DA005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DTFT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our signal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Compute the DTFT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magnitude response.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phase response.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D900-2982-4602-A3A9-80DA005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DTFT 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new system defined by a real-valued impulse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corresponding DTFT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also know the following about the magnitude and phase responses: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magnitude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phase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D900-2982-4602-A3A9-80DA005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Response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an LSI system defined by the following LCCDE: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Find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each of the following inputs:</a:t>
                </a:r>
              </a:p>
              <a:p>
                <a:pPr marL="67437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67437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DC3F-FE65-42B5-9F0D-C0BA1DAE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A/D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85F5-B4DB-4C4B-BF51-B0B5418E1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Sampling via an impulse train will yield infinitely many copies of the analog spectrum in the digital frequency domain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Important relations to recall:</a:t>
                </a:r>
              </a:p>
              <a:p>
                <a:r>
                  <a:rPr lang="en-US" dirty="0"/>
                  <a:t>Nyquist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Relationship between digital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analog frequencies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85F5-B4DB-4C4B-BF51-B0B5418E1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301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536</TotalTime>
  <Words>1120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Schoolbook</vt:lpstr>
      <vt:lpstr>Wingdings 2</vt:lpstr>
      <vt:lpstr>View</vt:lpstr>
      <vt:lpstr>HKN ECE 310 Exam 2 Review Session</vt:lpstr>
      <vt:lpstr>Topics</vt:lpstr>
      <vt:lpstr>Discrete Time Fourier Transform</vt:lpstr>
      <vt:lpstr>Frequency Response</vt:lpstr>
      <vt:lpstr>Magnitude and Phase Response</vt:lpstr>
      <vt:lpstr>DTFT Exercise 1</vt:lpstr>
      <vt:lpstr>DTFT Exercise 2</vt:lpstr>
      <vt:lpstr>Sinusoidal Response Exercise 1</vt:lpstr>
      <vt:lpstr>Ideal A/D Conversion</vt:lpstr>
      <vt:lpstr>Ideal D/A Conversion</vt:lpstr>
      <vt:lpstr>Sampling Exercise 1</vt:lpstr>
      <vt:lpstr>Sampling Exercise 2</vt:lpstr>
      <vt:lpstr>Discrete Fourier Transform</vt:lpstr>
      <vt:lpstr>DFT Properties</vt:lpstr>
      <vt:lpstr>Zero-Padding</vt:lpstr>
      <vt:lpstr>Windowing</vt:lpstr>
      <vt:lpstr>Fast Fourier Transform</vt:lpstr>
      <vt:lpstr>Fast Linear Convolution via FFT</vt:lpstr>
      <vt:lpstr>DFT 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310 Final Exam Review Session</dc:title>
  <dc:creator>Corey Snyder</dc:creator>
  <cp:lastModifiedBy>Corey Snyder</cp:lastModifiedBy>
  <cp:revision>34</cp:revision>
  <dcterms:created xsi:type="dcterms:W3CDTF">2018-05-05T00:57:03Z</dcterms:created>
  <dcterms:modified xsi:type="dcterms:W3CDTF">2019-11-03T21:02:57Z</dcterms:modified>
</cp:coreProperties>
</file>