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74" r:id="rId10"/>
    <p:sldId id="269" r:id="rId11"/>
    <p:sldId id="271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7"/>
            <p14:sldId id="274"/>
            <p14:sldId id="269"/>
            <p14:sldId id="271"/>
            <p14:sldId id="270"/>
            <p14:sldId id="272"/>
            <p14:sldId id="273"/>
          </p14:sldIdLst>
        </p14:section>
        <p14:section name="Untitled Section" id="{B7A6967A-2267-419F-AC0A-DA1BEDEEE92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9:22:15.859" idx="1">
    <p:pos x="196" y="280"/>
    <p:text>I think it would be easier to present if we broke this up. Listed important things to remember about each, etc.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Common Source. Your basic amplifier topology. Notice the infinite input resistance and inverted gain.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Common Drain. Also known as a level shifter. These make great buffers. Source follower?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Common Gate. good current buffer i believe.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these formulas simplify to the common source ones if Rs is zero. Also remember that these equations rely on rds not being infinity.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B0A-D0B7-45E5-B228-B3FE9971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8E90F-17CC-43B2-8A12-C47117036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B7D3-3944-4F41-A5AE-1BA475AA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EAA9-1CA3-4448-82A0-55C2F95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E94C-BC31-4174-982B-1CF1B37A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899-EE2D-4BF4-96E7-6CCDDD97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113C-66D8-4387-BA20-47BFD613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06F7-BBF7-4069-A950-5A9A880A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DA9F-40F5-4BC6-9A36-13C73120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D8BE-09F0-4E57-9207-D002E9A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29833-DF9D-4F4E-8B04-D64402359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32C5-D26D-4045-ADE3-AFC702B58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B689-8B70-4D65-82FE-9D4AAC27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7E3A-1737-4849-BCF4-9DCC964E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5907-4D58-4DED-9093-F12B57C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4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11A3-D0C9-4686-9F4C-B203CF58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5947-D81E-4B2B-A3CA-01796CD3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520B-62C6-423D-8FE4-8507AAAF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74D-8CEE-4CBA-A973-937FCF56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533A-BEE9-4706-8F8A-87396CCC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AF9E-65E8-491B-8D3B-ED0CA328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883B-CEB1-4A1E-99A0-A2AF19B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280B-7B9B-47D1-9480-7C7B26D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9675-40B7-4438-B15F-721DED7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F26A-E29C-4CB4-84D3-DDAB7D89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3508-660A-4EE9-84B1-C4CF31CB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5DE9-43DC-42E6-A275-461DF8F2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11724-0E80-4CB6-A63A-03F0E99D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BA8C-7B88-44C7-B1A8-7A47033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43DF-EE29-49C4-B7B3-516CBE7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D152B-AE2F-43A9-9E7E-CE54F6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855-3A0C-4420-A44F-A6A7761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7FDD-CC14-4439-8E4A-D6B1702C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E39A-4D6B-4DBC-B3C0-F0636B24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B450-9A23-4DF0-B203-89D1DD8E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01487-2C45-4593-B7F9-146F2C674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0A3E2-2832-4238-BE91-0766FBB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33FB-ABC9-4679-B428-E11A083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CAB9A-C39F-4F5B-A8DF-EC8C0D4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56D-8464-4CF1-9201-8534015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DFF6F-DDA2-448D-97E1-382A7B9D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84CB8-0773-4A4B-91E7-42AA930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DB5B-6969-40FC-8588-824CD21A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150D-C9E9-4256-8F9A-9654FA85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AA9C-BDA5-4530-A566-BC42DC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16D2D-AB29-4AB2-9B30-6F61D119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81B-EEBA-47F5-9B9F-B2D00FA6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6A8F-2D0A-4A09-A58B-B3D816D0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9025-E8C7-4B67-8A1F-9ADA698B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CCBC-9D26-44E6-91E1-7A9E20B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EA61-2673-491B-8BD0-FAFF495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C074-E0DD-4CFC-9792-C61A217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AC1-3C02-4850-BE2D-701F7B2B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91189-04F6-469A-AFC2-7D6EDC25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96C2-2002-4415-8975-4FC0A3B1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8556-A805-4737-A6A0-BD1139D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4925-7DDE-48DE-9692-AA54F59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8F31-E691-4762-8336-E47B4208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E689D-1D71-4658-A33F-E40124C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33DE-D810-4C2C-8AA8-BD6B45D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8765-8BF0-43DE-8E74-02301784A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0C8-3B42-439C-A4ED-FF3C9FFF3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8104-7DE2-4F0A-99F3-F76E4DE4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HKN ECE 342 Review Session 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Anthony Li</a:t>
            </a:r>
            <a:endParaRPr lang="en" dirty="0"/>
          </a:p>
          <a:p>
            <a:pPr>
              <a:spcBef>
                <a:spcPts val="0"/>
              </a:spcBef>
            </a:pPr>
            <a:r>
              <a:rPr lang="en-US" dirty="0"/>
              <a:t>Alec </a:t>
            </a:r>
            <a:r>
              <a:rPr lang="en-US" dirty="0" err="1"/>
              <a:t>Wasowicz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1161-F0C9-4CE4-8321-0A45F94F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Fall 2016 Midterm 2 Problem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FED9-3F2C-4C09-B421-A3C751962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uu.sh/CXtAl/b267c18135.png">
            <a:extLst>
              <a:ext uri="{FF2B5EF4-FFF2-40B4-BE49-F238E27FC236}">
                <a16:creationId xmlns:a16="http://schemas.microsoft.com/office/drawing/2014/main" id="{06D2CB76-583B-47CD-86FC-393623D6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9058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5C8821-CE73-4F49-ACAC-505EA42F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5279958"/>
            <a:ext cx="5951982" cy="147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B057A-A805-44B4-994C-F6683870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41" y="2434412"/>
            <a:ext cx="4942713" cy="43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65B2-513C-47A2-ACD9-0029CD6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Fall 2017 Midterm 2 Problem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B192C-1CE9-48E5-A2B4-82E9A51D9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puu.sh/CXtFG/ff024a1981.jpg">
            <a:extLst>
              <a:ext uri="{FF2B5EF4-FFF2-40B4-BE49-F238E27FC236}">
                <a16:creationId xmlns:a16="http://schemas.microsoft.com/office/drawing/2014/main" id="{EA0D026A-E9FF-45A6-8E79-11604D0E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4296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0863D-C97E-442B-A65A-F25BCB2E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84" y="3513070"/>
            <a:ext cx="4776216" cy="24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4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9E94-8310-4DCA-991F-15FE38C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Fall 2017 Midterm 2 Problem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78A6-F1E0-4A25-9604-23920A7DC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puu.sh/CXtDC/7e2cbb3d21.jpg">
            <a:extLst>
              <a:ext uri="{FF2B5EF4-FFF2-40B4-BE49-F238E27FC236}">
                <a16:creationId xmlns:a16="http://schemas.microsoft.com/office/drawing/2014/main" id="{D4053B98-D31B-42F4-95E8-A1731BAB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4677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FA43BF-2F83-4128-8460-1F2D47A5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64" y="3731216"/>
            <a:ext cx="5507736" cy="29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CC00-2A18-429B-896B-2502217C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 5 Problem 3 Part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9FB1-805F-44DF-A2FF-8AA905044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Find A</a:t>
            </a:r>
            <a:r>
              <a:rPr lang="en-US" baseline="-25000" dirty="0"/>
              <a:t>V</a:t>
            </a:r>
            <a:endParaRPr lang="en-US" dirty="0"/>
          </a:p>
        </p:txBody>
      </p:sp>
      <p:pic>
        <p:nvPicPr>
          <p:cNvPr id="4098" name="Picture 2" descr="https://puu.sh/CXtJU/1f8bf806d1.png">
            <a:extLst>
              <a:ext uri="{FF2B5EF4-FFF2-40B4-BE49-F238E27FC236}">
                <a16:creationId xmlns:a16="http://schemas.microsoft.com/office/drawing/2014/main" id="{4DA38DAB-EA94-45B2-89FC-A19536B5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301282"/>
            <a:ext cx="46101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09B93-C9D9-48DD-BD1E-2C50CC51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2" y="3043237"/>
            <a:ext cx="360997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89C9A-992A-4876-A850-62CF192A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623" y="4349816"/>
            <a:ext cx="46958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3753B-951B-42C6-8980-56171E962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623" y="1691514"/>
            <a:ext cx="58007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7F07-C4A6-49CA-85F9-3E7DE723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 6 Problem 2 Part 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6B8F-DE39-4DE9-90A9-D85CEB27F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puu.sh/CXtKF/4e48ccb345.png">
            <a:extLst>
              <a:ext uri="{FF2B5EF4-FFF2-40B4-BE49-F238E27FC236}">
                <a16:creationId xmlns:a16="http://schemas.microsoft.com/office/drawing/2014/main" id="{D261B322-EFDC-4BCA-94C1-5B731A8A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7820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3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MOSFET’s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dirty="0"/>
              <a:t>NMOS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DE2B9-1E76-4FA2-8B1D-CC644C2A4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PMOS</a:t>
            </a:r>
          </a:p>
        </p:txBody>
      </p:sp>
      <p:pic>
        <p:nvPicPr>
          <p:cNvPr id="1026" name="Picture 2" descr="https://puu.sh/ztFiP/1cbc0a432d.png">
            <a:extLst>
              <a:ext uri="{FF2B5EF4-FFF2-40B4-BE49-F238E27FC236}">
                <a16:creationId xmlns:a16="http://schemas.microsoft.com/office/drawing/2014/main" id="{8F4860DC-DEC1-460B-B57C-B907CB15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806"/>
            <a:ext cx="2352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u.sh/ztFku/a99800e8a9.png">
            <a:extLst>
              <a:ext uri="{FF2B5EF4-FFF2-40B4-BE49-F238E27FC236}">
                <a16:creationId xmlns:a16="http://schemas.microsoft.com/office/drawing/2014/main" id="{D54FCAA6-D55A-4689-AD98-FF707A9D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99375"/>
            <a:ext cx="2324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Three regions of operation:</a:t>
                </a:r>
              </a:p>
              <a:p>
                <a:r>
                  <a:rPr lang="en-US" dirty="0"/>
                  <a:t>Cutoff (V</a:t>
                </a:r>
                <a:r>
                  <a:rPr lang="en-US" baseline="-25000" dirty="0"/>
                  <a:t>GS</a:t>
                </a:r>
                <a:r>
                  <a:rPr lang="en-US" dirty="0"/>
                  <a:t> &lt; V</a:t>
                </a:r>
                <a:r>
                  <a:rPr lang="en-US" baseline="-25000" dirty="0"/>
                  <a:t>T</a:t>
                </a:r>
                <a:r>
                  <a:rPr lang="en-US" dirty="0"/>
                  <a:t>): I</a:t>
                </a:r>
                <a:r>
                  <a:rPr lang="en-US" baseline="-25000" dirty="0"/>
                  <a:t>D</a:t>
                </a:r>
                <a:r>
                  <a:rPr lang="en-US" dirty="0"/>
                  <a:t> = 0</a:t>
                </a:r>
              </a:p>
              <a:p>
                <a:endParaRPr lang="en-US" dirty="0"/>
              </a:p>
              <a:p>
                <a:r>
                  <a:rPr lang="en-US" dirty="0"/>
                  <a:t>Linear/Triode (V</a:t>
                </a:r>
                <a:r>
                  <a:rPr lang="en-US" baseline="-25000" dirty="0"/>
                  <a:t>GS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&lt;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endParaRPr lang="en-US" dirty="0"/>
              </a:p>
              <a:p>
                <a:r>
                  <a:rPr lang="en-US" dirty="0"/>
                  <a:t>Saturation (V</a:t>
                </a:r>
                <a:r>
                  <a:rPr lang="en-US" baseline="-25000" dirty="0"/>
                  <a:t>GS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&gt;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½</m:t>
                            </m:r>
                          </m:e>
                        </m:d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b="-10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6633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Gain Calculation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</a:t>
            </a:r>
            <a:r>
              <a:rPr lang="en" baseline="-25000" dirty="0"/>
              <a:t>v</a:t>
            </a:r>
            <a:r>
              <a:rPr lang="en" dirty="0"/>
              <a:t> = -G</a:t>
            </a:r>
            <a:r>
              <a:rPr lang="en" baseline="-25000" dirty="0"/>
              <a:t>M</a:t>
            </a:r>
            <a:r>
              <a:rPr lang="en" dirty="0"/>
              <a:t>R</a:t>
            </a:r>
            <a:r>
              <a:rPr lang="en" baseline="-25000" dirty="0"/>
              <a:t>out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G</a:t>
            </a:r>
            <a:r>
              <a:rPr lang="en" baseline="-25000" dirty="0"/>
              <a:t>M</a:t>
            </a:r>
            <a:r>
              <a:rPr lang="en" dirty="0"/>
              <a:t> = </a:t>
            </a:r>
            <a:r>
              <a:rPr lang="en-US" dirty="0"/>
              <a:t>Short Circuit s</a:t>
            </a:r>
            <a:r>
              <a:rPr lang="en" dirty="0"/>
              <a:t>mall signal transconductance, ratio of i</a:t>
            </a:r>
            <a:r>
              <a:rPr lang="en" baseline="-25000" dirty="0"/>
              <a:t>out</a:t>
            </a:r>
            <a:r>
              <a:rPr lang="en" dirty="0"/>
              <a:t> to v</a:t>
            </a:r>
            <a:r>
              <a:rPr lang="en" baseline="-25000" dirty="0"/>
              <a:t>in</a:t>
            </a:r>
            <a:r>
              <a:rPr lang="en" dirty="0"/>
              <a:t> 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R</a:t>
            </a:r>
            <a:r>
              <a:rPr lang="en" baseline="-25000" dirty="0"/>
              <a:t>OUT</a:t>
            </a:r>
            <a:r>
              <a:rPr lang="en" dirty="0"/>
              <a:t> = Equivalent incremental output resistance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Amplifier Topologies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Diode-tied Transistor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What is overdrive voltage here?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Is this always in saturation?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Source/Drain/Gate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Purpose of each topology?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equations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 with Degeneration</a:t>
            </a:r>
            <a:endParaRPr dirty="0"/>
          </a:p>
          <a:p>
            <a:pPr>
              <a:buAutoNum type="arabicPeriod"/>
            </a:pPr>
            <a:r>
              <a:rPr lang="en" dirty="0"/>
              <a:t>Cascode</a:t>
            </a:r>
            <a:endParaRPr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033" y="1298167"/>
            <a:ext cx="1649200" cy="3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8623233" y="5200533"/>
            <a:ext cx="2280800" cy="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FFFFFF"/>
              </a:buClr>
              <a:buSzPts val="1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Diode Tied Transistor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Source/Drain/Gate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3488400" cy="16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R</a:t>
            </a:r>
            <a:r>
              <a:rPr lang="en" baseline="-25000"/>
              <a:t>OUT</a:t>
            </a:r>
            <a:r>
              <a:rPr lang="en"/>
              <a:t> = R</a:t>
            </a:r>
            <a:r>
              <a:rPr lang="en" baseline="-25000"/>
              <a:t>D</a:t>
            </a:r>
            <a:r>
              <a:rPr lang="en"/>
              <a:t> || r</a:t>
            </a:r>
            <a:r>
              <a:rPr lang="en" baseline="-25000"/>
              <a:t>ds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G</a:t>
            </a:r>
            <a:r>
              <a:rPr lang="en" baseline="-25000"/>
              <a:t>m </a:t>
            </a:r>
            <a:r>
              <a:rPr lang="en"/>
              <a:t>= g</a:t>
            </a:r>
            <a:r>
              <a:rPr lang="en" baseline="-25000"/>
              <a:t>m</a:t>
            </a:r>
            <a:r>
              <a:rPr lang="en"/>
              <a:t> 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00" y="3462934"/>
            <a:ext cx="28956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33" y="3462951"/>
            <a:ext cx="2844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2818" y="3462951"/>
            <a:ext cx="3009900" cy="2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460933" y="1605551"/>
            <a:ext cx="3488400" cy="16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R</a:t>
            </a:r>
            <a:r>
              <a:rPr lang="en" baseline="-25000"/>
              <a:t>OUT</a:t>
            </a:r>
            <a:r>
              <a:rPr lang="en"/>
              <a:t> = R</a:t>
            </a:r>
            <a:r>
              <a:rPr lang="en" baseline="-25000"/>
              <a:t>S</a:t>
            </a:r>
            <a:r>
              <a:rPr lang="en"/>
              <a:t> || (r</a:t>
            </a:r>
            <a:r>
              <a:rPr lang="en" baseline="-25000"/>
              <a:t>ds </a:t>
            </a:r>
            <a:r>
              <a:rPr lang="en"/>
              <a:t>|| 1/g</a:t>
            </a:r>
            <a:r>
              <a:rPr lang="en" baseline="-25000"/>
              <a:t>m</a:t>
            </a:r>
            <a:r>
              <a:rPr lang="en"/>
              <a:t>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G</a:t>
            </a:r>
            <a:r>
              <a:rPr lang="en" baseline="-25000"/>
              <a:t>m </a:t>
            </a:r>
            <a:r>
              <a:rPr lang="en"/>
              <a:t>= - g</a:t>
            </a:r>
            <a:r>
              <a:rPr lang="en" baseline="-25000"/>
              <a:t>m</a:t>
            </a:r>
            <a:r>
              <a:rPr lang="en"/>
              <a:t> 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62833" y="1605551"/>
            <a:ext cx="3488400" cy="16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R</a:t>
            </a:r>
            <a:r>
              <a:rPr lang="en" baseline="-25000"/>
              <a:t>OUT</a:t>
            </a:r>
            <a:r>
              <a:rPr lang="en"/>
              <a:t> = R</a:t>
            </a:r>
            <a:r>
              <a:rPr lang="en" baseline="-25000"/>
              <a:t>D</a:t>
            </a:r>
            <a:r>
              <a:rPr lang="en"/>
              <a:t> || r</a:t>
            </a:r>
            <a:r>
              <a:rPr lang="en" baseline="-25000"/>
              <a:t>ds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G</a:t>
            </a:r>
            <a:r>
              <a:rPr lang="en" baseline="-25000"/>
              <a:t>m </a:t>
            </a:r>
            <a:r>
              <a:rPr lang="en"/>
              <a:t>= - g</a:t>
            </a:r>
            <a:r>
              <a:rPr lang="en" baseline="-25000"/>
              <a:t>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Degeneration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When a resistance is “viewed” through the drain, it appears bigger by a factor related to the transconductance.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85" y="3123785"/>
            <a:ext cx="2832100" cy="2476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Shape 1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84933" y="3429000"/>
                <a:ext cx="6090302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𝑅𝐷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 || (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𝑟𝑑𝑠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𝑔𝑚𝑟𝑑</m:t>
                      </m:r>
                      <m:r>
                        <a:rPr lang="en" i="1" baseline="-25000" dirty="0">
                          <a:latin typeface="Cambria Math" panose="02040503050406030204" pitchFamily="18" charset="0"/>
                        </a:rPr>
                        <m:t>𝑠𝑅𝑆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" i="1" baseline="-25000" dirty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" i="1" baseline="-25000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" i="1" dirty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e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dirty="0"/>
                  <a:t>  </a:t>
                </a:r>
                <a:endParaRPr dirty="0"/>
              </a:p>
            </p:txBody>
          </p:sp>
        </mc:Choice>
        <mc:Fallback>
          <p:sp>
            <p:nvSpPr>
              <p:cNvPr id="116" name="Shape 1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84933" y="3429000"/>
                <a:ext cx="6090302" cy="1608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FE1F-E433-460D-BD2C-254C3F04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Cascode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F861-35B5-46EC-951A-6C3F94EF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degeneration but G</a:t>
            </a:r>
            <a:r>
              <a:rPr lang="en-US" baseline="-25000" dirty="0"/>
              <a:t>M</a:t>
            </a:r>
            <a:r>
              <a:rPr lang="en-US" dirty="0"/>
              <a:t> is not attenuated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05EA87-9BAB-4DAC-A1FB-21575CCB84EA}"/>
                  </a:ext>
                </a:extLst>
              </p:cNvPr>
              <p:cNvSpPr txBox="1"/>
              <p:nvPr/>
            </p:nvSpPr>
            <p:spPr>
              <a:xfrm>
                <a:off x="3717236" y="2902226"/>
                <a:ext cx="57845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05EA87-9BAB-4DAC-A1FB-21575CCB8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36" y="2902226"/>
                <a:ext cx="5784574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485D86-9267-4E8C-B9A8-394E92C2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177317"/>
            <a:ext cx="2677609" cy="45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363</Words>
  <Application>Microsoft Office PowerPoint</Application>
  <PresentationFormat>Widescreen</PresentationFormat>
  <Paragraphs>63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HKN ECE 342 Review Session 1</vt:lpstr>
      <vt:lpstr>MOSFET’s</vt:lpstr>
      <vt:lpstr>MOSFET Operating Point</vt:lpstr>
      <vt:lpstr>MOSFET Incremental Model</vt:lpstr>
      <vt:lpstr>Gain Calculation</vt:lpstr>
      <vt:lpstr>Common Amplifier Topologies</vt:lpstr>
      <vt:lpstr>Common Source/Drain/Gate</vt:lpstr>
      <vt:lpstr>Degeneration</vt:lpstr>
      <vt:lpstr>Cascode</vt:lpstr>
      <vt:lpstr>Fall 2016 Midterm 2 Problem 1</vt:lpstr>
      <vt:lpstr>Fall 2017 Midterm 2 Problem 3</vt:lpstr>
      <vt:lpstr>Fall 2017 Midterm 2 Problem 3</vt:lpstr>
      <vt:lpstr>Homework 5 Problem 3 Part I</vt:lpstr>
      <vt:lpstr>Homework 6 Problem 2 Part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Li, Anthony</cp:lastModifiedBy>
  <cp:revision>101</cp:revision>
  <dcterms:created xsi:type="dcterms:W3CDTF">2018-02-23T00:49:22Z</dcterms:created>
  <dcterms:modified xsi:type="dcterms:W3CDTF">2019-03-10T23:18:30Z</dcterms:modified>
</cp:coreProperties>
</file>