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5" r:id="rId6"/>
    <p:sldId id="266" r:id="rId7"/>
    <p:sldId id="268" r:id="rId8"/>
    <p:sldId id="270" r:id="rId9"/>
    <p:sldId id="272" r:id="rId10"/>
    <p:sldId id="274" r:id="rId11"/>
    <p:sldId id="275" r:id="rId12"/>
    <p:sldId id="276" r:id="rId13"/>
    <p:sldId id="299" r:id="rId14"/>
    <p:sldId id="279" r:id="rId15"/>
    <p:sldId id="280" r:id="rId16"/>
    <p:sldId id="281" r:id="rId17"/>
    <p:sldId id="295" r:id="rId18"/>
    <p:sldId id="296" r:id="rId19"/>
    <p:sldId id="298" r:id="rId20"/>
    <p:sldId id="289" r:id="rId21"/>
    <p:sldId id="292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-486" y="-6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2019-09-21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2019-09-21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2019-09-21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2019-09-21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2019-09-21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2019-09-21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2019-09-21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2019-09-21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2019-09-21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2019-09-21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2019-09-21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2019-09-21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2019-09-21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214</a:t>
            </a:r>
            <a:br>
              <a:rPr lang="en-US" dirty="0"/>
            </a:br>
            <a:r>
              <a:rPr lang="en-US" dirty="0"/>
              <a:t>Exam 1 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8695-EE42-43B1-AE30-AA337218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and Distinguishability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F0115-F39F-464C-BC1E-0F885B5C5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Distinguishable vs. Indistinguishable</a:t>
                </a:r>
              </a:p>
              <a:p>
                <a:pPr lvl="1"/>
                <a:r>
                  <a:rPr lang="en-US" dirty="0"/>
                  <a:t>If we know exactly what path the particle is taking,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have no way of knowing the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option gives us interference terms</a:t>
                </a:r>
              </a:p>
              <a:p>
                <a:r>
                  <a:rPr lang="en-US" dirty="0"/>
                  <a:t>A particle with wavefunction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has a probability to pass through a polarizer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overlaps with the polarization angle of the polarizer.</a:t>
                </a:r>
              </a:p>
              <a:p>
                <a:pPr lvl="1"/>
                <a:r>
                  <a:rPr lang="en-US" dirty="0"/>
                  <a:t>Keep in mind there are other ways of writing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polarization directions</a:t>
                </a:r>
              </a:p>
              <a:p>
                <a:pPr marL="365760" lvl="1" indent="0">
                  <a:buNone/>
                </a:pPr>
                <a:r>
                  <a:rPr lang="en-US" dirty="0"/>
                  <a:t>	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;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F0115-F39F-464C-BC1E-0F885B5C5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2B9221-9AB4-4078-8D7C-92D36930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415" y="4200940"/>
            <a:ext cx="3282466" cy="18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BEC-84C4-4EC8-84C3-1FCF8F1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216-AED5-44D6-8E80-40F8B5D7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45A5-477D-4807-8105-864AFA16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81AC0-A02D-4729-B5F8-C25AD2813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233" y="1901952"/>
            <a:ext cx="5236490" cy="412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9C263-1146-45DB-A075-D8B0AD76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1" y="1901952"/>
            <a:ext cx="4768958" cy="24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27E3-53A7-4D15-8BCF-6E5614F7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D58C94-80B3-4F8A-AD34-85D4A71BB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60" y="1700784"/>
            <a:ext cx="8576899" cy="712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80FAB-1F4B-4A01-8CD1-3CAC82145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60" y="2819400"/>
            <a:ext cx="892175" cy="1122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95B26-2BA6-4931-9B48-685167675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60" y="2444750"/>
            <a:ext cx="4837872" cy="3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47A-D9A7-4A8E-B47C-864E2B04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D663F-4FC2-49E1-A60A-9470142A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1" y="1700784"/>
            <a:ext cx="7612379" cy="1298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FEC26-05C6-46F7-B116-C4A178C3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1" y="3246056"/>
            <a:ext cx="6824980" cy="8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9328C-16F5-4E5F-8E57-131997ED6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662" y="3005306"/>
            <a:ext cx="1303338" cy="1056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AEB6F-1EF5-4596-8842-C468DEA1F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232549"/>
            <a:ext cx="6503195" cy="1298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5C1EC-9B1B-4082-97F1-076445823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9" y="5701744"/>
            <a:ext cx="6828158" cy="57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B076F0-1BB1-4C3D-ADB9-5B84F94AB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4662" y="4309829"/>
            <a:ext cx="2057901" cy="1056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E16D9-A48D-4F9A-8E23-7B16259998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4662" y="5701744"/>
            <a:ext cx="1625114" cy="5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D804-5133-498F-8168-6442AE7F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CE4B7-F7F3-4A79-8234-EF9672E3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4077479" cy="826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03E22-6B57-44AF-BDE9-BA945889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2" y="1700784"/>
            <a:ext cx="3449679" cy="1601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EF5B3-0EA5-4B61-8C82-418CCC60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353" y="874268"/>
            <a:ext cx="2117913" cy="826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8DA40-FC01-4622-A382-BA7C172D3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58" y="2757080"/>
            <a:ext cx="5621381" cy="776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9E50D-9579-4FFC-B6AD-3125A7FDF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58" y="3793381"/>
            <a:ext cx="5621381" cy="218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A3BFB-6BD3-4EB4-AB0C-5B319AB5C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58" y="4012062"/>
            <a:ext cx="985561" cy="1117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2A8AD-CE29-451D-BA0B-CCCDB25C8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558" y="5178987"/>
            <a:ext cx="5645717" cy="583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D2B1F-4621-40EE-8EC6-E2E71ABBDC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558" y="5736377"/>
            <a:ext cx="1429699" cy="7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C44-D94A-410F-BFB6-C898FF7B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35475-60C6-4D4E-9ADF-75D505804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476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8999-7B5D-4961-B5B6-974267FE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DEB6D5-6693-48D3-BE82-A08520A84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6482532" cy="18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3959-824D-4085-A3FD-3BDE0612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AB4194-8609-4427-B009-FFEDD4279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666578"/>
            <a:ext cx="10082927" cy="601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2C449-36CE-4B30-80D4-863EBE79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935516"/>
            <a:ext cx="1004515" cy="152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7E07B8-6B9B-4A8F-8520-57391D60E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078" y="2932900"/>
            <a:ext cx="1925969" cy="1526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A9F1E-17DB-48D9-8199-EBA3CBDB5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917093"/>
            <a:ext cx="10082926" cy="312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32E80C-79F0-4FE5-BB2C-5C830DED8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177" y="5473149"/>
            <a:ext cx="1548471" cy="959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ECDEF-E2BD-4E33-A04A-4CA31DB90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2112" y="5473149"/>
            <a:ext cx="2067073" cy="959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305CEA-3C05-44D0-A7AB-474DFBA4C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6176" y="2932900"/>
            <a:ext cx="1218884" cy="1526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5A4A99-BE04-4A41-B96F-9CE7DED40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2112" y="2932900"/>
            <a:ext cx="1975707" cy="15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Waves and Harmonics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standard equation for a traveling wave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Amplitude of the wave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: the wavenumber, associated with the wave’s momentum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: the radial frequency, has units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𝑟𝑎𝑑𝑖𝑎𝑛𝑠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𝑠𝑒𝑐𝑜𝑢𝑛𝑑</m:t>
                        </m:r>
                      </m:den>
                    </m:f>
                  </m:oMath>
                </a14:m>
                <a:r>
                  <a:rPr lang="en-US" dirty="0"/>
                  <a:t>, related to standard frequency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: the relative phase of the wave</a:t>
                </a:r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+90°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This is for a wave traveling in the positive x directions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9E8-1CEC-4F3F-B5F4-B4EDD89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30065-52F6-4CCC-9469-95A29336C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35" y="461748"/>
            <a:ext cx="9509760" cy="828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B0113-D4B9-41FB-82B2-F167610D8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35" y="2176026"/>
            <a:ext cx="5284967" cy="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5B301-7295-45F7-8432-7B2269086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536" y="2491224"/>
            <a:ext cx="843377" cy="629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AC51B-1A70-447A-A54E-57F274F9B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536" y="4266433"/>
            <a:ext cx="843377" cy="629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F7170D-5A84-4A5C-ADC8-241BFEE55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235" y="3710390"/>
            <a:ext cx="9509760" cy="556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E536AB-588E-4CD4-A1D1-8C37E0034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235" y="5130016"/>
            <a:ext cx="9509759" cy="569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56F89-6803-4766-9DAB-AF51F56D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536" y="5635326"/>
            <a:ext cx="916264" cy="683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9DAA9-016E-4D60-A7D2-F1FE5C2B1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166" y="1084072"/>
            <a:ext cx="3952148" cy="26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Waves and Intensity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Waves can constructively or destructively interfere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Intensity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): A measure of the power provided by a wave over a given area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</p:spPr>
            <p:txBody>
              <a:bodyPr/>
              <a:lstStyle/>
              <a:p>
                <a:r>
                  <a:rPr lang="en-US" dirty="0"/>
                  <a:t>A mathematical tool to help visualize time dependent systems</a:t>
                </a:r>
              </a:p>
              <a:p>
                <a:pPr lvl="1"/>
                <a:r>
                  <a:rPr lang="en-US" dirty="0"/>
                  <a:t>Each phasor, like a vector, has a magnitude and a direction</a:t>
                </a:r>
              </a:p>
              <a:p>
                <a:pPr lvl="1"/>
                <a:r>
                  <a:rPr lang="en-US" dirty="0"/>
                  <a:t>In this course we will only deal with phasors that share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(YAY!!!)</a:t>
                </a:r>
              </a:p>
              <a:p>
                <a:r>
                  <a:rPr lang="en-US" dirty="0"/>
                  <a:t>When adding phasors, we must account for their </a:t>
                </a:r>
                <a:r>
                  <a:rPr lang="en-US" i="1" dirty="0"/>
                  <a:t>relative </a:t>
                </a:r>
                <a:r>
                  <a:rPr lang="en-US" dirty="0"/>
                  <a:t>phase to each other</a:t>
                </a:r>
              </a:p>
              <a:p>
                <a:pPr lvl="1"/>
                <a:r>
                  <a:rPr lang="en-US" dirty="0"/>
                  <a:t>Since all frequencies are the same, adding phasors is just like adding vectors (because it is)</a:t>
                </a:r>
              </a:p>
              <a:p>
                <a:pPr lvl="1"/>
                <a:r>
                  <a:rPr lang="en-US" dirty="0"/>
                  <a:t>It is the projection of these vectors onto the horizontal axis that we care about (in this class)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  <a:blipFill>
                <a:blip r:embed="rId7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5997DF-1F7C-408B-8562-C441A8D83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4822" y="467360"/>
            <a:ext cx="3006058" cy="1160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6D04B-8C5A-40D7-AB67-C1AADE49C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4305" y="4644771"/>
            <a:ext cx="3076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Maxima Location: Located every phase change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when interfering waves are integer wavelengths out of phase.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under small angel approximation: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 where d is the distance between slits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wavelength.</a:t>
                </a:r>
              </a:p>
              <a:p>
                <a:r>
                  <a:rPr lang="en-US" dirty="0"/>
                  <a:t>Minima Location: Located every phase change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between maxima</a:t>
                </a:r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45E-9DEB-4027-B3C2-F6B6DFE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/>
                  <a:t>We can have interference between a wave going though a single slit!</a:t>
                </a:r>
              </a:p>
              <a:p>
                <a:r>
                  <a:rPr lang="en-US" dirty="0"/>
                  <a:t>This patter will have minima when the waves from the top and bottom of the slit destructively interfere (are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US" dirty="0"/>
                  <a:t> out of phase)</a:t>
                </a:r>
              </a:p>
              <a:p>
                <a:pPr lvl="1"/>
                <a:r>
                  <a:rPr lang="en-US" dirty="0"/>
                  <a:t>This happens at angles described by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or if angles are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essentially the same thing, only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one uses the slit spacing (d) and the other use the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slit width (a)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" t="-1477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DA1EBF-7172-4330-B3CC-86D517331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95" b="10927"/>
          <a:stretch/>
        </p:blipFill>
        <p:spPr>
          <a:xfrm>
            <a:off x="6962610" y="2719866"/>
            <a:ext cx="3888270" cy="33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40DE-E4FA-4D59-8EF4-EF012CD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Criteria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be able to differentiate two waves that are next to each other in a grating</a:t>
                </a:r>
              </a:p>
              <a:p>
                <a:pPr lvl="1"/>
                <a:r>
                  <a:rPr lang="en-US" dirty="0"/>
                  <a:t>Rayleigh Limit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Light from two sources can be differentiated if they are a certain angle apart where</a:t>
                </a:r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 for holes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for slits.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slit width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the diameter of the 	beam</a:t>
                </a:r>
              </a:p>
              <a:p>
                <a:pPr lvl="1"/>
                <a:r>
                  <a:rPr lang="en-US" dirty="0"/>
                  <a:t>This can be translated to a spatial  size of beam limit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.122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𝑙𝑒𝑛𝑠𝑒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𝑏𝑒𝑎𝑚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6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Photons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): Treating light as a particle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hc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/>
                  <a:t>                       h is Plank’s constant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=1.0545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pronounced “h-bar”</a:t>
                </a:r>
              </a:p>
              <a:p>
                <a:r>
                  <a:rPr lang="en-US" dirty="0"/>
                  <a:t>When we work with quantum particles we describe them by their wavefunction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[Insert physical interpretation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here], 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probability of finding the particle at a specific location</a:t>
                </a:r>
              </a:p>
              <a:p>
                <a:pPr lvl="1"/>
                <a:r>
                  <a:rPr lang="en-US" dirty="0"/>
                  <a:t>We can treat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just like we treated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just like 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IT’S THE SAME AS BEFORE!!!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probability density it needs to be normalized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10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1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2C6F-A479-4C5C-858C-4668D736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Particles? Waves? What’s the difference‽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E7130-EE35-447A-93BF-B4EDB482A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assign momentums to massless things like photons?</a:t>
                </a:r>
              </a:p>
              <a:p>
                <a:pPr lvl="1"/>
                <a:r>
                  <a:rPr lang="en-US" dirty="0"/>
                  <a:t>We use the </a:t>
                </a:r>
                <a:r>
                  <a:rPr lang="en-US" dirty="0" err="1"/>
                  <a:t>DeBroglie</a:t>
                </a:r>
                <a:r>
                  <a:rPr lang="en-US" dirty="0"/>
                  <a:t>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Energy:</a:t>
                </a:r>
              </a:p>
              <a:p>
                <a:pPr lvl="1"/>
                <a:r>
                  <a:rPr lang="en-US" dirty="0"/>
                  <a:t>Massive particles: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Well how do we assign wavelength to a massive particle?</a:t>
                </a:r>
              </a:p>
              <a:p>
                <a:pPr lvl="1"/>
                <a:r>
                  <a:rPr lang="en-US" dirty="0" err="1"/>
                  <a:t>DeBroglie</a:t>
                </a:r>
                <a:r>
                  <a:rPr lang="en-US" dirty="0"/>
                  <a:t> again!!!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𝑚𝐸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E7130-EE35-447A-93BF-B4EDB482A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10147</TotalTime>
  <Words>712</Words>
  <Application>Microsoft Office PowerPoint</Application>
  <PresentationFormat>Widescreen</PresentationFormat>
  <Paragraphs>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Banded Design Teal 16x9</vt:lpstr>
      <vt:lpstr>Physics 214 Exam 1 HKN Review Session</vt:lpstr>
      <vt:lpstr>Traveling Waves and Harmonics </vt:lpstr>
      <vt:lpstr>Adding Waves and Intensity</vt:lpstr>
      <vt:lpstr>Phasors</vt:lpstr>
      <vt:lpstr>Interference</vt:lpstr>
      <vt:lpstr>Diffraction</vt:lpstr>
      <vt:lpstr>Rayleigh Criteria </vt:lpstr>
      <vt:lpstr>Photons (γ): Treating light as a particle</vt:lpstr>
      <vt:lpstr>Particles? Waves? What’s the difference‽</vt:lpstr>
      <vt:lpstr>Polarization and Distinguishability</vt:lpstr>
      <vt:lpstr>Exam Advice</vt:lpstr>
      <vt:lpstr>Past Exam Questions</vt:lpstr>
      <vt:lpstr>Spring 2017</vt:lpstr>
      <vt:lpstr>Spring 2017</vt:lpstr>
      <vt:lpstr>Spring 2017</vt:lpstr>
      <vt:lpstr>Spring 2015</vt:lpstr>
      <vt:lpstr>Fall 2014</vt:lpstr>
      <vt:lpstr>Fall 2014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Exam 1 HKN Review Session</dc:title>
  <dc:creator>Steven Kolaczkowski</dc:creator>
  <cp:lastModifiedBy>Steven Kolaczkowski</cp:lastModifiedBy>
  <cp:revision>84</cp:revision>
  <dcterms:created xsi:type="dcterms:W3CDTF">2018-02-03T22:53:08Z</dcterms:created>
  <dcterms:modified xsi:type="dcterms:W3CDTF">2019-09-21T16:10:00Z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