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90" r:id="rId6"/>
    <p:sldId id="260" r:id="rId7"/>
    <p:sldId id="283" r:id="rId8"/>
    <p:sldId id="282" r:id="rId9"/>
    <p:sldId id="258" r:id="rId10"/>
    <p:sldId id="291" r:id="rId11"/>
    <p:sldId id="266" r:id="rId12"/>
    <p:sldId id="267" r:id="rId13"/>
    <p:sldId id="276" r:id="rId14"/>
    <p:sldId id="270" r:id="rId15"/>
    <p:sldId id="284" r:id="rId16"/>
    <p:sldId id="277" r:id="rId17"/>
    <p:sldId id="292" r:id="rId18"/>
    <p:sldId id="27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5294" autoAdjust="0"/>
  </p:normalViewPr>
  <p:slideViewPr>
    <p:cSldViewPr snapToGrid="0">
      <p:cViewPr>
        <p:scale>
          <a:sx n="75" d="100"/>
          <a:sy n="75" d="100"/>
        </p:scale>
        <p:origin x="498" y="-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2019-10-11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2019-10-11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2019-10-11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2019-10-11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2019-10-11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2019-10-11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2019-10-11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2019-10-11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2019-10-11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2019-10-11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2019-10-11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2019-10-11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2019-10-11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214 </a:t>
            </a:r>
            <a:br>
              <a:rPr lang="en-US" dirty="0"/>
            </a:br>
            <a:r>
              <a:rPr lang="en-US" dirty="0"/>
              <a:t>HKN Final Exam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6BA6-AE87-4DE1-87F6-642DD29C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Practice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E5A5744-D965-4987-BAF0-296F7B77A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08" y="2428875"/>
            <a:ext cx="9561633" cy="664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70C574-1571-4489-8490-C034DA11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3833508"/>
            <a:ext cx="1604647" cy="17765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60DE41-DF99-4D3A-8806-CDC066156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849" y="467360"/>
            <a:ext cx="1848225" cy="18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5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FC61-A66D-4F01-86DF-EECF99D0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Practice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AC2F70-0D09-41E6-AB23-E2554AF66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4"/>
            <a:ext cx="7970475" cy="825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A382D3-1260-45A0-BDC7-6036B14B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793289"/>
            <a:ext cx="7970475" cy="5379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1D76A2-15C3-43DD-AC5A-7A40A3C79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953000"/>
            <a:ext cx="4019349" cy="944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92EBD-D7AF-4CF7-AC47-FFDDEDC71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758572"/>
            <a:ext cx="1791902" cy="82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261B-6A32-4125-B0E5-2AA2EBAD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DDE417-1D77-4465-BB48-DF4CFD4F4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685811"/>
            <a:ext cx="6346876" cy="261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3A7EAA-CD8E-4B55-89AF-E5BC97513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685" y="1519495"/>
            <a:ext cx="4207897" cy="684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BDC923-E159-4FB8-B185-12F86035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1942107"/>
            <a:ext cx="6346876" cy="319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CBC29-62BC-42F5-9B9A-1DE6E3900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2261819"/>
            <a:ext cx="2900680" cy="1113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1E86D-2FCC-4958-A016-6F532F096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20" y="3690206"/>
            <a:ext cx="7078980" cy="497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4ED0C-2CB2-410D-A3E9-7E5E077AC8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300" y="3339927"/>
            <a:ext cx="1146666" cy="11982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44D9CA-7B63-4AD5-9616-9EF1549456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120" y="4981688"/>
            <a:ext cx="7078980" cy="489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F0B2F2-228A-4FCB-9D62-52337FA09B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2403" y="5705923"/>
            <a:ext cx="5441698" cy="68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1D3C-4FB5-4B0D-BA62-11497DC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93FF5-1980-4789-B762-0D7733046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6" y="1700784"/>
            <a:ext cx="8154572" cy="425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8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4707-D2B2-4CC1-ABA3-F55549C0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2009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626695-D0CA-49C7-83A0-F5C322C61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7548880" cy="968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613D9-4322-4146-9BFB-0BA56331A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4209"/>
            <a:ext cx="5408832" cy="1178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867F3E-04E5-4C3D-BCAF-4EFB15F55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4376897"/>
            <a:ext cx="7548880" cy="500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F0C08-6404-4CAD-8AA3-B71815A85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074" y="5231378"/>
            <a:ext cx="7842758" cy="9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4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3037-A716-45E8-A8E3-495CD58A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39AA4-49B2-4CF7-B81C-59E32FBA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2" y="4265707"/>
            <a:ext cx="8514080" cy="648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32F24-310D-4AE3-BCDC-FCE9F17B0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012" y="5334000"/>
            <a:ext cx="3580759" cy="1352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8B9A24-5C60-4E80-815D-470A7F609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725" y="467360"/>
            <a:ext cx="5750456" cy="1746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A7F222-183F-4F6C-8C9E-78CFEFBD2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2" y="2621899"/>
            <a:ext cx="7469792" cy="331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60A0E0-DEFA-4788-BF4A-C8ADC0781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5388" y="3012394"/>
            <a:ext cx="3863071" cy="83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5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BCF1-8F95-479E-B51E-0260DE21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5C0CD-88CC-4D79-8A5B-82C3D9F11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758"/>
          <a:stretch/>
        </p:blipFill>
        <p:spPr>
          <a:xfrm>
            <a:off x="409208" y="1599027"/>
            <a:ext cx="8476881" cy="2988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9D98B-070D-4AC6-B92D-EA3B0F86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07" y="4754046"/>
            <a:ext cx="8476882" cy="681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1BE0F6-9F7F-4B98-A7E1-969B8F54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07" y="5602041"/>
            <a:ext cx="8476883" cy="694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D54E1-3949-43B2-8CB6-91FF47CFB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08" y="4524930"/>
            <a:ext cx="2354477" cy="910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9286D-6886-4C61-A51C-1F00E139C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108" y="5602041"/>
            <a:ext cx="2354475" cy="8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E3EB-620C-4EA5-BF3A-3CB068F4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Wavefunctions and Eigenstates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5CEE4-0C87-4E92-8367-151B156DA6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Wavefunctions,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are how we describe the probabilistic nature of quantum particles.  By themselves, wavefunctions do not have an intuitive meaning.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Momentum of a particle is described by its wavenumber,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 later classes,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will be a vector</a:t>
                </a:r>
              </a:p>
              <a:p>
                <a:r>
                  <a:rPr lang="en-US" dirty="0"/>
                  <a:t>When we say a wavefunction is an eigenstate of some quantity, we mean that quantity is definite.</a:t>
                </a:r>
              </a:p>
              <a:p>
                <a:pPr lvl="1"/>
                <a:r>
                  <a:rPr lang="en-US" dirty="0"/>
                  <a:t>Ex.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𝑖𝑘𝑥</m:t>
                        </m:r>
                      </m:sup>
                    </m:sSup>
                  </m:oMath>
                </a14:m>
                <a:r>
                  <a:rPr lang="en-US" dirty="0"/>
                  <a:t> is a momentum eigenstate with momentum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an eigenstate of both momentum and energy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5CEE4-0C87-4E92-8367-151B156DA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6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6073-D871-4873-A0B7-AC710426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Superposition, Normalization, and Orthogonality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92CEA-E7D4-4CC5-8D47-5AB146483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Superposition: If we have two valid wavefunctions, linear combinations of these wavefunctions are also valid.</a:t>
                </a:r>
              </a:p>
              <a:p>
                <a:pPr lvl="1"/>
                <a:r>
                  <a:rPr lang="en-US" dirty="0"/>
                  <a:t>If a wavefunction is a superposition of a quantity (momentum, energy, polarization, etc.) it is </a:t>
                </a:r>
                <a:r>
                  <a:rPr lang="en-US" b="1" u="sng" dirty="0"/>
                  <a:t>not </a:t>
                </a:r>
                <a:r>
                  <a:rPr lang="en-US" dirty="0"/>
                  <a:t>an eigenstate of that quantity</a:t>
                </a:r>
                <a:endParaRPr lang="en-US" b="1" u="sng" dirty="0"/>
              </a:p>
              <a:p>
                <a:r>
                  <a:rPr lang="en-US" dirty="0"/>
                  <a:t>Normalization: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Does this change with superposition?</a:t>
                </a:r>
              </a:p>
              <a:p>
                <a:r>
                  <a:rPr lang="en-US" dirty="0"/>
                  <a:t>Orthogonality Principle: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E92CEA-E7D4-4CC5-8D47-5AB146483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71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E9F1-8268-4BFC-B306-038D480D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Independent Schrödinger Equation (TISE) and the Infinite Potential Well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F8A19-FDBE-4AEB-B3B8-A6AB3834C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Free Particle solution: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our original harmonic wave solutions works and we can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can verify that this will get 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Infinite Square Well: We need a function that is zero at x=0 and x=L</a:t>
                </a:r>
              </a:p>
              <a:p>
                <a:pPr lvl="1"/>
                <a:r>
                  <a:rPr lang="en-US" dirty="0"/>
                  <a:t>From our options above,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works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state of the system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3, 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F8A19-FDBE-4AEB-B3B8-A6AB3834C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F4AA401-C70B-4515-9BB9-B3DC29AC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782" y="3429000"/>
            <a:ext cx="2252456" cy="26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5801-67A6-45F8-ADE7-BBA24967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Potential Wells, Boundary Conditions, and Harmonic Oscillators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4FE3C-A8DA-44C5-89A7-44F1F713A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 changing potentials we force two boundary conditions to be met: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Harmonic Oscillators have potentials,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and have their energy states described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4FE3C-A8DA-44C5-89A7-44F1F713A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9B1573-1AB4-4A66-BE4F-C9227BF97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9223"/>
            <a:ext cx="5227081" cy="20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5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1E5C7C-5810-4923-BDE4-5F8E9337AB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Time Dependent Schrödinger Equation (TDSE): dotting your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and crossing your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’s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1E5C7C-5810-4923-BDE4-5F8E9337A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5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7D442-B0EA-43BD-B5E2-125B7C266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TISE: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Now we are going to look at time dependent wave functions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TDSE: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Superposition principle: TDSE can also be solved by:</a:t>
                </a:r>
              </a:p>
              <a:p>
                <a:pPr marL="365760" lvl="1" indent="0">
                  <a:buNone/>
                </a:pPr>
                <a:endParaRPr lang="en-US" sz="500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Notice that this is not a solution to TISE</a:t>
                </a:r>
              </a:p>
              <a:p>
                <a:pPr lvl="2"/>
                <a:r>
                  <a:rPr lang="en-US" dirty="0"/>
                  <a:t>Superpositions oscillate with a beat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 vary with time?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7D442-B0EA-43BD-B5E2-125B7C266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36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F1C2-B8D5-4010-9CED-9C3D1A85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 Structure and Intro to Condensed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70CF-ADEC-4260-9A8B-6B666541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Pauli Exclusion Principle: For this class, all it means is you can have a max of </a:t>
            </a:r>
            <a:r>
              <a:rPr lang="en-US" b="1" u="sng" dirty="0"/>
              <a:t>2 </a:t>
            </a:r>
            <a:r>
              <a:rPr lang="en-US" dirty="0"/>
              <a:t>electrons per energy level.</a:t>
            </a:r>
          </a:p>
          <a:p>
            <a:r>
              <a:rPr lang="en-US" dirty="0"/>
              <a:t>When independent materials are brought together, their shared energy levels split into bonding and anti-bonding state.</a:t>
            </a:r>
          </a:p>
          <a:p>
            <a:r>
              <a:rPr lang="en-US" dirty="0"/>
              <a:t>Bandgap: The separation between energy levels in a material.  There are no available states for particles to fill in the gap.</a:t>
            </a:r>
          </a:p>
          <a:p>
            <a:pPr lvl="1"/>
            <a:r>
              <a:rPr lang="en-US" dirty="0"/>
              <a:t>Metals have no bandgap</a:t>
            </a:r>
          </a:p>
          <a:p>
            <a:pPr lvl="1"/>
            <a:r>
              <a:rPr lang="en-US" dirty="0"/>
              <a:t>Insulators have large bandgaps</a:t>
            </a:r>
          </a:p>
          <a:p>
            <a:pPr lvl="1"/>
            <a:r>
              <a:rPr lang="en-US" dirty="0"/>
              <a:t>Semiconductors have small bandgaps</a:t>
            </a:r>
          </a:p>
          <a:p>
            <a:pPr lvl="2"/>
            <a:r>
              <a:rPr lang="en-US" dirty="0"/>
              <a:t>What constitutes large and small? </a:t>
            </a:r>
            <a:r>
              <a:rPr lang="en-US" dirty="0" err="1"/>
              <a:t>Pft</a:t>
            </a:r>
            <a:r>
              <a:rPr lang="en-US" dirty="0"/>
              <a:t>. Nothing really</a:t>
            </a:r>
          </a:p>
        </p:txBody>
      </p:sp>
    </p:spTree>
    <p:extLst>
      <p:ext uri="{BB962C8B-B14F-4D97-AF65-F5344CB8AC3E}">
        <p14:creationId xmlns:p14="http://schemas.microsoft.com/office/powerpoint/2010/main" val="274850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2712-E7CC-4CE7-B70E-F32D95D3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0FF8-E3BB-4EE0-8EED-1D780F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5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E6A8-F0E7-45B0-85A1-5C8A1963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9805-CDE7-475D-9F66-4DBFE9D6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3605</TotalTime>
  <Words>664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Banded Design Teal 16x9</vt:lpstr>
      <vt:lpstr>Physics 214  HKN Final Exam Review Session</vt:lpstr>
      <vt:lpstr>Wavefunctions and Eigenstates</vt:lpstr>
      <vt:lpstr>Superposition, Normalization, and Orthogonality </vt:lpstr>
      <vt:lpstr>Time Independent Schrödinger Equation (TISE) and the Infinite Potential Well</vt:lpstr>
      <vt:lpstr>Finite Potential Wells, Boundary Conditions, and Harmonic Oscillators</vt:lpstr>
      <vt:lpstr>Time Dependent Schrödinger Equation (TDSE): dotting your i’s and crossing your h’s</vt:lpstr>
      <vt:lpstr>Band Structure and Intro to Condensed Matter</vt:lpstr>
      <vt:lpstr>Exam Advice</vt:lpstr>
      <vt:lpstr>Past Exam Questions</vt:lpstr>
      <vt:lpstr>Spring 2018 Practice</vt:lpstr>
      <vt:lpstr>Spring 2018 Practice</vt:lpstr>
      <vt:lpstr>Spring 2018 Practice</vt:lpstr>
      <vt:lpstr>Fall 2001</vt:lpstr>
      <vt:lpstr>Spring 2009</vt:lpstr>
      <vt:lpstr>Spring 2010</vt:lpstr>
      <vt:lpstr>Spring 2010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214  HKN Final Exam Review Session</dc:title>
  <dc:creator>Steven Kolaczkowski</dc:creator>
  <cp:lastModifiedBy>Steven Kolaczkowski</cp:lastModifiedBy>
  <cp:revision>74</cp:revision>
  <dcterms:created xsi:type="dcterms:W3CDTF">2018-03-01T19:40:37Z</dcterms:created>
  <dcterms:modified xsi:type="dcterms:W3CDTF">2019-10-12T16:16:33Z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