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83" r:id="rId6"/>
    <p:sldId id="282" r:id="rId7"/>
    <p:sldId id="257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6" r:id="rId20"/>
    <p:sldId id="270" r:id="rId21"/>
    <p:sldId id="277" r:id="rId22"/>
    <p:sldId id="278" r:id="rId23"/>
    <p:sldId id="279" r:id="rId24"/>
    <p:sldId id="271" r:id="rId25"/>
    <p:sldId id="274" r:id="rId26"/>
    <p:sldId id="272" r:id="rId27"/>
    <p:sldId id="281" r:id="rId28"/>
    <p:sldId id="273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5294" autoAdjust="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2018-10-14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2018-10-14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2018-10-14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2018-10-14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2018-10-14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2018-10-14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2018-10-14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2018-10-14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2018-10-14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2018-10-14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2018-10-14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2018-10-14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2018-10-14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Physics 214 </a:t>
            </a:r>
            <a:br>
              <a:rPr lang="en-US" dirty="0"/>
            </a:br>
            <a:r>
              <a:rPr lang="en-US" dirty="0"/>
              <a:t>HKN Final Exam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20D9-BE37-4A9C-BCB2-18F598D8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Particles and Beyond Hydrogen (</a:t>
            </a:r>
            <a:r>
              <a:rPr lang="en-US" dirty="0" err="1"/>
              <a:t>kinda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E19E2F-EBF8-4DDC-86FE-EC81C9B3D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Fermions: half integer spins</a:t>
                </a:r>
              </a:p>
              <a:p>
                <a:pPr lvl="1"/>
                <a:r>
                  <a:rPr lang="en-US" dirty="0"/>
                  <a:t>Can NEVER share all the same quantum numbers (Pauli Exclusion Principle)</a:t>
                </a:r>
              </a:p>
              <a:p>
                <a:pPr lvl="1"/>
                <a:r>
                  <a:rPr lang="en-US" dirty="0"/>
                  <a:t>Ex: electrons, quarks, protons, neutrons</a:t>
                </a:r>
              </a:p>
              <a:p>
                <a:r>
                  <a:rPr lang="en-US" dirty="0"/>
                  <a:t>Bosons: integer spins</a:t>
                </a:r>
              </a:p>
              <a:p>
                <a:pPr lvl="1"/>
                <a:r>
                  <a:rPr lang="en-US" dirty="0"/>
                  <a:t>Prefer to share all quantum numbers (This is the reason lasers work!)</a:t>
                </a:r>
              </a:p>
              <a:p>
                <a:pPr lvl="1"/>
                <a:r>
                  <a:rPr lang="en-US" dirty="0"/>
                  <a:t>Ex: photons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gluons, </a:t>
                </a:r>
                <a:r>
                  <a:rPr lang="en-US" dirty="0" err="1"/>
                  <a:t>pions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-particles</a:t>
                </a:r>
              </a:p>
              <a:p>
                <a:pPr lvl="1"/>
                <a:r>
                  <a:rPr lang="en-US" dirty="0"/>
                  <a:t>Want to learn more? Take Physics 470!!!</a:t>
                </a:r>
              </a:p>
              <a:p>
                <a:r>
                  <a:rPr lang="en-US" dirty="0"/>
                  <a:t>For single electrons in atoms: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13.6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𝑒𝑉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 the number of protons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E19E2F-EBF8-4DDC-86FE-EC81C9B3D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05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C48B-9E63-4CF4-879E-FD7D9C7A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Condensed Matter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6C4E-0B99-495A-8136-C3CA423AB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Molecular Potentials</a:t>
            </a:r>
          </a:p>
          <a:p>
            <a:r>
              <a:rPr lang="en-US" dirty="0"/>
              <a:t>Band Theory and Band Structure</a:t>
            </a:r>
          </a:p>
          <a:p>
            <a:pPr lvl="1"/>
            <a:r>
              <a:rPr lang="en-US" dirty="0"/>
              <a:t>Conduction and Valence Bands</a:t>
            </a:r>
          </a:p>
          <a:p>
            <a:pPr lvl="1"/>
            <a:r>
              <a:rPr lang="en-US" dirty="0"/>
              <a:t>How does Temperature affect electron transport</a:t>
            </a:r>
          </a:p>
          <a:p>
            <a:pPr lvl="1"/>
            <a:r>
              <a:rPr lang="en-US" dirty="0"/>
              <a:t>Want to learn more? Take ECE 340 or PHYS 460 or I assume some Material Science class?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1C6EF-513D-43D1-AA24-801A395B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630" y="1901952"/>
            <a:ext cx="31432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2712-E7CC-4CE7-B70E-F32D95D3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0FF8-E3BB-4EE0-8EED-1D780F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when and how to use your equation sheet</a:t>
            </a:r>
          </a:p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  <a:p>
            <a:r>
              <a:rPr lang="en-US" dirty="0"/>
              <a:t>DON’T CHEAT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5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E6A8-F0E7-45B0-85A1-5C8A1963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9805-CDE7-475D-9F66-4DBFE9D6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4F02-8F78-4019-839D-9323C89F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13E750-9F87-4732-B8EB-70C1910D8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4"/>
            <a:ext cx="7954027" cy="2389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01248E-4DC5-4D2F-924D-016D31B10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4090334"/>
            <a:ext cx="7913713" cy="984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11C91-F415-4552-9064-A68427BA9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255" y="1700784"/>
            <a:ext cx="2523346" cy="1863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AE8D6-D33F-488B-8B0F-B65515F4E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348" y="3966731"/>
            <a:ext cx="1657159" cy="132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8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955F-A27D-4AC5-8760-66DF67BA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E7B617-8D0A-46F1-A512-D464F996C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66" y="1700784"/>
            <a:ext cx="11142622" cy="228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D9C4AB-3B2F-455C-9B7A-918EE7265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6" y="4206020"/>
            <a:ext cx="11082983" cy="203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6BA6-AE87-4DE1-87F6-642DD29C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ADCD5-2473-4576-89EB-83E1B90A7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12" y="1700784"/>
            <a:ext cx="9561634" cy="78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352A7A-2CF2-4D4E-9B55-59D32EF15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12" y="3201734"/>
            <a:ext cx="9561634" cy="515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52EE41-59CE-4EA4-9DA0-F4987969B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12" y="5015027"/>
            <a:ext cx="9561634" cy="958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EBA93F-3D51-433E-B3C4-84E524D87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6955" y="2674422"/>
            <a:ext cx="2116490" cy="1548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12A8F4-2E16-4E4A-A6AB-6D32DEDE7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6955" y="4463035"/>
            <a:ext cx="2116490" cy="1970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EAF8AC-1F9E-407C-B97F-9B9A553BF1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6955" y="645882"/>
            <a:ext cx="2049633" cy="183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5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FC61-A66D-4F01-86DF-EECF99D0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0D4238-419E-492D-8E05-194F1805E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3"/>
            <a:ext cx="7615311" cy="2882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2FF649-D92C-49A4-8635-A71C84BB2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6" y="4583214"/>
            <a:ext cx="7615314" cy="825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88A17B-F61F-4459-BCC0-504AAB548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4770" y="2055690"/>
            <a:ext cx="1634051" cy="1460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4BC91F-057D-49D1-A558-ABC4DBE94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341" y="5744012"/>
            <a:ext cx="6294659" cy="84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1D3C-4FB5-4B0D-BA62-11497DCF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193FF5-1980-4789-B762-0D7733046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66" y="1700784"/>
            <a:ext cx="8154572" cy="4257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0A2E3F-9AC3-4847-B71E-FBDC14A9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6" y="5958329"/>
            <a:ext cx="8154572" cy="887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BBE05C-DD4C-4628-8271-2D8B08C14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863" y="5259669"/>
            <a:ext cx="2422020" cy="13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8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BA4A-0495-4317-BD63-058FAC0F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FAECA6-D5DA-4E0A-9E19-70BC36598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64" y="1700783"/>
            <a:ext cx="8633202" cy="3363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10A97-41AB-4499-8EAF-597902500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64" y="5064368"/>
            <a:ext cx="3085655" cy="1793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0EB759-6757-4527-B86B-63F54FD92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119" y="5064368"/>
            <a:ext cx="3604678" cy="1793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5396B1-D01D-43DF-870E-0DA040BD3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797" y="5064368"/>
            <a:ext cx="3450462" cy="1793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2D81FC-CE82-4B38-B6DE-A636457BD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1666" y="467359"/>
            <a:ext cx="3250334" cy="17464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1185AC-E009-4C94-902D-5D20AC92E2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1666" y="2496086"/>
            <a:ext cx="3217522" cy="177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2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E9F1-8268-4BFC-B306-038D480D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Independent Schrödinger Equation (TISE) and the Infinite Potential Well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F8A19-FDBE-4AEB-B3B8-A6AB3834C8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Free Particle solution: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our original harmonic wave solutions works and we can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You can verify that this will get 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Infinite Square Well: We need a function that is zero at x=0 and x=L</a:t>
                </a:r>
              </a:p>
              <a:p>
                <a:pPr lvl="1"/>
                <a:r>
                  <a:rPr lang="en-US" dirty="0"/>
                  <a:t>From our options above,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works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state of the system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3, 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F8A19-FDBE-4AEB-B3B8-A6AB3834C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F4AA401-C70B-4515-9BB9-B3DC29ACD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782" y="3429000"/>
            <a:ext cx="2252456" cy="26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3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3037-A716-45E8-A8E3-495CD58A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39AA4-49B2-4CF7-B81C-59E32FBAF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2060011"/>
            <a:ext cx="10433538" cy="794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32F24-310D-4AE3-BCDC-FCE9F17B0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571" y="3798907"/>
            <a:ext cx="4426635" cy="167186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41AC61-5C05-4D76-8211-205BE11A4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5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6666-9443-4946-B27E-8D24E51A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BC92A5-10C5-49BB-92B2-E501391A9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3"/>
            <a:ext cx="9509760" cy="1939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7CDB32-7E6C-45B5-BC6F-F7F3FE24C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3639866"/>
            <a:ext cx="9509760" cy="24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1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14D3-D8A6-4498-9AD7-08D775C0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2010 26 &amp; 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C25AE-3C4D-4E36-86B8-0BD12C1A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368CB-202C-45C4-AB85-B79EBE7A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8" y="1662912"/>
            <a:ext cx="9509760" cy="15477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E36F9D-ACC3-4846-AE9E-8D3F9E3E1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28" y="3433263"/>
            <a:ext cx="9509760" cy="3424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CA6F4D-5209-4908-B70D-CDD03D8FE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9588" y="2241168"/>
            <a:ext cx="2131480" cy="13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6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BCF1-8F95-479E-B51E-0260DE21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55C0CD-88CC-4D79-8A5B-82C3D9F11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208" y="1599027"/>
            <a:ext cx="8476881" cy="3425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E9D98B-070D-4AC6-B92D-EA3B0F861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07" y="5024029"/>
            <a:ext cx="8476882" cy="681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1BE0F6-9F7F-4B98-A7E1-969B8F548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07" y="5602041"/>
            <a:ext cx="8476883" cy="694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BD54E1-3949-43B2-8CB6-91FF47CFB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06" y="3676936"/>
            <a:ext cx="2354477" cy="910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02875D-A8F0-4BA9-9687-C37ED11C9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6089" y="241109"/>
            <a:ext cx="3082239" cy="27277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D5DA4B-5AA7-4DF3-BE8A-AE93D3004E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6089" y="2948738"/>
            <a:ext cx="3082239" cy="275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39286D-6886-4C61-A51C-1F00E139C2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6106" y="5024029"/>
            <a:ext cx="2354475" cy="85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3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2464-255C-4D00-A3A2-897988F1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2009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87D2E0-5071-4173-ADA8-29F092569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437" y="1626676"/>
            <a:ext cx="11490082" cy="836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3D803-5605-4DDA-8521-F4712DBD9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83" y="2463119"/>
            <a:ext cx="1037273" cy="1982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8D9139-FECD-4BE7-B027-21741E1A9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37" y="4371354"/>
            <a:ext cx="11474604" cy="216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6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8F28-7FFE-496B-A026-693BFD4E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929CB1-2656-44C0-94E3-A80A9A50D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215"/>
          <a:stretch/>
        </p:blipFill>
        <p:spPr>
          <a:xfrm>
            <a:off x="296008" y="1700784"/>
            <a:ext cx="9126582" cy="3809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CF8D75-4532-44C8-8BA2-345FB57C2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08" y="5509846"/>
            <a:ext cx="5307623" cy="364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E58B7C-6039-4A7C-BAA8-6DC2288B2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590" y="4788148"/>
            <a:ext cx="2203208" cy="180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7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B159-3B93-4060-ADE9-083DA51D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2009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B096A0-7101-42F2-B160-27C182B87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9959926" cy="250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9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5801-67A6-45F8-ADE7-BBA24967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Potential Wells and Boundary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4FE3C-A8DA-44C5-89A7-44F1F713A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Normalization: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 probability density, the sum of all probabilities must be one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With changing potentials we force two boundary conditions to be met: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ra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4FE3C-A8DA-44C5-89A7-44F1F713A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39B1573-1AB4-4A66-BE4F-C9227BF97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799" y="4010025"/>
            <a:ext cx="5227081" cy="201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5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155B-DEBB-46E6-BF5D-8308C0E0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and Tunneling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D12DD-6203-4F65-A324-2CBB3311FE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does k change when we pass from a classically allowed region to a classically forbidden one? What happens when we go back?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/>
                  <a:t>Transmission Probability: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, and L is the thickness of the barrier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D12DD-6203-4F65-A324-2CBB3311FE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23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1E5C7C-5810-4923-BDE4-5F8E9337AB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Time Dependent Schrödinger Equation (TDSE): dotting your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and crossing your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’s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1E5C7C-5810-4923-BDE4-5F8E9337A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5" b="-1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27D442-B0EA-43BD-B5E2-125B7C266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TISE: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Now we are going to look at time dependent wave functions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TDSE: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Superposition principle: TDSE can also be solved by:</a:t>
                </a:r>
              </a:p>
              <a:p>
                <a:pPr marL="365760" lvl="1" indent="0">
                  <a:buNone/>
                </a:pPr>
                <a:endParaRPr lang="en-US" sz="500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Notice that this is not a solution to TISE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27D442-B0EA-43BD-B5E2-125B7C266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36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6073-D871-4873-A0B7-AC710426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and Orthogonality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E92CEA-E7D4-4CC5-8D47-5AB146483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Normalization: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Does this change with superposition? Will it change over time?</a:t>
                </a:r>
              </a:p>
              <a:p>
                <a:r>
                  <a:rPr lang="en-US" dirty="0"/>
                  <a:t>Orthogonality Principle: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6858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E92CEA-E7D4-4CC5-8D47-5AB146483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71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9D92-1618-4B8A-A317-8A6BA4AC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Quantum to Higher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334650-8799-4D53-B4CA-760181036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Wavefunctions still need to be normalized in all space.</a:t>
                </a:r>
              </a:p>
              <a:p>
                <a:pPr lvl="1"/>
                <a:r>
                  <a:rPr lang="en-US" dirty="0"/>
                  <a:t>In this class we will only deal with rectangular potentials or spherical potentials with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dependence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Want to see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dependent potentials? Go to grad school!!!</a:t>
                </a:r>
              </a:p>
              <a:p>
                <a:r>
                  <a:rPr lang="en-US" dirty="0"/>
                  <a:t>Hydrogen Atom Energy: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13.6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𝑒𝑉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334650-8799-4D53-B4CA-760181036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0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683F-9318-4123-ABE3-2A3B56C6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BAE01-B856-457D-BAF7-91B5B84A3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(Principal):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describes the size of the orbital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(Angular or Orbital):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describes the shape of the orbital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(Magnetic):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describes the orientation of the orbital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endParaRPr lang="en-US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BAE01-B856-457D-BAF7-91B5B84A3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57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A8AF-47E8-498E-BC16-07C0234C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and Moments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3A123-3EA2-4B61-B1A6-AE7788D7F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Stern-Gerlach: Electrons can only have two possible spin projections: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ℏ=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ℏ</m:t>
                    </m:r>
                  </m:oMath>
                </a14:m>
                <a:endParaRPr lang="en-US" dirty="0"/>
              </a:p>
              <a:p>
                <a:pPr marL="36576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3A123-3EA2-4B61-B1A6-AE7788D7F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5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2529</TotalTime>
  <Words>786</Words>
  <Application>Microsoft Office PowerPoint</Application>
  <PresentationFormat>Widescreen</PresentationFormat>
  <Paragraphs>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Banded Design Teal 16x9</vt:lpstr>
      <vt:lpstr>Physics 214  HKN Final Exam Review Session</vt:lpstr>
      <vt:lpstr>Time Independent Schrödinger Equation (TISE) and the Infinite Potential Well</vt:lpstr>
      <vt:lpstr>Finite Potential Wells and Boundary Conditions</vt:lpstr>
      <vt:lpstr>Reflections and Tunneling</vt:lpstr>
      <vt:lpstr>Time Dependent Schrödinger Equation (TDSE): dotting your i’s and crossing your h’s</vt:lpstr>
      <vt:lpstr>Normalization and Orthogonality </vt:lpstr>
      <vt:lpstr>Taking Quantum to Higher Dimensions</vt:lpstr>
      <vt:lpstr>Quantum Numbers</vt:lpstr>
      <vt:lpstr>Spin and Moments</vt:lpstr>
      <vt:lpstr>Classes of Particles and Beyond Hydrogen (kinda)</vt:lpstr>
      <vt:lpstr>Random Condensed Matter Topics</vt:lpstr>
      <vt:lpstr>Exam Advice</vt:lpstr>
      <vt:lpstr>Past Exam Questions</vt:lpstr>
      <vt:lpstr>Fall 2001</vt:lpstr>
      <vt:lpstr>Fall 2001</vt:lpstr>
      <vt:lpstr>Fall 2001</vt:lpstr>
      <vt:lpstr>Fall 2001</vt:lpstr>
      <vt:lpstr>Fall 2001</vt:lpstr>
      <vt:lpstr>Fall 2001</vt:lpstr>
      <vt:lpstr>Spring 2010</vt:lpstr>
      <vt:lpstr>Spring 2010</vt:lpstr>
      <vt:lpstr>Spring 2010 26 &amp; 27</vt:lpstr>
      <vt:lpstr>Spring 2010</vt:lpstr>
      <vt:lpstr>Spring 2009</vt:lpstr>
      <vt:lpstr>Spring 2010</vt:lpstr>
      <vt:lpstr>Spring 2009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214  HKN Final Exam Review Session</dc:title>
  <dc:creator>Steven Kolaczkowski</dc:creator>
  <cp:lastModifiedBy>Steven Kolaczkowski</cp:lastModifiedBy>
  <cp:revision>48</cp:revision>
  <dcterms:created xsi:type="dcterms:W3CDTF">2018-03-01T19:40:37Z</dcterms:created>
  <dcterms:modified xsi:type="dcterms:W3CDTF">2018-10-14T20:30:03Z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