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1" r:id="rId3"/>
    <p:sldId id="262" r:id="rId4"/>
    <p:sldId id="263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8" r:id="rId17"/>
    <p:sldId id="280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61"/>
            <p14:sldId id="262"/>
            <p14:sldId id="263"/>
            <p14:sldId id="264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Untitled Section" id="{D4217B3C-10AF-4365-81B6-B2495588D2D1}">
          <p14:sldIdLst>
            <p14:sldId id="279"/>
            <p14:sldId id="282"/>
            <p14:sldId id="288"/>
            <p14:sldId id="280"/>
            <p14:sldId id="283"/>
            <p14:sldId id="284"/>
            <p14:sldId id="285"/>
            <p14:sldId id="286"/>
            <p14:sldId id="287"/>
          </p14:sldIdLst>
        </p14:section>
        <p14:section name="Untitled Section" id="{B7A6967A-2267-419F-AC0A-DA1BEDEEE9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2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7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HKN ECE 342 Review Session 2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Anthony Li</a:t>
            </a: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Alec </a:t>
            </a:r>
            <a:r>
              <a:rPr lang="en-US" dirty="0" err="1"/>
              <a:t>Wasowicz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Rex </a:t>
            </a:r>
            <a:r>
              <a:rPr lang="en-US" dirty="0" err="1"/>
              <a:t>Geng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BB2-90C9-4B40-938B-1E891D28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Emitter/Collector/Base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02">
                <a:extLst>
                  <a:ext uri="{FF2B5EF4-FFF2-40B4-BE49-F238E27FC236}">
                    <a16:creationId xmlns:a16="http://schemas.microsoft.com/office/drawing/2014/main" id="{3D02F56C-F6B4-4310-9329-E9C5778650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5600" y="1629949"/>
                <a:ext cx="2915679" cy="1206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||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hape 102">
                <a:extLst>
                  <a:ext uri="{FF2B5EF4-FFF2-40B4-BE49-F238E27FC236}">
                    <a16:creationId xmlns:a16="http://schemas.microsoft.com/office/drawing/2014/main" id="{3D02F56C-F6B4-4310-9329-E9C57786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0" y="1629949"/>
                <a:ext cx="2915679" cy="1206600"/>
              </a:xfrm>
              <a:prstGeom prst="rect">
                <a:avLst/>
              </a:prstGeom>
              <a:blipFill>
                <a:blip r:embed="rId2"/>
                <a:stretch>
                  <a:fillRect b="-39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>
                <a:extLst>
                  <a:ext uri="{FF2B5EF4-FFF2-40B4-BE49-F238E27FC236}">
                    <a16:creationId xmlns:a16="http://schemas.microsoft.com/office/drawing/2014/main" id="{4DD33027-59F0-426D-9254-32CC3DF76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7269" y="1300273"/>
                <a:ext cx="4649209" cy="1206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ꞵ+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Shape 103">
                <a:extLst>
                  <a:ext uri="{FF2B5EF4-FFF2-40B4-BE49-F238E27FC236}">
                    <a16:creationId xmlns:a16="http://schemas.microsoft.com/office/drawing/2014/main" id="{4DD33027-59F0-426D-9254-32CC3DF76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69" y="1300273"/>
                <a:ext cx="4649209" cy="1206600"/>
              </a:xfrm>
              <a:prstGeom prst="rect">
                <a:avLst/>
              </a:prstGeom>
              <a:blipFill>
                <a:blip r:embed="rId3"/>
                <a:stretch>
                  <a:fillRect b="-79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04">
                <a:extLst>
                  <a:ext uri="{FF2B5EF4-FFF2-40B4-BE49-F238E27FC236}">
                    <a16:creationId xmlns:a16="http://schemas.microsoft.com/office/drawing/2014/main" id="{9A9B3EB7-D89F-46BE-B09F-3971BA91C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6478" y="1243578"/>
                <a:ext cx="3799922" cy="26625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||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ꞵ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Shape 104">
                <a:extLst>
                  <a:ext uri="{FF2B5EF4-FFF2-40B4-BE49-F238E27FC236}">
                    <a16:creationId xmlns:a16="http://schemas.microsoft.com/office/drawing/2014/main" id="{9A9B3EB7-D89F-46BE-B09F-3971BA91C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478" y="1243578"/>
                <a:ext cx="3799922" cy="2662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Shape 105">
            <a:extLst>
              <a:ext uri="{FF2B5EF4-FFF2-40B4-BE49-F238E27FC236}">
                <a16:creationId xmlns:a16="http://schemas.microsoft.com/office/drawing/2014/main" id="{048410FB-6869-4CFC-B186-C01B1C14A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802" y="3593670"/>
            <a:ext cx="2872054" cy="2950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6">
            <a:extLst>
              <a:ext uri="{FF2B5EF4-FFF2-40B4-BE49-F238E27FC236}">
                <a16:creationId xmlns:a16="http://schemas.microsoft.com/office/drawing/2014/main" id="{1EF138CA-5568-4AFD-914C-C18099A5241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9978" y="3420583"/>
            <a:ext cx="2532922" cy="305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07">
            <a:extLst>
              <a:ext uri="{FF2B5EF4-FFF2-40B4-BE49-F238E27FC236}">
                <a16:creationId xmlns:a16="http://schemas.microsoft.com/office/drawing/2014/main" id="{16F9DD0B-4F00-494E-8765-EB03BFF94DC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5416"/>
          <a:stretch/>
        </p:blipFill>
        <p:spPr>
          <a:xfrm>
            <a:off x="4021456" y="3593670"/>
            <a:ext cx="3401979" cy="302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00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FCBB-C86B-40DF-8E02-B1506B97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Degeneration</a:t>
            </a:r>
          </a:p>
        </p:txBody>
      </p:sp>
      <p:sp>
        <p:nvSpPr>
          <p:cNvPr id="7" name="Shape 113">
            <a:extLst>
              <a:ext uri="{FF2B5EF4-FFF2-40B4-BE49-F238E27FC236}">
                <a16:creationId xmlns:a16="http://schemas.microsoft.com/office/drawing/2014/main" id="{60252EF9-7794-44C5-AC46-7E60BD271EB7}"/>
              </a:ext>
            </a:extLst>
          </p:cNvPr>
          <p:cNvSpPr txBox="1">
            <a:spLocks/>
          </p:cNvSpPr>
          <p:nvPr/>
        </p:nvSpPr>
        <p:spPr>
          <a:xfrm>
            <a:off x="415600" y="1578380"/>
            <a:ext cx="113608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When a resistance is “viewed” through the collector, it appears bigger by a factor related to the transconductance.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114">
                <a:extLst>
                  <a:ext uri="{FF2B5EF4-FFF2-40B4-BE49-F238E27FC236}">
                    <a16:creationId xmlns:a16="http://schemas.microsoft.com/office/drawing/2014/main" id="{09FF3821-36D8-46C8-8BE5-C2F8DAC42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2000" y="2933083"/>
                <a:ext cx="7638800" cy="254337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ꞵ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Shape 114">
                <a:extLst>
                  <a:ext uri="{FF2B5EF4-FFF2-40B4-BE49-F238E27FC236}">
                    <a16:creationId xmlns:a16="http://schemas.microsoft.com/office/drawing/2014/main" id="{09FF3821-36D8-46C8-8BE5-C2F8DAC42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00" y="2933083"/>
                <a:ext cx="7638800" cy="2543378"/>
              </a:xfrm>
              <a:prstGeom prst="rect">
                <a:avLst/>
              </a:prstGeom>
              <a:blipFill>
                <a:blip r:embed="rId3"/>
                <a:stretch>
                  <a:fillRect l="-399" b="-2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FB8C06-25A5-4DBD-9400-8069F6DB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0" y="2505700"/>
            <a:ext cx="3600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8B6C-C2A7-41F2-894B-0B33D6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Modulation</a:t>
            </a:r>
          </a:p>
        </p:txBody>
      </p:sp>
      <p:sp>
        <p:nvSpPr>
          <p:cNvPr id="4" name="Shape 121">
            <a:extLst>
              <a:ext uri="{FF2B5EF4-FFF2-40B4-BE49-F238E27FC236}">
                <a16:creationId xmlns:a16="http://schemas.microsoft.com/office/drawing/2014/main" id="{5095E8A6-F083-44C8-BEB2-935535CD3552}"/>
              </a:ext>
            </a:extLst>
          </p:cNvPr>
          <p:cNvSpPr txBox="1">
            <a:spLocks/>
          </p:cNvSpPr>
          <p:nvPr/>
        </p:nvSpPr>
        <p:spPr>
          <a:xfrm>
            <a:off x="415600" y="1471271"/>
            <a:ext cx="113608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/>
              <a:t>Resistances seen through the Emitter seem smaller.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22">
                <a:extLst>
                  <a:ext uri="{FF2B5EF4-FFF2-40B4-BE49-F238E27FC236}">
                    <a16:creationId xmlns:a16="http://schemas.microsoft.com/office/drawing/2014/main" id="{7D4BBF03-15B1-4A72-8285-AE25CED6C5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0863" y="2751108"/>
                <a:ext cx="8363600" cy="8696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𝐼𝑁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b="0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Shape 122">
                <a:extLst>
                  <a:ext uri="{FF2B5EF4-FFF2-40B4-BE49-F238E27FC236}">
                    <a16:creationId xmlns:a16="http://schemas.microsoft.com/office/drawing/2014/main" id="{7D4BBF03-15B1-4A72-8285-AE25CED6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63" y="2751108"/>
                <a:ext cx="8363600" cy="869600"/>
              </a:xfrm>
              <a:prstGeom prst="rect">
                <a:avLst/>
              </a:prstGeom>
              <a:blipFill>
                <a:blip r:embed="rId2"/>
                <a:stretch>
                  <a:fillRect l="-364" b="-20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123">
            <a:extLst>
              <a:ext uri="{FF2B5EF4-FFF2-40B4-BE49-F238E27FC236}">
                <a16:creationId xmlns:a16="http://schemas.microsoft.com/office/drawing/2014/main" id="{3A6BF016-8338-4C91-8FBC-EE4453C38B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3" y="2025971"/>
            <a:ext cx="2857500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1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B350-1D68-4D47-BA37-D3982A7D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DCA5-5385-4943-AC73-B6862FF07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Magnitude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Pole: Roll down by 20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, 6 </a:t>
            </a:r>
            <a:r>
              <a:rPr lang="en-US" dirty="0" err="1"/>
              <a:t>db</a:t>
            </a:r>
            <a:r>
              <a:rPr lang="en-US" dirty="0"/>
              <a:t>/oct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Zero: Roll up by 20 </a:t>
            </a:r>
            <a:r>
              <a:rPr lang="en-US" dirty="0" err="1"/>
              <a:t>db</a:t>
            </a:r>
            <a:r>
              <a:rPr lang="en-US" dirty="0"/>
              <a:t>/</a:t>
            </a:r>
            <a:r>
              <a:rPr lang="en-US" dirty="0" err="1"/>
              <a:t>dec</a:t>
            </a:r>
            <a:r>
              <a:rPr lang="en-US" dirty="0"/>
              <a:t>, 6 </a:t>
            </a:r>
            <a:r>
              <a:rPr lang="en-US" dirty="0" err="1"/>
              <a:t>db</a:t>
            </a:r>
            <a:r>
              <a:rPr lang="en-US" dirty="0"/>
              <a:t>/oct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Phase: arctan(</a:t>
            </a:r>
            <a:r>
              <a:rPr lang="el-GR" dirty="0"/>
              <a:t>ω/ω</a:t>
            </a:r>
            <a:r>
              <a:rPr lang="en-US" baseline="-25000" dirty="0"/>
              <a:t>p</a:t>
            </a:r>
            <a:r>
              <a:rPr lang="en-US" dirty="0"/>
              <a:t>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Usually -90° for poles, +90° for zeros </a:t>
            </a: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l-GR" dirty="0"/>
              <a:t>ω</a:t>
            </a:r>
            <a:r>
              <a:rPr lang="en-US" baseline="-25000" dirty="0" err="1"/>
              <a:t>ugf</a:t>
            </a:r>
            <a:r>
              <a:rPr lang="en-US" dirty="0"/>
              <a:t> = 20log|A</a:t>
            </a:r>
            <a:r>
              <a:rPr lang="en-US" baseline="-25000" dirty="0"/>
              <a:t>n</a:t>
            </a:r>
            <a:r>
              <a:rPr lang="en-US" dirty="0"/>
              <a:t>| * </a:t>
            </a:r>
            <a:r>
              <a:rPr lang="el-GR" dirty="0"/>
              <a:t>ω</a:t>
            </a:r>
            <a:r>
              <a:rPr lang="en-US" baseline="-25000" dirty="0" err="1"/>
              <a:t>pn</a:t>
            </a:r>
            <a:r>
              <a:rPr lang="en-US" dirty="0"/>
              <a:t> where n is the pole located before unity gain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7F8A-D731-4D0A-9EA4-EE91E3D5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Miller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3E46A9-1AAF-45B6-B2D4-60F3D2E26B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A3E46A9-1AAF-45B6-B2D4-60F3D2E26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YaEc/e0bed9dbf2.png">
            <a:extLst>
              <a:ext uri="{FF2B5EF4-FFF2-40B4-BE49-F238E27FC236}">
                <a16:creationId xmlns:a16="http://schemas.microsoft.com/office/drawing/2014/main" id="{8F07BDE0-49A5-42D1-8E62-D202A5DB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13" y="1536633"/>
            <a:ext cx="7294274" cy="270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39807C-F947-4508-9B18-AFF2048ED79A}"/>
              </a:ext>
            </a:extLst>
          </p:cNvPr>
          <p:cNvCxnSpPr/>
          <p:nvPr/>
        </p:nvCxnSpPr>
        <p:spPr>
          <a:xfrm>
            <a:off x="7480300" y="276860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0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02F5-722E-4CD7-88F6-460EEC93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Circuit Time Constants (OCTC)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4B29E8-4261-4A12-BE99-271A98B59B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Locate all capacitors</a:t>
                </a:r>
              </a:p>
              <a:p>
                <a:r>
                  <a:rPr lang="en-US" dirty="0"/>
                  <a:t>For each capacitor, open the capacitor, find the equivalent R</a:t>
                </a:r>
                <a:r>
                  <a:rPr lang="en-US" baseline="-25000" dirty="0"/>
                  <a:t>out</a:t>
                </a:r>
                <a:r>
                  <a:rPr lang="en-US" dirty="0"/>
                  <a:t> at the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4B29E8-4261-4A12-BE99-271A98B59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8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B71B-7D61-46AC-AA38-87400879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Midterm 3 Fa16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60782-A5E1-4586-892A-6E2CCE4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47" y="1356967"/>
            <a:ext cx="9340505" cy="525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0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F6F-57F0-4BC5-9004-19F52E0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Midterm 3 Fa17 Problem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104D-EBFC-4FC3-BC71-E0E57734F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uu.sh/zYhMT/a6645847d0.png">
            <a:extLst>
              <a:ext uri="{FF2B5EF4-FFF2-40B4-BE49-F238E27FC236}">
                <a16:creationId xmlns:a16="http://schemas.microsoft.com/office/drawing/2014/main" id="{DC09591D-6CC2-4E87-A5D7-A05B3606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724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8839F-68E0-4736-BEDF-DE42B6EFE5F1}"/>
              </a:ext>
            </a:extLst>
          </p:cNvPr>
          <p:cNvSpPr/>
          <p:nvPr/>
        </p:nvSpPr>
        <p:spPr>
          <a:xfrm>
            <a:off x="2862470" y="2584174"/>
            <a:ext cx="5824330" cy="36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F6F-57F0-4BC5-9004-19F52E0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Midterm 3 Fa17 Problem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104D-EBFC-4FC3-BC71-E0E57734F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uu.sh/zYhMT/a6645847d0.png">
            <a:extLst>
              <a:ext uri="{FF2B5EF4-FFF2-40B4-BE49-F238E27FC236}">
                <a16:creationId xmlns:a16="http://schemas.microsoft.com/office/drawing/2014/main" id="{DC09591D-6CC2-4E87-A5D7-A05B3606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724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A398-F851-48F6-88CA-FA5CFC2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Midterm 3 Fa16 Problem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669F9-CBB5-4163-91D2-59C777CF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356967"/>
            <a:ext cx="10278587" cy="533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D96E-1060-47CE-8DB0-B72DB26E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Midterm 3 Fa17 Problem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72A2A-796B-4DF1-976F-4F948E5E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00262"/>
            <a:ext cx="10277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01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8A33-FE62-4DA1-AA49-55D6A64E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8 Problem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40EB-18A1-402C-AB76-A9EBF20DA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D4BD1-CB0D-412C-9C9F-647850DA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628"/>
            <a:ext cx="12192000" cy="40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52D7-72AA-43DA-B905-1A0ACBEF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 8 Problem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378CE-8844-48B4-81E5-141365A0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31" y="1249946"/>
            <a:ext cx="8356738" cy="56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Gain Calculation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</a:t>
            </a:r>
            <a:r>
              <a:rPr lang="en" baseline="-25000"/>
              <a:t>v</a:t>
            </a:r>
            <a:r>
              <a:rPr lang="en"/>
              <a:t> = -G</a:t>
            </a:r>
            <a:r>
              <a:rPr lang="en" baseline="-25000"/>
              <a:t>M</a:t>
            </a:r>
            <a:r>
              <a:rPr lang="en"/>
              <a:t>R</a:t>
            </a:r>
            <a:r>
              <a:rPr lang="en" baseline="-25000"/>
              <a:t>out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G</a:t>
            </a:r>
            <a:r>
              <a:rPr lang="en" baseline="-25000"/>
              <a:t>M</a:t>
            </a:r>
            <a:r>
              <a:rPr lang="en"/>
              <a:t> = Small signal transconductance, ratio of i</a:t>
            </a:r>
            <a:r>
              <a:rPr lang="en" baseline="-25000"/>
              <a:t>out</a:t>
            </a:r>
            <a:r>
              <a:rPr lang="en"/>
              <a:t> to v</a:t>
            </a:r>
            <a:r>
              <a:rPr lang="en" baseline="-25000"/>
              <a:t>in</a:t>
            </a:r>
            <a:r>
              <a:rPr lang="en"/>
              <a:t>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Equivalent incremental output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2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Amplifier Topologies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Diode-tied Transistor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Source/Drain/Gate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 with Degeneration</a:t>
            </a:r>
            <a:endParaRPr dirty="0"/>
          </a:p>
          <a:p>
            <a:pPr>
              <a:buAutoNum type="arabicPeriod"/>
            </a:pPr>
            <a:r>
              <a:rPr lang="en" dirty="0"/>
              <a:t>Common Drain with Modulation</a:t>
            </a:r>
            <a:endParaRPr dirty="0"/>
          </a:p>
          <a:p>
            <a:pPr>
              <a:buAutoNum type="arabicPeriod"/>
            </a:pPr>
            <a:r>
              <a:rPr lang="en" dirty="0"/>
              <a:t>Cascode</a:t>
            </a:r>
            <a:endParaRPr dirty="0"/>
          </a:p>
        </p:txBody>
      </p:sp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4FEE-463D-4FC6-BA0E-6BEC2C8A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BJT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F98C-F9DC-44D2-8901-51060E384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puu.sh/zXH5b/b89134199a.png">
            <a:extLst>
              <a:ext uri="{FF2B5EF4-FFF2-40B4-BE49-F238E27FC236}">
                <a16:creationId xmlns:a16="http://schemas.microsoft.com/office/drawing/2014/main" id="{008DFB47-D0F9-49FB-A073-8BB1495D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89" y="1536633"/>
            <a:ext cx="5367221" cy="372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0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D81D-23D7-4BAC-82E2-3FA796DD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 of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5140-3ED3-43C8-A8F9-DDC8C70E9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/>
            <a:r>
              <a:rPr lang="en-US" dirty="0"/>
              <a:t>Three regions of operation:</a:t>
            </a:r>
          </a:p>
          <a:p>
            <a:pPr marL="457200" lvl="0" indent="-342900"/>
            <a:r>
              <a:rPr lang="en-US" dirty="0"/>
              <a:t>Cutoff: V</a:t>
            </a:r>
            <a:r>
              <a:rPr lang="en-US" baseline="-25000" dirty="0"/>
              <a:t>E </a:t>
            </a:r>
            <a:r>
              <a:rPr lang="en-US" dirty="0"/>
              <a:t>&gt; V</a:t>
            </a:r>
            <a:r>
              <a:rPr lang="en-US" baseline="-25000" dirty="0"/>
              <a:t>B</a:t>
            </a:r>
            <a:r>
              <a:rPr lang="en-US" dirty="0"/>
              <a:t> &lt; V</a:t>
            </a:r>
            <a:r>
              <a:rPr lang="en-US" baseline="-25000" dirty="0"/>
              <a:t>C</a:t>
            </a:r>
            <a:endParaRPr lang="en-US" dirty="0"/>
          </a:p>
          <a:p>
            <a:pPr marL="457200" lvl="0" indent="-342900"/>
            <a:r>
              <a:rPr lang="en-US" dirty="0"/>
              <a:t>Saturation: V</a:t>
            </a:r>
            <a:r>
              <a:rPr lang="en-US" baseline="-25000" dirty="0"/>
              <a:t>E</a:t>
            </a:r>
            <a:r>
              <a:rPr lang="en-US" dirty="0"/>
              <a:t> &lt; V</a:t>
            </a:r>
            <a:r>
              <a:rPr lang="en-US" baseline="-25000" dirty="0"/>
              <a:t>B</a:t>
            </a:r>
            <a:r>
              <a:rPr lang="en-US" dirty="0"/>
              <a:t> &gt; V</a:t>
            </a:r>
            <a:r>
              <a:rPr lang="en-US" baseline="-25000" dirty="0"/>
              <a:t>C</a:t>
            </a:r>
            <a:endParaRPr lang="en-US" dirty="0"/>
          </a:p>
          <a:p>
            <a:pPr marL="457200" lvl="0" indent="-342900"/>
            <a:r>
              <a:rPr lang="en-US" dirty="0"/>
              <a:t>Forward Active: V</a:t>
            </a:r>
            <a:r>
              <a:rPr lang="en-US" baseline="-25000" dirty="0"/>
              <a:t>E</a:t>
            </a:r>
            <a:r>
              <a:rPr lang="en-US" dirty="0"/>
              <a:t> &gt; V</a:t>
            </a:r>
            <a:r>
              <a:rPr lang="en-US" baseline="-25000" dirty="0"/>
              <a:t>B</a:t>
            </a:r>
            <a:r>
              <a:rPr lang="en-US" dirty="0"/>
              <a:t> &gt; V</a:t>
            </a:r>
            <a:r>
              <a:rPr lang="en-US" baseline="-25000" dirty="0"/>
              <a:t>C</a:t>
            </a:r>
            <a:endParaRPr lang="en-US" dirty="0"/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V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/>
              <a:t>kt</a:t>
            </a:r>
            <a:r>
              <a:rPr lang="en-US" dirty="0"/>
              <a:t>/q</a:t>
            </a:r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I</a:t>
            </a:r>
            <a:r>
              <a:rPr lang="en-US" baseline="-25000" dirty="0"/>
              <a:t>C</a:t>
            </a:r>
            <a:r>
              <a:rPr lang="en-US" dirty="0"/>
              <a:t> = ꞵI</a:t>
            </a:r>
            <a:r>
              <a:rPr lang="en-US" baseline="-25000" dirty="0"/>
              <a:t>B</a:t>
            </a:r>
            <a:endParaRPr lang="en-US" dirty="0"/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I</a:t>
            </a:r>
            <a:r>
              <a:rPr lang="en-US" baseline="-25000" dirty="0"/>
              <a:t>E</a:t>
            </a:r>
            <a:r>
              <a:rPr lang="en-US" dirty="0"/>
              <a:t> = I</a:t>
            </a:r>
            <a:r>
              <a:rPr lang="en-US" baseline="-25000" dirty="0"/>
              <a:t>C</a:t>
            </a:r>
            <a:r>
              <a:rPr lang="en-US" dirty="0"/>
              <a:t> + I</a:t>
            </a:r>
            <a:r>
              <a:rPr lang="en-US" baseline="-25000" dirty="0"/>
              <a:t>B</a:t>
            </a:r>
          </a:p>
          <a:p>
            <a:pPr marL="914400" lvl="1" indent="-317500">
              <a:spcBef>
                <a:spcPts val="0"/>
              </a:spcBef>
            </a:pPr>
            <a:r>
              <a:rPr lang="en-US" dirty="0"/>
              <a:t>Ꞵ = </a:t>
            </a:r>
            <a:r>
              <a:rPr lang="en-US" dirty="0" err="1"/>
              <a:t>g</a:t>
            </a:r>
            <a:r>
              <a:rPr lang="en-US" baseline="-25000" dirty="0" err="1"/>
              <a:t>m</a:t>
            </a:r>
            <a:r>
              <a:rPr lang="en-US" dirty="0" err="1"/>
              <a:t>R</a:t>
            </a:r>
            <a:r>
              <a:rPr lang="en-US" baseline="-25000" dirty="0"/>
              <a:t>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378D-1A99-4AAF-818C-DC23223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BJT Small Signal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DE46-B324-49E2-96A1-B5C8048F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466850"/>
            <a:ext cx="8677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A11-54DC-4150-A9D0-993AC769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Terminal Impedance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9EEB02-C6C6-46C5-B8C7-B6E6F3F84B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Diode-Tied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49EEB02-C6C6-46C5-B8C7-B6E6F3F84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94">
            <a:extLst>
              <a:ext uri="{FF2B5EF4-FFF2-40B4-BE49-F238E27FC236}">
                <a16:creationId xmlns:a16="http://schemas.microsoft.com/office/drawing/2014/main" id="{9D0304DA-08EC-40A4-BD04-A5C9F69F7F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652" y="1536633"/>
            <a:ext cx="15335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5">
            <a:extLst>
              <a:ext uri="{FF2B5EF4-FFF2-40B4-BE49-F238E27FC236}">
                <a16:creationId xmlns:a16="http://schemas.microsoft.com/office/drawing/2014/main" id="{B0931540-AB1D-4595-823F-E802E870D9F9}"/>
              </a:ext>
            </a:extLst>
          </p:cNvPr>
          <p:cNvSpPr txBox="1"/>
          <p:nvPr/>
        </p:nvSpPr>
        <p:spPr>
          <a:xfrm>
            <a:off x="9172302" y="3245583"/>
            <a:ext cx="1710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Diode Tied Transistor</a:t>
            </a:r>
            <a:endParaRPr/>
          </a:p>
        </p:txBody>
      </p:sp>
      <p:pic>
        <p:nvPicPr>
          <p:cNvPr id="8" name="Shape 96">
            <a:extLst>
              <a:ext uri="{FF2B5EF4-FFF2-40B4-BE49-F238E27FC236}">
                <a16:creationId xmlns:a16="http://schemas.microsoft.com/office/drawing/2014/main" id="{2C474B49-AA66-48CD-89E8-77A296AF92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840" y="1797583"/>
            <a:ext cx="771525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30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478</Words>
  <Application>Microsoft Office PowerPoint</Application>
  <PresentationFormat>Widescreen</PresentationFormat>
  <Paragraphs>95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HKN ECE 342 Review Session 2</vt:lpstr>
      <vt:lpstr>MOSFET Operating Point</vt:lpstr>
      <vt:lpstr>MOSFET Incremental Model</vt:lpstr>
      <vt:lpstr>Gain Calculation</vt:lpstr>
      <vt:lpstr>Common Amplifier Topologies</vt:lpstr>
      <vt:lpstr>BJT</vt:lpstr>
      <vt:lpstr>Regions of Operation</vt:lpstr>
      <vt:lpstr>BJT Small Signal Model</vt:lpstr>
      <vt:lpstr>Terminal Impedance</vt:lpstr>
      <vt:lpstr>Common Emitter/Collector/Base</vt:lpstr>
      <vt:lpstr>Degeneration</vt:lpstr>
      <vt:lpstr>Modulation</vt:lpstr>
      <vt:lpstr>Bode Plots</vt:lpstr>
      <vt:lpstr>Miller Effect</vt:lpstr>
      <vt:lpstr>Open Circuit Time Constants (OCTC)</vt:lpstr>
      <vt:lpstr>Midterm 3 Fa16 Problem 1</vt:lpstr>
      <vt:lpstr>Midterm 3 Fa17 Problem 2</vt:lpstr>
      <vt:lpstr>Midterm 3 Fa17 Problem 2</vt:lpstr>
      <vt:lpstr>Midterm 3 Fa16 Problem 2</vt:lpstr>
      <vt:lpstr>Midterm 3 Fa17 Problem 3</vt:lpstr>
      <vt:lpstr>Homework 8 Problem 3</vt:lpstr>
      <vt:lpstr>Homework 8 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Li, Anthony</cp:lastModifiedBy>
  <cp:revision>131</cp:revision>
  <dcterms:created xsi:type="dcterms:W3CDTF">2018-02-23T00:49:22Z</dcterms:created>
  <dcterms:modified xsi:type="dcterms:W3CDTF">2018-11-10T21:43:14Z</dcterms:modified>
</cp:coreProperties>
</file>