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71" r:id="rId8"/>
    <p:sldId id="279" r:id="rId9"/>
    <p:sldId id="277" r:id="rId10"/>
    <p:sldId id="280" r:id="rId11"/>
    <p:sldId id="272" r:id="rId12"/>
    <p:sldId id="273" r:id="rId13"/>
    <p:sldId id="274" r:id="rId14"/>
    <p:sldId id="275" r:id="rId15"/>
    <p:sldId id="281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E34060-B49F-4F13-B385-60A9CB0D29C8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Untitled Section" id="{B7A6967A-2267-419F-AC0A-DA1BEDEEE920}">
          <p14:sldIdLst>
            <p14:sldId id="271"/>
            <p14:sldId id="279"/>
            <p14:sldId id="277"/>
            <p14:sldId id="280"/>
            <p14:sldId id="272"/>
            <p14:sldId id="273"/>
            <p14:sldId id="274"/>
            <p14:sldId id="275"/>
            <p14:sldId id="281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c Wasowicz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4656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39665-2697-43F5-8576-A0518A90EED1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DD9F7-6485-4D79-A33D-502BE08C4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0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863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Anthony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DD9F7-6485-4D79-A33D-502BE08C4F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98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Keshav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DD9F7-6485-4D79-A33D-502BE08C4F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22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Anthony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DD9F7-6485-4D79-A33D-502BE08C4F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01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Keshav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DD9F7-6485-4D79-A33D-502BE08C4F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77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Anthony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DD9F7-6485-4D79-A33D-502BE08C4F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9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Anthony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DD9F7-6485-4D79-A33D-502BE08C4F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6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Keshav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6353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Anthony, Diode incrementally looks like resistor with resistance Vt/Id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2026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Keshav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16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Keshav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0547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Keshav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7478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Anthony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DD9F7-6485-4D79-A33D-502BE08C4F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89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Anthony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DD9F7-6485-4D79-A33D-502BE08C4F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85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Keshav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DD9F7-6485-4D79-A33D-502BE08C4F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4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55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70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36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9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06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4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4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0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7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096A33-B276-41A0-A790-5395397BE674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8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096A33-B276-41A0-A790-5395397BE674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42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0.pn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  <a:prstGeom prst="rect">
            <a:avLst/>
          </a:prstGeom>
        </p:spPr>
        <p:txBody>
          <a:bodyPr spcFirstLastPara="1" vert="horz" lIns="121900" tIns="121900" rIns="121900" bIns="121900" rtlCol="0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/>
              <a:t>HKN ECE 342 Review Session 1</a:t>
            </a:r>
            <a:endParaRPr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  <a:prstGeom prst="rect">
            <a:avLst/>
          </a:prstGeom>
        </p:spPr>
        <p:txBody>
          <a:bodyPr spcFirstLastPara="1" vert="horz" lIns="121900" tIns="121900" rIns="121900" bIns="121900" rtlCol="0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rgbClr val="FFFFFF"/>
                </a:solidFill>
              </a:rPr>
              <a:t>Anthony Li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FFFFFF"/>
                </a:solidFill>
              </a:rPr>
              <a:t>Keshav Harisrikanth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9993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6D2E3-62A0-4FFD-8B50-9BB8CC71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B0A62-874B-4BD4-8FC3-C03BF409D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1" y="1842876"/>
            <a:ext cx="7976152" cy="434920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C1B90-5327-4153-82E8-A74939B6A0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14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C74EA-8880-4B5D-9A4C-97AE2E0E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3</a:t>
            </a:r>
          </a:p>
        </p:txBody>
      </p:sp>
      <p:pic>
        <p:nvPicPr>
          <p:cNvPr id="2050" name="Picture 2" descr="https://puu.sh/zwj8y/7bf6b325df.png">
            <a:extLst>
              <a:ext uri="{FF2B5EF4-FFF2-40B4-BE49-F238E27FC236}">
                <a16:creationId xmlns:a16="http://schemas.microsoft.com/office/drawing/2014/main" id="{4DAEBBFA-4D7E-48AC-8FDD-AD39264C4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1850661"/>
            <a:ext cx="990600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puu.sh/zwk1r/a82b595904.jpg">
            <a:extLst>
              <a:ext uri="{FF2B5EF4-FFF2-40B4-BE49-F238E27FC236}">
                <a16:creationId xmlns:a16="http://schemas.microsoft.com/office/drawing/2014/main" id="{1D37D72A-3473-4B30-A1EE-46DAF3A97B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0" b="11685"/>
          <a:stretch/>
        </p:blipFill>
        <p:spPr bwMode="auto">
          <a:xfrm>
            <a:off x="241505" y="3034264"/>
            <a:ext cx="4135576" cy="96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CA39AC-8A82-43FE-8BC2-509834C2F4DF}"/>
                  </a:ext>
                </a:extLst>
              </p:cNvPr>
              <p:cNvSpPr txBox="1"/>
              <p:nvPr/>
            </p:nvSpPr>
            <p:spPr>
              <a:xfrm>
                <a:off x="9089471" y="2250831"/>
                <a:ext cx="2686929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en-US" sz="2800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CA39AC-8A82-43FE-8BC2-509834C2F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471" y="2250831"/>
                <a:ext cx="2686929" cy="16619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35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B120-522F-4C2C-8246-24B5954C3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4</a:t>
            </a:r>
          </a:p>
        </p:txBody>
      </p:sp>
      <p:pic>
        <p:nvPicPr>
          <p:cNvPr id="3074" name="Picture 2" descr="https://puu.sh/zwjc3/b4a4a58ae4.png">
            <a:extLst>
              <a:ext uri="{FF2B5EF4-FFF2-40B4-BE49-F238E27FC236}">
                <a16:creationId xmlns:a16="http://schemas.microsoft.com/office/drawing/2014/main" id="{22B8C8FE-0A9D-42B9-B5F6-318C94356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1797408"/>
            <a:ext cx="9953625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puu.sh/zwk1r/a82b595904.jpg">
            <a:extLst>
              <a:ext uri="{FF2B5EF4-FFF2-40B4-BE49-F238E27FC236}">
                <a16:creationId xmlns:a16="http://schemas.microsoft.com/office/drawing/2014/main" id="{5033E614-A909-4A4A-94AF-DA4608E2DF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0" b="11685"/>
          <a:stretch/>
        </p:blipFill>
        <p:spPr bwMode="auto">
          <a:xfrm>
            <a:off x="258417" y="3508513"/>
            <a:ext cx="3666599" cy="85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87CE6F-C2B4-43FE-860D-B6E4F191B445}"/>
                  </a:ext>
                </a:extLst>
              </p:cNvPr>
              <p:cNvSpPr txBox="1"/>
              <p:nvPr/>
            </p:nvSpPr>
            <p:spPr>
              <a:xfrm>
                <a:off x="9342689" y="2813539"/>
                <a:ext cx="243371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𝟐𝟎𝟎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𝟒𝟎𝟎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𝟐𝟎𝟎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87CE6F-C2B4-43FE-860D-B6E4F191B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689" y="2813539"/>
                <a:ext cx="2433711" cy="18158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30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CFB3-2AC3-4C5A-8AEC-1C7CEF627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5 – Sp16 Midterm 1</a:t>
            </a:r>
          </a:p>
        </p:txBody>
      </p:sp>
      <p:pic>
        <p:nvPicPr>
          <p:cNvPr id="4098" name="Picture 2" descr="https://puu.sh/zwjkA/1d5f472cb5.png">
            <a:extLst>
              <a:ext uri="{FF2B5EF4-FFF2-40B4-BE49-F238E27FC236}">
                <a16:creationId xmlns:a16="http://schemas.microsoft.com/office/drawing/2014/main" id="{DB397990-3801-4F4D-9D38-2DF46F37D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1536633"/>
            <a:ext cx="8582025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puu.sh/zwk1r/a82b595904.jpg">
            <a:extLst>
              <a:ext uri="{FF2B5EF4-FFF2-40B4-BE49-F238E27FC236}">
                <a16:creationId xmlns:a16="http://schemas.microsoft.com/office/drawing/2014/main" id="{A6A21324-CAFB-48B1-A2E6-256908A2C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0" b="11685"/>
          <a:stretch/>
        </p:blipFill>
        <p:spPr bwMode="auto">
          <a:xfrm>
            <a:off x="7078648" y="4875811"/>
            <a:ext cx="3837954" cy="89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5A56FC-EBD9-44B1-BA0A-6DBB0300830D}"/>
                  </a:ext>
                </a:extLst>
              </p:cNvPr>
              <p:cNvSpPr txBox="1"/>
              <p:nvPr/>
            </p:nvSpPr>
            <p:spPr>
              <a:xfrm>
                <a:off x="7451677" y="2820572"/>
                <a:ext cx="364395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𝟒𝟎𝟎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𝟗𝟔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l-GR" sz="2800" b="1" i="1" dirty="0" smtClean="0">
                          <a:latin typeface="Cambria Math" panose="02040503050406030204" pitchFamily="18" charset="0"/>
                        </a:rPr>
                        <m:t>𝜴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5A56FC-EBD9-44B1-BA0A-6DBB03008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677" y="2820572"/>
                <a:ext cx="3643952" cy="13849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61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C45D1-8540-45BE-9167-2CA3EDEE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6 – Fa16 Midterm 1 </a:t>
            </a:r>
          </a:p>
        </p:txBody>
      </p:sp>
      <p:pic>
        <p:nvPicPr>
          <p:cNvPr id="5124" name="Picture 4" descr="https://puu.sh/zwjph/ee404246b0.png">
            <a:extLst>
              <a:ext uri="{FF2B5EF4-FFF2-40B4-BE49-F238E27FC236}">
                <a16:creationId xmlns:a16="http://schemas.microsoft.com/office/drawing/2014/main" id="{B4522012-3977-4B48-B384-F578862A7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66" y="1902856"/>
            <a:ext cx="7346861" cy="413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s://puu.sh/zwk1r/a82b595904.jpg">
            <a:extLst>
              <a:ext uri="{FF2B5EF4-FFF2-40B4-BE49-F238E27FC236}">
                <a16:creationId xmlns:a16="http://schemas.microsoft.com/office/drawing/2014/main" id="{3170E897-88F1-4B69-8170-770EF296BC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0" r="6187" b="11685"/>
          <a:stretch/>
        </p:blipFill>
        <p:spPr bwMode="auto">
          <a:xfrm>
            <a:off x="6914982" y="2429301"/>
            <a:ext cx="5155886" cy="127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DA9976-E4F5-4D91-80D7-C6C20C7FCD2E}"/>
                  </a:ext>
                </a:extLst>
              </p:cNvPr>
              <p:cNvSpPr txBox="1"/>
              <p:nvPr/>
            </p:nvSpPr>
            <p:spPr>
              <a:xfrm>
                <a:off x="7357403" y="3968919"/>
                <a:ext cx="4418997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DA9976-E4F5-4D91-80D7-C6C20C7FC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403" y="3968919"/>
                <a:ext cx="4418997" cy="22467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95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CDB81-3E3B-4420-9265-2DED351B7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6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19CDC64-FE42-4F29-986C-910AEABBA56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@ M1: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0.8 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400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@ M2: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0.8 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@ M3: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400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=0.8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@ M4: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=0.8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400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@ M5: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@ M6: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=0.2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=5 −1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∗0.2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=4.8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19CDC64-FE42-4F29-986C-910AEABBA5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565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728CB-8CB1-46FD-8AF8-66E4CA1C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7 – Sp16 Midterm 2</a:t>
            </a:r>
          </a:p>
        </p:txBody>
      </p:sp>
      <p:pic>
        <p:nvPicPr>
          <p:cNvPr id="6146" name="Picture 2" descr="https://puu.sh/zwjE2/e1e40b0050.png">
            <a:extLst>
              <a:ext uri="{FF2B5EF4-FFF2-40B4-BE49-F238E27FC236}">
                <a16:creationId xmlns:a16="http://schemas.microsoft.com/office/drawing/2014/main" id="{02DDB104-F975-4393-9573-D4E26EC9E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74" y="2072036"/>
            <a:ext cx="814387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puu.sh/zwk1r/a82b595904.jpg">
            <a:extLst>
              <a:ext uri="{FF2B5EF4-FFF2-40B4-BE49-F238E27FC236}">
                <a16:creationId xmlns:a16="http://schemas.microsoft.com/office/drawing/2014/main" id="{9E1173B9-16A9-417A-99BA-88A9829448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0" b="11685"/>
          <a:stretch/>
        </p:blipFill>
        <p:spPr bwMode="auto">
          <a:xfrm>
            <a:off x="6696075" y="2903612"/>
            <a:ext cx="5495925" cy="127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473688-48A4-4FC1-8603-66CBE3172AF3}"/>
                  </a:ext>
                </a:extLst>
              </p:cNvPr>
              <p:cNvSpPr txBox="1"/>
              <p:nvPr/>
            </p:nvSpPr>
            <p:spPr>
              <a:xfrm>
                <a:off x="6802884" y="5120036"/>
                <a:ext cx="1826165" cy="711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𝟐</m:t>
                    </m:r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den>
                    </m:f>
                  </m:oMath>
                </a14:m>
                <a:r>
                  <a:rPr lang="en-US" sz="2800" b="1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473688-48A4-4FC1-8603-66CBE3172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884" y="5120036"/>
                <a:ext cx="1826165" cy="7114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22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KVL/KCL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15600" y="1737359"/>
            <a:ext cx="11360800" cy="435447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600" dirty="0"/>
              <a:t>Sum of all voltages in a loop is 0</a:t>
            </a:r>
          </a:p>
          <a:p>
            <a:r>
              <a:rPr lang="en-US" sz="3600" dirty="0"/>
              <a:t>Sum of current entering a node equals sum of current exiting a node</a:t>
            </a:r>
          </a:p>
        </p:txBody>
      </p:sp>
    </p:spTree>
    <p:extLst>
      <p:ext uri="{BB962C8B-B14F-4D97-AF65-F5344CB8AC3E}">
        <p14:creationId xmlns:p14="http://schemas.microsoft.com/office/powerpoint/2010/main" val="152202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Incremental/Small Signal Model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Shape 6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737359"/>
                <a:ext cx="11360800" cy="4354473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r>
                  <a:rPr lang="en-US" sz="3600" dirty="0"/>
                  <a:t>Can be numerically derived from Taylor Series approximation </a:t>
                </a:r>
              </a:p>
              <a:p>
                <a:pPr lvl="1"/>
                <a:r>
                  <a:rPr lang="en-US" sz="2800" dirty="0"/>
                  <a:t>Usually up to first-order term</a:t>
                </a:r>
              </a:p>
              <a:p>
                <a:r>
                  <a:rPr lang="en-US" sz="3600" dirty="0"/>
                  <a:t>Taylor Series: </a:t>
                </a:r>
              </a:p>
              <a:p>
                <a:pPr marL="1523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 baseline="-250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’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 baseline="-250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 baseline="-250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) + </m:t>
                      </m:r>
                      <m:f>
                        <m:fPr>
                          <m:ctrlPr>
                            <a:rPr lang="ar-AE" sz="3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36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ar-AE" sz="3600" i="1" dirty="0">
                              <a:latin typeface="Cambria Math" panose="02040503050406030204" pitchFamily="18" charset="0"/>
                            </a:rPr>
                            <m:t>’’</m:t>
                          </m:r>
                          <m:r>
                            <a:rPr lang="ar-AE" sz="3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 sz="3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3600" i="1" baseline="-25000" dirty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3600" i="1" dirty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ar-AE" sz="3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36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3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3600" i="1" baseline="-25000" dirty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3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ar-AE" sz="3600" i="1" baseline="30000" dirty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ar-AE" sz="3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ar-AE" sz="3600" i="1" dirty="0">
                          <a:latin typeface="Cambria Math" panose="02040503050406030204" pitchFamily="18" charset="0"/>
                        </a:rPr>
                        <m:t> + …</m:t>
                      </m:r>
                    </m:oMath>
                  </m:oMathPara>
                </a14:m>
                <a:endParaRPr sz="3600" dirty="0"/>
              </a:p>
            </p:txBody>
          </p:sp>
        </mc:Choice>
        <mc:Fallback xmlns="">
          <p:sp>
            <p:nvSpPr>
              <p:cNvPr id="67" name="Shape 6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737359"/>
                <a:ext cx="11360800" cy="4354473"/>
              </a:xfrm>
              <a:prstGeom prst="rect">
                <a:avLst/>
              </a:prstGeom>
              <a:blipFill>
                <a:blip r:embed="rId3"/>
                <a:stretch>
                  <a:fillRect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MOSFET’s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sz="half" idx="1"/>
          </p:nvPr>
        </p:nvSpPr>
        <p:spPr>
          <a:xfrm>
            <a:off x="1097279" y="1623219"/>
            <a:ext cx="4937760" cy="42458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57200" indent="-457200">
              <a:spcAft>
                <a:spcPts val="2133"/>
              </a:spcAft>
            </a:pPr>
            <a:r>
              <a:rPr lang="en-US" sz="3600" dirty="0"/>
              <a:t>NMOS</a:t>
            </a:r>
            <a:endParaRPr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ADE2B9-1E76-4FA2-8B1D-CC644C2A4E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PMOS</a:t>
            </a:r>
          </a:p>
        </p:txBody>
      </p:sp>
      <p:pic>
        <p:nvPicPr>
          <p:cNvPr id="1026" name="Picture 2" descr="https://puu.sh/ztFiP/1cbc0a432d.png">
            <a:extLst>
              <a:ext uri="{FF2B5EF4-FFF2-40B4-BE49-F238E27FC236}">
                <a16:creationId xmlns:a16="http://schemas.microsoft.com/office/drawing/2014/main" id="{8F4860DC-DEC1-460B-B57C-B907CB15A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67806"/>
            <a:ext cx="23526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uu.sh/ztFku/a99800e8a9.png">
            <a:extLst>
              <a:ext uri="{FF2B5EF4-FFF2-40B4-BE49-F238E27FC236}">
                <a16:creationId xmlns:a16="http://schemas.microsoft.com/office/drawing/2014/main" id="{D54FCAA6-D55A-4689-AD98-FF707A9D6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699375"/>
            <a:ext cx="23241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58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MOSFET Operating Point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Shape 8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737359"/>
                <a:ext cx="11360800" cy="4354473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r>
                  <a:rPr lang="en-US" sz="3600" dirty="0"/>
                  <a:t>Cutoff (V</a:t>
                </a:r>
                <a:r>
                  <a:rPr lang="en-US" sz="3600" baseline="-25000" dirty="0"/>
                  <a:t>GS</a:t>
                </a:r>
                <a:r>
                  <a:rPr lang="en-US" sz="3600" dirty="0"/>
                  <a:t> &lt; V</a:t>
                </a:r>
                <a:r>
                  <a:rPr lang="en-US" sz="3600" baseline="-25000" dirty="0"/>
                  <a:t>T</a:t>
                </a:r>
                <a:r>
                  <a:rPr lang="en-US" sz="3600" dirty="0"/>
                  <a:t>): I</a:t>
                </a:r>
                <a:r>
                  <a:rPr lang="en-US" sz="3600" baseline="-25000" dirty="0"/>
                  <a:t>D</a:t>
                </a:r>
                <a:r>
                  <a:rPr lang="en-US" sz="3600" dirty="0"/>
                  <a:t> = 0</a:t>
                </a:r>
              </a:p>
              <a:p>
                <a:endParaRPr lang="en-US" dirty="0"/>
              </a:p>
              <a:p>
                <a:r>
                  <a:rPr lang="en-US" sz="3600" dirty="0"/>
                  <a:t>Linear/Triode (V</a:t>
                </a:r>
                <a:r>
                  <a:rPr lang="en-US" sz="3600" baseline="-25000" dirty="0"/>
                  <a:t>GS</a:t>
                </a:r>
                <a:r>
                  <a:rPr lang="en-US" sz="3600" dirty="0"/>
                  <a:t> &gt; V</a:t>
                </a:r>
                <a:r>
                  <a:rPr lang="en-US" sz="3600" baseline="-25000" dirty="0"/>
                  <a:t>T</a:t>
                </a:r>
                <a:r>
                  <a:rPr lang="en-US" sz="3600" dirty="0"/>
                  <a:t>, V</a:t>
                </a:r>
                <a:r>
                  <a:rPr lang="en-US" sz="3600" baseline="-25000" dirty="0"/>
                  <a:t>DS</a:t>
                </a:r>
                <a:r>
                  <a:rPr lang="en-US" sz="3600" dirty="0"/>
                  <a:t> &lt; V</a:t>
                </a:r>
                <a:r>
                  <a:rPr lang="en-US" sz="3600" baseline="-25000" dirty="0"/>
                  <a:t>GS</a:t>
                </a:r>
                <a:r>
                  <a:rPr lang="en-US" sz="3600" dirty="0"/>
                  <a:t> - V</a:t>
                </a:r>
                <a:r>
                  <a:rPr lang="en-US" sz="3600" baseline="-25000" dirty="0"/>
                  <a:t>T</a:t>
                </a:r>
                <a:r>
                  <a:rPr lang="en-US" sz="3600" dirty="0"/>
                  <a:t>):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800" i="1" baseline="-250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i="1" baseline="-25000" dirty="0">
                        <a:latin typeface="Cambria Math" panose="02040503050406030204" pitchFamily="18" charset="0"/>
                      </a:rPr>
                      <m:t>𝑜𝑥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ar-AE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28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ar-AE" sz="2800" i="1" dirty="0">
                        <a:latin typeface="Cambria Math" panose="02040503050406030204" pitchFamily="18" charset="0"/>
                      </a:rPr>
                      <m:t>)((</m:t>
                    </m:r>
                    <m:sSub>
                      <m:sSubPr>
                        <m:ctrlPr>
                          <a:rPr lang="ar-AE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ar-AE" sz="2800" i="1" dirty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ar-AE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ar-AE" sz="2800" i="1" dirty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ar-AE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ar-AE" sz="2800" i="1" dirty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ar-AE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ar-AE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ar-AE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ar-AE" sz="2800" dirty="0"/>
              </a:p>
              <a:p>
                <a:endParaRPr lang="en-US" dirty="0"/>
              </a:p>
              <a:p>
                <a:r>
                  <a:rPr lang="en-US" sz="3600" dirty="0"/>
                  <a:t>Saturation (V</a:t>
                </a:r>
                <a:r>
                  <a:rPr lang="en-US" sz="3600" baseline="-25000" dirty="0"/>
                  <a:t>GS</a:t>
                </a:r>
                <a:r>
                  <a:rPr lang="en-US" sz="3600" dirty="0"/>
                  <a:t> &gt; V</a:t>
                </a:r>
                <a:r>
                  <a:rPr lang="en-US" sz="3600" baseline="-25000" dirty="0"/>
                  <a:t>T</a:t>
                </a:r>
                <a:r>
                  <a:rPr lang="en-US" sz="3600" dirty="0"/>
                  <a:t>, V</a:t>
                </a:r>
                <a:r>
                  <a:rPr lang="en-US" sz="3600" baseline="-25000" dirty="0"/>
                  <a:t>DS</a:t>
                </a:r>
                <a:r>
                  <a:rPr lang="en-US" sz="3600" dirty="0"/>
                  <a:t> &gt; V</a:t>
                </a:r>
                <a:r>
                  <a:rPr lang="en-US" sz="3600" baseline="-25000" dirty="0"/>
                  <a:t>GS</a:t>
                </a:r>
                <a:r>
                  <a:rPr lang="en-US" sz="3600" dirty="0"/>
                  <a:t> - V</a:t>
                </a:r>
                <a:r>
                  <a:rPr lang="en-US" sz="3600" baseline="-25000" dirty="0"/>
                  <a:t>T</a:t>
                </a:r>
                <a:r>
                  <a:rPr lang="en-US" sz="3600" dirty="0"/>
                  <a:t>):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800" i="1" dirty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i="1" baseline="-25000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i="1" baseline="-25000" dirty="0">
                            <a:latin typeface="Cambria Math" panose="02040503050406030204" pitchFamily="18" charset="0"/>
                          </a:rPr>
                          <m:t>𝑜𝑥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800" i="1" baseline="-2500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800" i="1" baseline="-25000" dirty="0">
                                <a:latin typeface="Cambria Math" panose="02040503050406030204" pitchFamily="18" charset="0"/>
                              </a:rPr>
                              <m:t>𝐺𝑆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/>
              </a:p>
              <a:p>
                <a:endParaRPr lang="en-US" dirty="0"/>
              </a:p>
              <a:p>
                <a:r>
                  <a:rPr lang="en-US" dirty="0"/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dirty="0"/>
              </a:p>
            </p:txBody>
          </p:sp>
        </mc:Choice>
        <mc:Fallback xmlns="">
          <p:sp>
            <p:nvSpPr>
              <p:cNvPr id="80" name="Shape 8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737359"/>
                <a:ext cx="11360800" cy="4354473"/>
              </a:xfrm>
              <a:prstGeom prst="rect">
                <a:avLst/>
              </a:prstGeom>
              <a:blipFill>
                <a:blip r:embed="rId3"/>
                <a:stretch>
                  <a:fillRect t="-1744"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6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MOSFET Incremental Model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Shape 74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 marL="0" indent="0"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 algn="ctr"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 algn="ctr"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 algn="ctr">
                  <a:spcAft>
                    <a:spcPts val="2133"/>
                  </a:spcAft>
                  <a:buNone/>
                </a:pPr>
                <a:r>
                  <a:rPr lang="en-US" sz="2800" dirty="0"/>
                  <a:t>Transconductance: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𝑂𝑉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Shape 7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b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https://puu.sh/ztFXG/e050f2e669.png">
            <a:extLst>
              <a:ext uri="{FF2B5EF4-FFF2-40B4-BE49-F238E27FC236}">
                <a16:creationId xmlns:a16="http://schemas.microsoft.com/office/drawing/2014/main" id="{D52304CA-4E21-44FA-A6F2-81EAD78E8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44792"/>
            <a:ext cx="74676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53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3EF8-EA81-4256-858E-9F0C7E67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Current Mirrors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A65E695-8095-4E57-B10E-456F084766D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15600" y="1747519"/>
                <a:ext cx="11360800" cy="4344313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Transistors sharing </a:t>
                </a:r>
                <a:r>
                  <a:rPr lang="en-US" sz="3600" b="1" u="sng" dirty="0"/>
                  <a:t>the 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u="sng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 u="sng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3600" b="1" i="1" u="sng" dirty="0" smtClean="0">
                            <a:latin typeface="Cambria Math" panose="02040503050406030204" pitchFamily="18" charset="0"/>
                          </a:rPr>
                          <m:t>𝑶𝑽</m:t>
                        </m:r>
                      </m:sub>
                    </m:sSub>
                  </m:oMath>
                </a14:m>
                <a:r>
                  <a:rPr lang="en-US" sz="3600" dirty="0"/>
                  <a:t> “mirror” current – just a ratio of transistor sizing.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A65E695-8095-4E57-B10E-456F084766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747519"/>
                <a:ext cx="11360800" cy="4344313"/>
              </a:xfrm>
              <a:blipFill>
                <a:blip r:embed="rId3"/>
                <a:stretch>
                  <a:fillRect t="-2388" r="-1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puu.sh/zwint/7389038cea.png">
            <a:extLst>
              <a:ext uri="{FF2B5EF4-FFF2-40B4-BE49-F238E27FC236}">
                <a16:creationId xmlns:a16="http://schemas.microsoft.com/office/drawing/2014/main" id="{2E302FEB-5E67-4BFA-85A2-561C28C77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2958639"/>
            <a:ext cx="4363752" cy="320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F24B0B-FC5F-44D2-966C-68EEE3529763}"/>
                  </a:ext>
                </a:extLst>
              </p:cNvPr>
              <p:cNvSpPr txBox="1"/>
              <p:nvPr/>
            </p:nvSpPr>
            <p:spPr>
              <a:xfrm>
                <a:off x="4237150" y="3814233"/>
                <a:ext cx="4520484" cy="981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F24B0B-FC5F-44D2-966C-68EEE3529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150" y="3814233"/>
                <a:ext cx="4520484" cy="9810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944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EF1D-2602-4881-ABA1-8A5B7567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Diode-Tied Transistor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8CCF1-73F3-4CB9-A420-B5A9B860A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737359"/>
            <a:ext cx="7028809" cy="4354473"/>
          </a:xfrm>
        </p:spPr>
        <p:txBody>
          <a:bodyPr>
            <a:normAutofit/>
          </a:bodyPr>
          <a:lstStyle/>
          <a:p>
            <a:r>
              <a:rPr lang="en-US" sz="3600" dirty="0"/>
              <a:t>Special case when gate is shorted to drain</a:t>
            </a:r>
          </a:p>
          <a:p>
            <a:r>
              <a:rPr lang="en-US" sz="3600" dirty="0"/>
              <a:t>Behaves like a resistor </a:t>
            </a:r>
          </a:p>
          <a:p>
            <a:r>
              <a:rPr lang="en-US" sz="3600" dirty="0"/>
              <a:t>Always operating in saturation regime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D7A09A-4246-4CF3-853D-EAD3697F4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730" y="1935135"/>
            <a:ext cx="1980893" cy="435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08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FCCB-8CED-47D1-BF3D-861F1E0C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1 – Sp16 Midterm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B1A29-5CDC-424B-B572-A0518AF35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https://puu.sh/zwjFT/4bcb49a8c3.png">
            <a:extLst>
              <a:ext uri="{FF2B5EF4-FFF2-40B4-BE49-F238E27FC236}">
                <a16:creationId xmlns:a16="http://schemas.microsoft.com/office/drawing/2014/main" id="{9C7ED183-7ACF-4A77-9D50-0916F59A5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0" y="1871913"/>
            <a:ext cx="8572500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27942D-ADC1-4A74-8E0C-3D7DD9F5D91E}"/>
                  </a:ext>
                </a:extLst>
              </p:cNvPr>
              <p:cNvSpPr txBox="1"/>
              <p:nvPr/>
            </p:nvSpPr>
            <p:spPr>
              <a:xfrm>
                <a:off x="7559396" y="3092496"/>
                <a:ext cx="3207433" cy="974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27942D-ADC1-4A74-8E0C-3D7DD9F5D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396" y="3092496"/>
                <a:ext cx="3207433" cy="974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6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2046</TotalTime>
  <Words>452</Words>
  <Application>Microsoft Office PowerPoint</Application>
  <PresentationFormat>Widescreen</PresentationFormat>
  <Paragraphs>98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Cambria Math</vt:lpstr>
      <vt:lpstr>Retrospect</vt:lpstr>
      <vt:lpstr>HKN ECE 342 Review Session 1</vt:lpstr>
      <vt:lpstr>KVL/KCL</vt:lpstr>
      <vt:lpstr>Incremental/Small Signal Model</vt:lpstr>
      <vt:lpstr>MOSFET’s</vt:lpstr>
      <vt:lpstr>MOSFET Operating Point</vt:lpstr>
      <vt:lpstr>MOSFET Incremental Model</vt:lpstr>
      <vt:lpstr>Current Mirrors</vt:lpstr>
      <vt:lpstr>Diode-Tied Transistor</vt:lpstr>
      <vt:lpstr>Problem 1 – Sp16 Midterm 1</vt:lpstr>
      <vt:lpstr>Problem 2</vt:lpstr>
      <vt:lpstr>Problem 3</vt:lpstr>
      <vt:lpstr>Problem 4</vt:lpstr>
      <vt:lpstr>Problem 5 – Sp16 Midterm 1</vt:lpstr>
      <vt:lpstr>Problem 6 – Fa16 Midterm 1 </vt:lpstr>
      <vt:lpstr>Problem 6 Solution</vt:lpstr>
      <vt:lpstr>Problem 7 – Sp16 Midterm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HKN ECE 342 Review Session 1</dc:title>
  <dc:creator>Li, Anthony</dc:creator>
  <cp:lastModifiedBy>Keshav Harisrikanth</cp:lastModifiedBy>
  <cp:revision>109</cp:revision>
  <dcterms:created xsi:type="dcterms:W3CDTF">2018-02-23T00:49:22Z</dcterms:created>
  <dcterms:modified xsi:type="dcterms:W3CDTF">2020-03-02T06:43:57Z</dcterms:modified>
</cp:coreProperties>
</file>