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5" r:id="rId20"/>
    <p:sldId id="284" r:id="rId21"/>
    <p:sldId id="282" r:id="rId22"/>
    <p:sldId id="283" r:id="rId23"/>
    <p:sldId id="275" r:id="rId24"/>
    <p:sldId id="276" r:id="rId25"/>
    <p:sldId id="277" r:id="rId26"/>
    <p:sldId id="278" r:id="rId27"/>
    <p:sldId id="279" r:id="rId28"/>
    <p:sldId id="287" r:id="rId29"/>
    <p:sldId id="289" r:id="rId30"/>
    <p:sldId id="288" r:id="rId31"/>
    <p:sldId id="280" r:id="rId32"/>
    <p:sldId id="281" r:id="rId3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846D8-F44D-495E-9151-E2938C52CC3A}" v="198" dt="2021-02-28T16:21:51.139"/>
    <p1510:client id="{2910BFAF-C406-3805-905A-4FD61071566E}" v="249" dt="2021-02-28T19:52:03.143"/>
    <p1510:client id="{99B9BE62-FCDC-49ED-9BDD-869FD51ED1BB}" v="34" dt="2021-02-27T22:50:39.992"/>
    <p1510:client id="{9FBCBBDE-EEF2-4270-BC39-25A3F4DD699A}" v="28" dt="2021-02-28T20:40:59.1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0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nav" userId="77955c09-f12b-45f6-9e04-6ba935307eaa" providerId="ADAL" clId="{9FBCBBDE-EEF2-4270-BC39-25A3F4DD699A}"/>
    <pc:docChg chg="custSel addSld modSld">
      <pc:chgData name="Prannav" userId="77955c09-f12b-45f6-9e04-6ba935307eaa" providerId="ADAL" clId="{9FBCBBDE-EEF2-4270-BC39-25A3F4DD699A}" dt="2021-02-28T20:40:59.125" v="108" actId="20577"/>
      <pc:docMkLst>
        <pc:docMk/>
      </pc:docMkLst>
      <pc:sldChg chg="modSp mod">
        <pc:chgData name="Prannav" userId="77955c09-f12b-45f6-9e04-6ba935307eaa" providerId="ADAL" clId="{9FBCBBDE-EEF2-4270-BC39-25A3F4DD699A}" dt="2021-02-28T18:30:13.055" v="79" actId="14100"/>
        <pc:sldMkLst>
          <pc:docMk/>
          <pc:sldMk cId="0" sldId="256"/>
        </pc:sldMkLst>
        <pc:spChg chg="mod">
          <ac:chgData name="Prannav" userId="77955c09-f12b-45f6-9e04-6ba935307eaa" providerId="ADAL" clId="{9FBCBBDE-EEF2-4270-BC39-25A3F4DD699A}" dt="2021-02-28T18:30:13.055" v="79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annav" userId="77955c09-f12b-45f6-9e04-6ba935307eaa" providerId="ADAL" clId="{9FBCBBDE-EEF2-4270-BC39-25A3F4DD699A}" dt="2021-02-28T20:40:59.125" v="108" actId="20577"/>
        <pc:sldMkLst>
          <pc:docMk/>
          <pc:sldMk cId="3702706650" sldId="282"/>
        </pc:sldMkLst>
        <pc:spChg chg="mod">
          <ac:chgData name="Prannav" userId="77955c09-f12b-45f6-9e04-6ba935307eaa" providerId="ADAL" clId="{9FBCBBDE-EEF2-4270-BC39-25A3F4DD699A}" dt="2021-02-28T20:40:59.125" v="108" actId="20577"/>
          <ac:spMkLst>
            <pc:docMk/>
            <pc:sldMk cId="3702706650" sldId="282"/>
            <ac:spMk id="3" creationId="{7E49656C-1239-4B6B-8B2E-A50D6C29F232}"/>
          </ac:spMkLst>
        </pc:spChg>
      </pc:sldChg>
      <pc:sldChg chg="addSp delSp modSp new mod">
        <pc:chgData name="Prannav" userId="77955c09-f12b-45f6-9e04-6ba935307eaa" providerId="ADAL" clId="{9FBCBBDE-EEF2-4270-BC39-25A3F4DD699A}" dt="2021-02-28T18:56:35.875" v="104" actId="1036"/>
        <pc:sldMkLst>
          <pc:docMk/>
          <pc:sldMk cId="1445097552" sldId="290"/>
        </pc:sldMkLst>
        <pc:spChg chg="del">
          <ac:chgData name="Prannav" userId="77955c09-f12b-45f6-9e04-6ba935307eaa" providerId="ADAL" clId="{9FBCBBDE-EEF2-4270-BC39-25A3F4DD699A}" dt="2021-02-28T18:56:21.636" v="81" actId="478"/>
          <ac:spMkLst>
            <pc:docMk/>
            <pc:sldMk cId="1445097552" sldId="290"/>
            <ac:spMk id="2" creationId="{11B4E721-6BCA-4A0F-8483-3EEC47219F65}"/>
          </ac:spMkLst>
        </pc:spChg>
        <pc:spChg chg="del">
          <ac:chgData name="Prannav" userId="77955c09-f12b-45f6-9e04-6ba935307eaa" providerId="ADAL" clId="{9FBCBBDE-EEF2-4270-BC39-25A3F4DD699A}" dt="2021-02-28T18:56:24.117" v="82" actId="478"/>
          <ac:spMkLst>
            <pc:docMk/>
            <pc:sldMk cId="1445097552" sldId="290"/>
            <ac:spMk id="3" creationId="{17580F07-A8E1-4C25-BCBF-B324BEE0189B}"/>
          </ac:spMkLst>
        </pc:spChg>
        <pc:picChg chg="add mod">
          <ac:chgData name="Prannav" userId="77955c09-f12b-45f6-9e04-6ba935307eaa" providerId="ADAL" clId="{9FBCBBDE-EEF2-4270-BC39-25A3F4DD699A}" dt="2021-02-28T18:56:35.875" v="104" actId="1036"/>
          <ac:picMkLst>
            <pc:docMk/>
            <pc:sldMk cId="1445097552" sldId="290"/>
            <ac:picMk id="5" creationId="{42D866D5-3B5D-43C3-9D79-75245BB2BBCE}"/>
          </ac:picMkLst>
        </pc:picChg>
      </pc:sldChg>
    </pc:docChg>
  </pc:docChgLst>
  <pc:docChgLst>
    <pc:chgData name="Addepally, Shouri" userId="S::shouria2@illinois.edu::460b5942-7cdb-4db2-afef-2c43804a0f21" providerId="AD" clId="Web-{2910BFAF-C406-3805-905A-4FD61071566E}"/>
    <pc:docChg chg="modSld">
      <pc:chgData name="Addepally, Shouri" userId="S::shouria2@illinois.edu::460b5942-7cdb-4db2-afef-2c43804a0f21" providerId="AD" clId="Web-{2910BFAF-C406-3805-905A-4FD61071566E}" dt="2021-02-28T19:52:00.924" v="119" actId="20577"/>
      <pc:docMkLst>
        <pc:docMk/>
      </pc:docMkLst>
      <pc:sldChg chg="modSp">
        <pc:chgData name="Addepally, Shouri" userId="S::shouria2@illinois.edu::460b5942-7cdb-4db2-afef-2c43804a0f21" providerId="AD" clId="Web-{2910BFAF-C406-3805-905A-4FD61071566E}" dt="2021-02-28T19:32:38.827" v="117" actId="20577"/>
        <pc:sldMkLst>
          <pc:docMk/>
          <pc:sldMk cId="3702706650" sldId="282"/>
        </pc:sldMkLst>
        <pc:spChg chg="mod">
          <ac:chgData name="Addepally, Shouri" userId="S::shouria2@illinois.edu::460b5942-7cdb-4db2-afef-2c43804a0f21" providerId="AD" clId="Web-{2910BFAF-C406-3805-905A-4FD61071566E}" dt="2021-02-28T19:32:28.748" v="114" actId="20577"/>
          <ac:spMkLst>
            <pc:docMk/>
            <pc:sldMk cId="3702706650" sldId="282"/>
            <ac:spMk id="3" creationId="{7E49656C-1239-4B6B-8B2E-A50D6C29F232}"/>
          </ac:spMkLst>
        </pc:spChg>
        <pc:spChg chg="mod">
          <ac:chgData name="Addepally, Shouri" userId="S::shouria2@illinois.edu::460b5942-7cdb-4db2-afef-2c43804a0f21" providerId="AD" clId="Web-{2910BFAF-C406-3805-905A-4FD61071566E}" dt="2021-02-28T19:32:38.827" v="117" actId="20577"/>
          <ac:spMkLst>
            <pc:docMk/>
            <pc:sldMk cId="3702706650" sldId="282"/>
            <ac:spMk id="4" creationId="{AF6B66CB-1660-4653-A137-CEA62F43220E}"/>
          </ac:spMkLst>
        </pc:spChg>
      </pc:sldChg>
      <pc:sldChg chg="addSp delSp modSp">
        <pc:chgData name="Addepally, Shouri" userId="S::shouria2@illinois.edu::460b5942-7cdb-4db2-afef-2c43804a0f21" providerId="AD" clId="Web-{2910BFAF-C406-3805-905A-4FD61071566E}" dt="2021-02-28T19:52:00.924" v="119" actId="20577"/>
        <pc:sldMkLst>
          <pc:docMk/>
          <pc:sldMk cId="2086091626" sldId="283"/>
        </pc:sldMkLst>
        <pc:spChg chg="mod">
          <ac:chgData name="Addepally, Shouri" userId="S::shouria2@illinois.edu::460b5942-7cdb-4db2-afef-2c43804a0f21" providerId="AD" clId="Web-{2910BFAF-C406-3805-905A-4FD61071566E}" dt="2021-02-28T19:52:00.924" v="119" actId="20577"/>
          <ac:spMkLst>
            <pc:docMk/>
            <pc:sldMk cId="2086091626" sldId="283"/>
            <ac:spMk id="3" creationId="{7E49656C-1239-4B6B-8B2E-A50D6C29F232}"/>
          </ac:spMkLst>
        </pc:spChg>
        <pc:spChg chg="mod">
          <ac:chgData name="Addepally, Shouri" userId="S::shouria2@illinois.edu::460b5942-7cdb-4db2-afef-2c43804a0f21" providerId="AD" clId="Web-{2910BFAF-C406-3805-905A-4FD61071566E}" dt="2021-02-28T19:30:20.085" v="82" actId="20577"/>
          <ac:spMkLst>
            <pc:docMk/>
            <pc:sldMk cId="2086091626" sldId="283"/>
            <ac:spMk id="4" creationId="{AF6B66CB-1660-4653-A137-CEA62F43220E}"/>
          </ac:spMkLst>
        </pc:spChg>
        <pc:graphicFrameChg chg="add del mod">
          <ac:chgData name="Addepally, Shouri" userId="S::shouria2@illinois.edu::460b5942-7cdb-4db2-afef-2c43804a0f21" providerId="AD" clId="Web-{2910BFAF-C406-3805-905A-4FD61071566E}" dt="2021-02-28T19:26:21.586" v="3"/>
          <ac:graphicFrameMkLst>
            <pc:docMk/>
            <pc:sldMk cId="2086091626" sldId="283"/>
            <ac:graphicFrameMk id="6" creationId="{06C9B0C8-6A5B-451C-9A11-32AC521F10BD}"/>
          </ac:graphicFrameMkLst>
        </pc:graphicFrameChg>
      </pc:sldChg>
    </pc:docChg>
  </pc:docChgLst>
  <pc:docChgLst>
    <pc:chgData name="Balan, Jerry" userId="S::agbalan2@illinois.edu::654d9671-d24f-472b-a747-bca35ef58316" providerId="AD" clId="Web-{99B9BE62-FCDC-49ED-9BDD-869FD51ED1BB}"/>
    <pc:docChg chg="modSld">
      <pc:chgData name="Balan, Jerry" userId="S::agbalan2@illinois.edu::654d9671-d24f-472b-a747-bca35ef58316" providerId="AD" clId="Web-{99B9BE62-FCDC-49ED-9BDD-869FD51ED1BB}" dt="2021-02-27T22:50:39.992" v="33"/>
      <pc:docMkLst>
        <pc:docMk/>
      </pc:docMkLst>
      <pc:sldChg chg="addAnim modAnim">
        <pc:chgData name="Balan, Jerry" userId="S::agbalan2@illinois.edu::654d9671-d24f-472b-a747-bca35ef58316" providerId="AD" clId="Web-{99B9BE62-FCDC-49ED-9BDD-869FD51ED1BB}" dt="2021-02-27T22:50:39.992" v="33"/>
        <pc:sldMkLst>
          <pc:docMk/>
          <pc:sldMk cId="2209132395" sldId="288"/>
        </pc:sldMkLst>
      </pc:sldChg>
    </pc:docChg>
  </pc:docChgLst>
  <pc:docChgLst>
    <pc:chgData name="Zhang, Michelle" userId="S::mz32@illinois.edu::ea7ccfe7-952c-4682-939a-56b7c921049e" providerId="AD" clId="Web-{244846D8-F44D-495E-9151-E2938C52CC3A}"/>
    <pc:docChg chg="modSld">
      <pc:chgData name="Zhang, Michelle" userId="S::mz32@illinois.edu::ea7ccfe7-952c-4682-939a-56b7c921049e" providerId="AD" clId="Web-{244846D8-F44D-495E-9151-E2938C52CC3A}" dt="2021-02-28T16:21:50.233" v="124" actId="20577"/>
      <pc:docMkLst>
        <pc:docMk/>
      </pc:docMkLst>
      <pc:sldChg chg="addSp delSp modSp">
        <pc:chgData name="Zhang, Michelle" userId="S::mz32@illinois.edu::ea7ccfe7-952c-4682-939a-56b7c921049e" providerId="AD" clId="Web-{244846D8-F44D-495E-9151-E2938C52CC3A}" dt="2021-02-28T16:21:50.233" v="124" actId="20577"/>
        <pc:sldMkLst>
          <pc:docMk/>
          <pc:sldMk cId="0" sldId="259"/>
        </pc:sldMkLst>
        <pc:spChg chg="mod">
          <ac:chgData name="Zhang, Michelle" userId="S::mz32@illinois.edu::ea7ccfe7-952c-4682-939a-56b7c921049e" providerId="AD" clId="Web-{244846D8-F44D-495E-9151-E2938C52CC3A}" dt="2021-02-28T16:19:55.779" v="54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Zhang, Michelle" userId="S::mz32@illinois.edu::ea7ccfe7-952c-4682-939a-56b7c921049e" providerId="AD" clId="Web-{244846D8-F44D-495E-9151-E2938C52CC3A}" dt="2021-02-28T16:18:53.232" v="37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Zhang, Michelle" userId="S::mz32@illinois.edu::ea7ccfe7-952c-4682-939a-56b7c921049e" providerId="AD" clId="Web-{244846D8-F44D-495E-9151-E2938C52CC3A}" dt="2021-02-28T16:21:50.233" v="124" actId="20577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Zhang, Michelle" userId="S::mz32@illinois.edu::ea7ccfe7-952c-4682-939a-56b7c921049e" providerId="AD" clId="Web-{244846D8-F44D-495E-9151-E2938C52CC3A}" dt="2021-02-28T16:20:04.904" v="56"/>
          <ac:spMkLst>
            <pc:docMk/>
            <pc:sldMk cId="0" sldId="259"/>
            <ac:spMk id="5" creationId="{D3C4F25B-3D89-4C39-8C54-087BD0C78A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923925"/>
            <a:ext cx="95250" cy="981075"/>
          </a:xfrm>
          <a:custGeom>
            <a:avLst/>
            <a:gdLst/>
            <a:ahLst/>
            <a:cxnLst/>
            <a:rect l="l" t="t" r="r" b="b"/>
            <a:pathLst>
              <a:path w="95250" h="981075">
                <a:moveTo>
                  <a:pt x="0" y="980948"/>
                </a:moveTo>
                <a:lnTo>
                  <a:pt x="94832" y="980948"/>
                </a:lnTo>
                <a:lnTo>
                  <a:pt x="94832" y="0"/>
                </a:lnTo>
                <a:lnTo>
                  <a:pt x="0" y="0"/>
                </a:lnTo>
                <a:lnTo>
                  <a:pt x="0" y="980948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4400542"/>
            <a:ext cx="9667875" cy="105410"/>
          </a:xfrm>
          <a:custGeom>
            <a:avLst/>
            <a:gdLst/>
            <a:ahLst/>
            <a:cxnLst/>
            <a:rect l="l" t="t" r="r" b="b"/>
            <a:pathLst>
              <a:path w="9667875" h="105410">
                <a:moveTo>
                  <a:pt x="0" y="104833"/>
                </a:moveTo>
                <a:lnTo>
                  <a:pt x="9667875" y="104833"/>
                </a:lnTo>
                <a:lnTo>
                  <a:pt x="9667875" y="0"/>
                </a:lnTo>
                <a:lnTo>
                  <a:pt x="0" y="0"/>
                </a:lnTo>
                <a:lnTo>
                  <a:pt x="0" y="10483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0500" y="4505375"/>
            <a:ext cx="9667875" cy="3114040"/>
          </a:xfrm>
          <a:custGeom>
            <a:avLst/>
            <a:gdLst/>
            <a:ahLst/>
            <a:cxnLst/>
            <a:rect l="l" t="t" r="r" b="b"/>
            <a:pathLst>
              <a:path w="9667875" h="3114040">
                <a:moveTo>
                  <a:pt x="0" y="3114040"/>
                </a:moveTo>
                <a:lnTo>
                  <a:pt x="9667875" y="3114040"/>
                </a:lnTo>
                <a:lnTo>
                  <a:pt x="9667875" y="0"/>
                </a:lnTo>
                <a:lnTo>
                  <a:pt x="0" y="0"/>
                </a:lnTo>
                <a:lnTo>
                  <a:pt x="0" y="3114040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77176" y="7253287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77176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77176" y="69961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69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77201" y="699611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7176" y="6991345"/>
            <a:ext cx="209169" cy="25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90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6001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863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669910" y="7238288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71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669910" y="7115175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781925" y="7115175"/>
            <a:ext cx="94869" cy="123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62900" y="7115175"/>
            <a:ext cx="94869" cy="123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15340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253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18426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18426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96275" y="7115175"/>
            <a:ext cx="133350" cy="12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5350" y="7115175"/>
            <a:ext cx="133350" cy="1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43950" y="7115175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16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03"/>
                </a:lnTo>
                <a:lnTo>
                  <a:pt x="16255" y="114566"/>
                </a:lnTo>
                <a:lnTo>
                  <a:pt x="15875" y="117170"/>
                </a:lnTo>
                <a:lnTo>
                  <a:pt x="1016" y="119062"/>
                </a:lnTo>
                <a:lnTo>
                  <a:pt x="0" y="120154"/>
                </a:lnTo>
                <a:lnTo>
                  <a:pt x="380" y="123113"/>
                </a:lnTo>
                <a:lnTo>
                  <a:pt x="1397" y="123685"/>
                </a:lnTo>
                <a:lnTo>
                  <a:pt x="16255" y="123113"/>
                </a:lnTo>
                <a:lnTo>
                  <a:pt x="46735" y="123113"/>
                </a:lnTo>
                <a:lnTo>
                  <a:pt x="47117" y="119761"/>
                </a:lnTo>
                <a:lnTo>
                  <a:pt x="46100" y="119062"/>
                </a:lnTo>
                <a:lnTo>
                  <a:pt x="31242" y="117170"/>
                </a:lnTo>
                <a:lnTo>
                  <a:pt x="30860" y="114566"/>
                </a:lnTo>
                <a:lnTo>
                  <a:pt x="30860" y="28790"/>
                </a:lnTo>
                <a:lnTo>
                  <a:pt x="31115" y="16903"/>
                </a:lnTo>
                <a:lnTo>
                  <a:pt x="32384" y="9867"/>
                </a:lnTo>
                <a:lnTo>
                  <a:pt x="35559" y="6350"/>
                </a:lnTo>
                <a:lnTo>
                  <a:pt x="41655" y="50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93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774810" y="7238288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71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774810" y="711517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93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86825" y="7115175"/>
            <a:ext cx="75565" cy="123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09625" y="7038975"/>
            <a:ext cx="256743" cy="209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95375" y="7038975"/>
            <a:ext cx="113703" cy="2094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23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81125" y="7038975"/>
            <a:ext cx="228600" cy="209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657350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714500" y="7038975"/>
            <a:ext cx="132969" cy="209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85950" y="7038975"/>
            <a:ext cx="151892" cy="209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85975" y="7038975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48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133600" y="7038975"/>
            <a:ext cx="113792" cy="209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90500" y="2924175"/>
            <a:ext cx="9667875" cy="1428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880" y="768984"/>
            <a:ext cx="867663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858006"/>
            <a:ext cx="9667875" cy="57150"/>
          </a:xfrm>
          <a:custGeom>
            <a:avLst/>
            <a:gdLst/>
            <a:ahLst/>
            <a:cxnLst/>
            <a:rect l="l" t="t" r="r" b="b"/>
            <a:pathLst>
              <a:path w="9667875" h="57150">
                <a:moveTo>
                  <a:pt x="0" y="57143"/>
                </a:moveTo>
                <a:lnTo>
                  <a:pt x="9667875" y="57143"/>
                </a:lnTo>
                <a:lnTo>
                  <a:pt x="9667875" y="0"/>
                </a:lnTo>
                <a:lnTo>
                  <a:pt x="0" y="0"/>
                </a:lnTo>
                <a:lnTo>
                  <a:pt x="0" y="57143"/>
                </a:lnTo>
                <a:close/>
              </a:path>
            </a:pathLst>
          </a:custGeom>
          <a:solidFill>
            <a:srgbClr val="5A9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500" y="6915150"/>
            <a:ext cx="9667875" cy="704850"/>
          </a:xfrm>
          <a:custGeom>
            <a:avLst/>
            <a:gdLst/>
            <a:ahLst/>
            <a:cxnLst/>
            <a:rect l="l" t="t" r="r" b="b"/>
            <a:pathLst>
              <a:path w="9667875" h="704850">
                <a:moveTo>
                  <a:pt x="0" y="704456"/>
                </a:moveTo>
                <a:lnTo>
                  <a:pt x="9667875" y="704456"/>
                </a:lnTo>
                <a:lnTo>
                  <a:pt x="9667875" y="0"/>
                </a:lnTo>
                <a:lnTo>
                  <a:pt x="0" y="0"/>
                </a:lnTo>
                <a:lnTo>
                  <a:pt x="0" y="704456"/>
                </a:lnTo>
                <a:close/>
              </a:path>
            </a:pathLst>
          </a:custGeom>
          <a:solidFill>
            <a:srgbClr val="EF6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01001" y="73961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01001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501001" y="71294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01026" y="713898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501001" y="7134220"/>
            <a:ext cx="199644" cy="25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753350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84210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84210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05750" y="7258050"/>
            <a:ext cx="94869" cy="123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86725" y="7258050"/>
            <a:ext cx="94869" cy="123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7722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253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253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735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735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08085" y="7381303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5875" y="0"/>
                </a:moveTo>
                <a:lnTo>
                  <a:pt x="0" y="0"/>
                </a:lnTo>
                <a:lnTo>
                  <a:pt x="14859" y="558"/>
                </a:lnTo>
                <a:lnTo>
                  <a:pt x="15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308085" y="7258050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5875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420100" y="7258050"/>
            <a:ext cx="133350" cy="123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9175" y="7258050"/>
            <a:ext cx="123825" cy="123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867775" y="7258050"/>
            <a:ext cx="47625" cy="123825"/>
          </a:xfrm>
          <a:custGeom>
            <a:avLst/>
            <a:gdLst/>
            <a:ahLst/>
            <a:cxnLst/>
            <a:rect l="l" t="t" r="r" b="b"/>
            <a:pathLst>
              <a:path w="47625" h="123825">
                <a:moveTo>
                  <a:pt x="1397" y="0"/>
                </a:moveTo>
                <a:lnTo>
                  <a:pt x="380" y="571"/>
                </a:lnTo>
                <a:lnTo>
                  <a:pt x="0" y="3898"/>
                </a:lnTo>
                <a:lnTo>
                  <a:pt x="1016" y="4660"/>
                </a:lnTo>
                <a:lnTo>
                  <a:pt x="5460" y="5003"/>
                </a:lnTo>
                <a:lnTo>
                  <a:pt x="11556" y="6350"/>
                </a:lnTo>
                <a:lnTo>
                  <a:pt x="14858" y="9867"/>
                </a:lnTo>
                <a:lnTo>
                  <a:pt x="16128" y="16916"/>
                </a:lnTo>
                <a:lnTo>
                  <a:pt x="16255" y="94995"/>
                </a:lnTo>
                <a:lnTo>
                  <a:pt x="1016" y="119176"/>
                </a:lnTo>
                <a:lnTo>
                  <a:pt x="0" y="120268"/>
                </a:lnTo>
                <a:lnTo>
                  <a:pt x="380" y="123253"/>
                </a:lnTo>
                <a:lnTo>
                  <a:pt x="1397" y="123812"/>
                </a:lnTo>
                <a:lnTo>
                  <a:pt x="16255" y="123253"/>
                </a:lnTo>
                <a:lnTo>
                  <a:pt x="46863" y="123253"/>
                </a:lnTo>
                <a:lnTo>
                  <a:pt x="47117" y="119888"/>
                </a:lnTo>
                <a:lnTo>
                  <a:pt x="46100" y="119176"/>
                </a:lnTo>
                <a:lnTo>
                  <a:pt x="41655" y="118605"/>
                </a:lnTo>
                <a:lnTo>
                  <a:pt x="35559" y="117132"/>
                </a:lnTo>
                <a:lnTo>
                  <a:pt x="32384" y="113690"/>
                </a:lnTo>
                <a:lnTo>
                  <a:pt x="31115" y="106806"/>
                </a:lnTo>
                <a:lnTo>
                  <a:pt x="30860" y="94995"/>
                </a:lnTo>
                <a:lnTo>
                  <a:pt x="30860" y="28816"/>
                </a:lnTo>
                <a:lnTo>
                  <a:pt x="46100" y="4660"/>
                </a:lnTo>
                <a:lnTo>
                  <a:pt x="47117" y="3898"/>
                </a:lnTo>
                <a:lnTo>
                  <a:pt x="46863" y="571"/>
                </a:lnTo>
                <a:lnTo>
                  <a:pt x="16255" y="571"/>
                </a:lnTo>
                <a:lnTo>
                  <a:pt x="10286" y="381"/>
                </a:lnTo>
                <a:lnTo>
                  <a:pt x="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98635" y="7381303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6002" y="0"/>
                </a:moveTo>
                <a:lnTo>
                  <a:pt x="0" y="0"/>
                </a:lnTo>
                <a:lnTo>
                  <a:pt x="14859" y="558"/>
                </a:lnTo>
                <a:lnTo>
                  <a:pt x="16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98635" y="7258050"/>
            <a:ext cx="16510" cy="635"/>
          </a:xfrm>
          <a:custGeom>
            <a:avLst/>
            <a:gdLst/>
            <a:ahLst/>
            <a:cxnLst/>
            <a:rect l="l" t="t" r="r" b="b"/>
            <a:pathLst>
              <a:path w="16509" h="634">
                <a:moveTo>
                  <a:pt x="14859" y="0"/>
                </a:moveTo>
                <a:lnTo>
                  <a:pt x="5969" y="381"/>
                </a:lnTo>
                <a:lnTo>
                  <a:pt x="0" y="571"/>
                </a:lnTo>
                <a:lnTo>
                  <a:pt x="16002" y="571"/>
                </a:lnTo>
                <a:lnTo>
                  <a:pt x="14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10650" y="7258050"/>
            <a:ext cx="75565" cy="1234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3450" y="7181850"/>
            <a:ext cx="95250" cy="209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7275" y="7181850"/>
            <a:ext cx="123431" cy="209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219200" y="7181850"/>
            <a:ext cx="104266" cy="209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447800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504950" y="7181850"/>
            <a:ext cx="228600" cy="2094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781175" y="718185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46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28800" y="7181850"/>
            <a:ext cx="142402" cy="2094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00250" y="7181850"/>
            <a:ext cx="161417" cy="209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90750" y="7181850"/>
            <a:ext cx="180339" cy="2094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95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290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kn.illinois.edu/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" y="768984"/>
            <a:ext cx="7614920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7290" algn="l"/>
              </a:tabLst>
            </a:pPr>
            <a:r>
              <a:rPr sz="3800" b="1" spc="15">
                <a:solidFill>
                  <a:srgbClr val="132957"/>
                </a:solidFill>
                <a:latin typeface="Arial Narrow"/>
                <a:cs typeface="Arial Narrow"/>
              </a:rPr>
              <a:t>ECE</a:t>
            </a:r>
            <a:r>
              <a:rPr sz="3800" b="1" spc="-12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-10">
                <a:solidFill>
                  <a:srgbClr val="132957"/>
                </a:solidFill>
                <a:latin typeface="Arial Narrow"/>
                <a:cs typeface="Arial Narrow"/>
              </a:rPr>
              <a:t>220</a:t>
            </a:r>
            <a:r>
              <a:rPr sz="3800" b="1" spc="5">
                <a:solidFill>
                  <a:srgbClr val="132957"/>
                </a:solidFill>
                <a:latin typeface="Arial Narrow"/>
                <a:cs typeface="Arial Narrow"/>
              </a:rPr>
              <a:t>:</a:t>
            </a:r>
            <a:r>
              <a:rPr sz="3800" b="1" spc="-114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lang="en-US" sz="3800" b="1" spc="40">
                <a:solidFill>
                  <a:srgbClr val="132957"/>
                </a:solidFill>
                <a:latin typeface="Arial Narrow"/>
                <a:cs typeface="Arial Narrow"/>
              </a:rPr>
              <a:t>Spring 2021</a:t>
            </a:r>
            <a:r>
              <a:rPr sz="3800" b="1" spc="-11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25">
                <a:solidFill>
                  <a:srgbClr val="132957"/>
                </a:solidFill>
                <a:latin typeface="Arial Narrow"/>
                <a:cs typeface="Arial Narrow"/>
              </a:rPr>
              <a:t>Mi</a:t>
            </a:r>
            <a:r>
              <a:rPr sz="3800" b="1" spc="45">
                <a:solidFill>
                  <a:srgbClr val="132957"/>
                </a:solidFill>
                <a:latin typeface="Arial Narrow"/>
                <a:cs typeface="Arial Narrow"/>
              </a:rPr>
              <a:t>d</a:t>
            </a:r>
            <a:r>
              <a:rPr sz="3800" b="1" spc="5">
                <a:solidFill>
                  <a:srgbClr val="132957"/>
                </a:solidFill>
                <a:latin typeface="Arial Narrow"/>
                <a:cs typeface="Arial Narrow"/>
              </a:rPr>
              <a:t>t</a:t>
            </a:r>
            <a:r>
              <a:rPr sz="3800" b="1" spc="-10">
                <a:solidFill>
                  <a:srgbClr val="132957"/>
                </a:solidFill>
                <a:latin typeface="Arial Narrow"/>
                <a:cs typeface="Arial Narrow"/>
              </a:rPr>
              <a:t>e</a:t>
            </a:r>
            <a:r>
              <a:rPr sz="3800" b="1" spc="-20">
                <a:solidFill>
                  <a:srgbClr val="132957"/>
                </a:solidFill>
                <a:latin typeface="Arial Narrow"/>
                <a:cs typeface="Arial Narrow"/>
              </a:rPr>
              <a:t>r</a:t>
            </a:r>
            <a:r>
              <a:rPr sz="3800" b="1" spc="20">
                <a:solidFill>
                  <a:srgbClr val="132957"/>
                </a:solidFill>
                <a:latin typeface="Arial Narrow"/>
                <a:cs typeface="Arial Narrow"/>
              </a:rPr>
              <a:t>m</a:t>
            </a:r>
            <a:r>
              <a:rPr lang="en-US" sz="3800" b="1" spc="20">
                <a:solidFill>
                  <a:srgbClr val="132957"/>
                </a:solidFill>
                <a:latin typeface="Arial Narrow"/>
                <a:cs typeface="Arial Narrow"/>
              </a:rPr>
              <a:t> </a:t>
            </a:r>
            <a:r>
              <a:rPr sz="3800" b="1" spc="10">
                <a:solidFill>
                  <a:srgbClr val="132957"/>
                </a:solidFill>
                <a:latin typeface="Arial Narrow"/>
                <a:cs typeface="Arial Narrow"/>
              </a:rPr>
              <a:t>1</a:t>
            </a:r>
            <a:endParaRPr lang="en-US" sz="3800" b="1" spc="10">
              <a:solidFill>
                <a:srgbClr val="132957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33546"/>
            <a:ext cx="7436224" cy="757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HKN Review Session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35" dirty="0">
                <a:solidFill>
                  <a:srgbClr val="F06221"/>
                </a:solidFill>
                <a:latin typeface="Times New Roman"/>
                <a:cs typeface="Times New Roman"/>
              </a:rPr>
              <a:t>Slides Credit to: Andrew </a:t>
            </a:r>
            <a:r>
              <a:rPr lang="en-US" sz="1550" spc="-35" dirty="0" err="1">
                <a:solidFill>
                  <a:srgbClr val="F06221"/>
                </a:solidFill>
                <a:latin typeface="Times New Roman"/>
                <a:cs typeface="Times New Roman"/>
              </a:rPr>
              <a:t>Fortunat</a:t>
            </a:r>
            <a:r>
              <a:rPr sz="1550" spc="25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Akhil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Burle</a:t>
            </a:r>
            <a:r>
              <a:rPr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sz="1550" spc="-5" dirty="0" err="1">
                <a:solidFill>
                  <a:srgbClr val="F06221"/>
                </a:solidFill>
                <a:latin typeface="Times New Roman"/>
                <a:cs typeface="Times New Roman"/>
              </a:rPr>
              <a:t>Srijan</a:t>
            </a:r>
            <a:r>
              <a:rPr sz="1550" spc="-5" dirty="0">
                <a:solidFill>
                  <a:srgbClr val="F0622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F06221"/>
                </a:solidFill>
                <a:latin typeface="Times New Roman"/>
                <a:cs typeface="Times New Roman"/>
              </a:rPr>
              <a:t>Chakraborty, 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Nikhil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Simha</a:t>
            </a:r>
            <a:endParaRPr lang="en-US" sz="1550" spc="-10" dirty="0">
              <a:solidFill>
                <a:srgbClr val="F0622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Presented by: Michelle Zhang,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Tejas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Satpalkar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Shouri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 </a:t>
            </a:r>
            <a:r>
              <a:rPr lang="en-US" sz="1550" spc="-10" dirty="0" err="1">
                <a:solidFill>
                  <a:srgbClr val="F06221"/>
                </a:solidFill>
                <a:latin typeface="Times New Roman"/>
                <a:cs typeface="Times New Roman"/>
              </a:rPr>
              <a:t>Addepally</a:t>
            </a:r>
            <a:r>
              <a:rPr lang="en-US" sz="1550" spc="-10" dirty="0">
                <a:solidFill>
                  <a:srgbClr val="F06221"/>
                </a:solidFill>
                <a:latin typeface="Times New Roman"/>
                <a:cs typeface="Times New Roman"/>
              </a:rPr>
              <a:t>, Jerry Balan, Prannav Gupta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06526"/>
            <a:ext cx="1355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F06221"/>
                </a:solidFill>
                <a:latin typeface="Times New Roman"/>
                <a:cs typeface="Times New Roman"/>
              </a:rPr>
              <a:t>02/28/2021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4596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 </a:t>
            </a:r>
            <a:r>
              <a:rPr spc="20"/>
              <a:t>Keyboard</a:t>
            </a:r>
            <a:r>
              <a:rPr spc="-315"/>
              <a:t> </a:t>
            </a:r>
            <a:r>
              <a:rPr spc="2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65414"/>
            <a:ext cx="8561070" cy="12274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b="1" spc="5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6075" marR="5080" indent="-333375">
              <a:lnSpc>
                <a:spcPts val="2700"/>
              </a:lnSpc>
              <a:spcBef>
                <a:spcPts val="76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30">
                <a:solidFill>
                  <a:srgbClr val="001F5F"/>
                </a:solidFill>
                <a:latin typeface="Arial"/>
                <a:cs typeface="Arial"/>
              </a:rPr>
              <a:t>KBSR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stored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in 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lower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8 </a:t>
            </a:r>
            <a:r>
              <a:rPr sz="2300" spc="65">
                <a:solidFill>
                  <a:srgbClr val="001F5F"/>
                </a:solidFill>
                <a:latin typeface="Arial"/>
                <a:cs typeface="Arial"/>
              </a:rPr>
              <a:t>bits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20">
                <a:solidFill>
                  <a:srgbClr val="001F5F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905250"/>
            <a:ext cx="8829675" cy="2171700"/>
          </a:xfrm>
          <a:custGeom>
            <a:avLst/>
            <a:gdLst/>
            <a:ahLst/>
            <a:cxnLst/>
            <a:rect l="l" t="t" r="r" b="b"/>
            <a:pathLst>
              <a:path w="8829675" h="2171700">
                <a:moveTo>
                  <a:pt x="0" y="2171700"/>
                </a:moveTo>
                <a:lnTo>
                  <a:pt x="8829675" y="2171700"/>
                </a:lnTo>
                <a:lnTo>
                  <a:pt x="8829675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905250"/>
          <a:ext cx="8429624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08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200"/>
                        </a:lnSpc>
                        <a:spcBef>
                          <a:spcPts val="108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464184">
                        <a:lnSpc>
                          <a:spcPts val="2200"/>
                        </a:lnSpc>
                      </a:pPr>
                      <a:r>
                        <a:rPr sz="1850" spc="45">
                          <a:latin typeface="Calibri"/>
                          <a:cs typeface="Calibri"/>
                        </a:rPr>
                        <a:t>BRzp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LDI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242570" marR="1054735">
                        <a:lnSpc>
                          <a:spcPct val="104800"/>
                        </a:lnSpc>
                        <a:spcBef>
                          <a:spcPts val="900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R1,</a:t>
                      </a:r>
                      <a:r>
                        <a:rPr sz="1850" spc="-2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4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register</a:t>
                      </a: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set</a:t>
                      </a:r>
                    </a:p>
                    <a:p>
                      <a:pPr marL="1024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Get </a:t>
                      </a:r>
                      <a:r>
                        <a:rPr sz="1850" spc="-5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5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input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KBSR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KBSR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10">
                          <a:latin typeface="Calibri"/>
                          <a:cs typeface="Calibri"/>
                        </a:rPr>
                        <a:t>KBDR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KBDR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43935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 Display</a:t>
            </a:r>
            <a:r>
              <a:rPr spc="-180"/>
              <a:t> </a:t>
            </a:r>
            <a:r>
              <a:rPr spc="2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158480" cy="845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20">
                <a:solidFill>
                  <a:srgbClr val="001F5F"/>
                </a:solidFill>
                <a:latin typeface="Arial"/>
                <a:cs typeface="Arial"/>
              </a:rPr>
              <a:t>Writing </a:t>
            </a: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b="1" spc="-1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70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Poll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DSR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ready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bit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then </a:t>
            </a:r>
            <a:r>
              <a:rPr sz="2300" spc="15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23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90">
                <a:solidFill>
                  <a:srgbClr val="001F5F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829050"/>
            <a:ext cx="8829675" cy="2295525"/>
          </a:xfrm>
          <a:custGeom>
            <a:avLst/>
            <a:gdLst/>
            <a:ahLst/>
            <a:cxnLst/>
            <a:rect l="l" t="t" r="r" b="b"/>
            <a:pathLst>
              <a:path w="8829675" h="2295525">
                <a:moveTo>
                  <a:pt x="0" y="2295525"/>
                </a:moveTo>
                <a:lnTo>
                  <a:pt x="8829675" y="2295525"/>
                </a:lnTo>
                <a:lnTo>
                  <a:pt x="882967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" y="3829050"/>
          <a:ext cx="8437245" cy="2295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70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POLL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399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200"/>
                        </a:lnSpc>
                        <a:spcBef>
                          <a:spcPts val="1685"/>
                        </a:spcBef>
                      </a:pPr>
                      <a:r>
                        <a:rPr lang="en-US" sz="1850" spc="10">
                          <a:latin typeface="Calibri"/>
                          <a:cs typeface="Calibri"/>
                        </a:rPr>
                        <a:t>LDI</a:t>
                      </a:r>
                      <a:endParaRPr lang="en-US" sz="1850">
                        <a:latin typeface="Calibri"/>
                        <a:cs typeface="Calibri"/>
                      </a:endParaRPr>
                    </a:p>
                    <a:p>
                      <a:pPr marL="487045">
                        <a:lnSpc>
                          <a:spcPts val="2200"/>
                        </a:lnSpc>
                      </a:pPr>
                      <a:r>
                        <a:rPr lang="en-US" sz="1850" spc="30">
                          <a:latin typeface="Calibri"/>
                          <a:cs typeface="Calibri"/>
                        </a:rPr>
                        <a:t>BRzp</a:t>
                      </a:r>
                      <a:endParaRPr lang="en-US" sz="1850">
                        <a:latin typeface="Calibri"/>
                        <a:cs typeface="Calibri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lang="en-US" sz="1850" spc="-10">
                          <a:latin typeface="Calibri"/>
                          <a:cs typeface="Calibri"/>
                        </a:rPr>
                        <a:t>STI</a:t>
                      </a:r>
                      <a:endParaRPr lang="en-US" sz="1850">
                        <a:latin typeface="Calibri"/>
                        <a:cs typeface="Calibri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 marL="243840" marR="1078865">
                        <a:lnSpc>
                          <a:spcPct val="103200"/>
                        </a:lnSpc>
                        <a:spcBef>
                          <a:spcPts val="1535"/>
                        </a:spcBef>
                      </a:pPr>
                      <a:r>
                        <a:rPr sz="1850" spc="25">
                          <a:latin typeface="Calibri"/>
                          <a:cs typeface="Calibri"/>
                        </a:rPr>
                        <a:t>R1, </a:t>
                      </a:r>
                      <a:r>
                        <a:rPr sz="1850" spc="-1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850" spc="3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850" spc="25">
                          <a:latin typeface="Calibri"/>
                          <a:cs typeface="Calibri"/>
                        </a:rPr>
                        <a:t>R0,</a:t>
                      </a:r>
                      <a:r>
                        <a:rPr sz="1850" spc="-2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>
                          <a:latin typeface="Calibri"/>
                          <a:cs typeface="Calibri"/>
                        </a:rPr>
                        <a:t>Check status</a:t>
                      </a:r>
                      <a:r>
                        <a:rPr sz="185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register</a:t>
                      </a: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850" spc="15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ready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50">
                          <a:latin typeface="Calibri"/>
                          <a:cs typeface="Calibri"/>
                        </a:rPr>
                        <a:t>not</a:t>
                      </a:r>
                      <a:r>
                        <a:rPr sz="1850" spc="22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set</a:t>
                      </a:r>
                    </a:p>
                    <a:p>
                      <a:pPr marL="1086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Write </a:t>
                      </a:r>
                      <a:r>
                        <a:rPr sz="1850" spc="1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>
                          <a:latin typeface="Calibri"/>
                          <a:cs typeface="Calibri"/>
                        </a:rPr>
                        <a:t>data</a:t>
                      </a:r>
                    </a:p>
                  </a:txBody>
                  <a:tcPr marL="0" marR="0" marT="2139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15">
                          <a:latin typeface="Calibri"/>
                          <a:cs typeface="Calibri"/>
                        </a:rPr>
                        <a:t>DSR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5">
                          <a:latin typeface="Calibri"/>
                          <a:cs typeface="Calibri"/>
                        </a:rPr>
                        <a:t>DSR</a:t>
                      </a:r>
                      <a:r>
                        <a:rPr sz="18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>
                          <a:latin typeface="Calibri"/>
                          <a:cs typeface="Calibri"/>
                        </a:rPr>
                        <a:t>address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9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0">
                          <a:latin typeface="Calibri"/>
                          <a:cs typeface="Calibri"/>
                        </a:rPr>
                        <a:t>DDR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4F81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-25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40">
                          <a:latin typeface="Calibri"/>
                          <a:cs typeface="Calibri"/>
                        </a:rPr>
                        <a:t>F</a:t>
                      </a:r>
                      <a:r>
                        <a:rPr sz="1850" spc="-25">
                          <a:latin typeface="Calibri"/>
                          <a:cs typeface="Calibri"/>
                        </a:rPr>
                        <a:t>I</a:t>
                      </a:r>
                      <a:r>
                        <a:rPr sz="1850" spc="35">
                          <a:latin typeface="Calibri"/>
                          <a:cs typeface="Calibri"/>
                        </a:rPr>
                        <a:t>LL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>
                          <a:latin typeface="Calibri"/>
                          <a:cs typeface="Calibri"/>
                        </a:rPr>
                        <a:t>xFE06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50" spc="5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8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5" dirty="0">
                          <a:latin typeface="Calibri"/>
                          <a:cs typeface="Calibri"/>
                        </a:rPr>
                        <a:t>address</a:t>
                      </a:r>
                      <a:endParaRPr sz="1850" dirty="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91008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S</a:t>
            </a:r>
            <a:r>
              <a:rPr spc="45"/>
              <a:t>ub</a:t>
            </a:r>
            <a:r>
              <a:rPr spc="5"/>
              <a:t>r</a:t>
            </a:r>
            <a:r>
              <a:rPr spc="40"/>
              <a:t>o</a:t>
            </a:r>
            <a:r>
              <a:rPr spc="45"/>
              <a:t>u</a:t>
            </a:r>
            <a:r>
              <a:rPr spc="-10"/>
              <a:t>t</a:t>
            </a:r>
            <a:r>
              <a:rPr spc="-20"/>
              <a:t>i</a:t>
            </a:r>
            <a:r>
              <a:rPr spc="45"/>
              <a:t>n</a:t>
            </a:r>
            <a:r>
              <a:rPr spc="25"/>
              <a:t>e</a:t>
            </a:r>
            <a:r>
              <a:rPr spc="1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08559" y="4203536"/>
            <a:ext cx="5491138" cy="235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830" y="2142534"/>
          <a:ext cx="7487285" cy="125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segment that </a:t>
                      </a:r>
                      <a:r>
                        <a:rPr sz="1850" spc="2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850" spc="-9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multiple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times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Subroutines </a:t>
                      </a: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50" spc="-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invoked </a:t>
                      </a:r>
                      <a:r>
                        <a:rPr sz="1850" spc="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 </a:t>
                      </a:r>
                      <a:r>
                        <a:rPr sz="1850" spc="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50" spc="-26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JSRR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155"/>
                        </a:lnSpc>
                        <a:spcBef>
                          <a:spcPts val="745"/>
                        </a:spcBef>
                      </a:pP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850" spc="-3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50" spc="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implemented </a:t>
                      </a:r>
                      <a:r>
                        <a:rPr sz="1850" spc="-1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50" spc="1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850" spc="425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instruction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5590" y="4291012"/>
            <a:ext cx="3155315" cy="2228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>
                <a:latin typeface="Calibri"/>
                <a:cs typeface="Calibri"/>
              </a:rPr>
              <a:t>TEMP &lt;-</a:t>
            </a:r>
            <a:r>
              <a:rPr sz="1850" spc="15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PC</a:t>
            </a:r>
            <a:endParaRPr sz="18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385"/>
              </a:spcBef>
            </a:pPr>
            <a:r>
              <a:rPr sz="1850" spc="-5">
                <a:latin typeface="Calibri"/>
                <a:cs typeface="Calibri"/>
              </a:rPr>
              <a:t>If </a:t>
            </a:r>
            <a:r>
              <a:rPr sz="1850" spc="25">
                <a:latin typeface="Calibri"/>
                <a:cs typeface="Calibri"/>
              </a:rPr>
              <a:t>(IR[11] </a:t>
            </a:r>
            <a:r>
              <a:rPr sz="1850" spc="-5">
                <a:latin typeface="Calibri"/>
                <a:cs typeface="Calibri"/>
              </a:rPr>
              <a:t>== </a:t>
            </a:r>
            <a:r>
              <a:rPr sz="1850" spc="35">
                <a:latin typeface="Calibri"/>
                <a:cs typeface="Calibri"/>
              </a:rPr>
              <a:t>0)</a:t>
            </a:r>
            <a:endParaRPr sz="185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35"/>
              </a:spcBef>
            </a:pPr>
            <a:r>
              <a:rPr sz="1850" spc="10">
                <a:latin typeface="Calibri"/>
                <a:cs typeface="Calibri"/>
              </a:rPr>
              <a:t>PC </a:t>
            </a:r>
            <a:r>
              <a:rPr sz="1850" spc="-10">
                <a:latin typeface="Calibri"/>
                <a:cs typeface="Calibri"/>
              </a:rPr>
              <a:t>&lt;-</a:t>
            </a:r>
            <a:r>
              <a:rPr sz="1850" spc="5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BaseR</a:t>
            </a:r>
            <a:endParaRPr sz="18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180"/>
              </a:spcBef>
            </a:pPr>
            <a:r>
              <a:rPr sz="1850" spc="10">
                <a:latin typeface="Calibri"/>
                <a:cs typeface="Calibri"/>
              </a:rPr>
              <a:t>Else</a:t>
            </a:r>
            <a:endParaRPr sz="1850">
              <a:latin typeface="Calibri"/>
              <a:cs typeface="Calibri"/>
            </a:endParaRPr>
          </a:p>
          <a:p>
            <a:pPr marL="450850">
              <a:lnSpc>
                <a:spcPct val="100000"/>
              </a:lnSpc>
              <a:spcBef>
                <a:spcPts val="35"/>
              </a:spcBef>
            </a:pPr>
            <a:r>
              <a:rPr sz="1850" spc="10">
                <a:latin typeface="Calibri"/>
                <a:cs typeface="Calibri"/>
              </a:rPr>
              <a:t>PC </a:t>
            </a:r>
            <a:r>
              <a:rPr sz="1850" spc="-10">
                <a:latin typeface="Calibri"/>
                <a:cs typeface="Calibri"/>
              </a:rPr>
              <a:t>&lt;- </a:t>
            </a:r>
            <a:r>
              <a:rPr sz="1850" spc="15">
                <a:latin typeface="Calibri"/>
                <a:cs typeface="Calibri"/>
              </a:rPr>
              <a:t>PC </a:t>
            </a:r>
            <a:r>
              <a:rPr sz="1850" spc="10">
                <a:latin typeface="Calibri"/>
                <a:cs typeface="Calibri"/>
              </a:rPr>
              <a:t>+</a:t>
            </a:r>
            <a:r>
              <a:rPr sz="1850" spc="2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SEXT(PCoffset11)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25">
                <a:latin typeface="Calibri"/>
                <a:cs typeface="Calibri"/>
              </a:rPr>
              <a:t>R7 </a:t>
            </a:r>
            <a:r>
              <a:rPr sz="1850" spc="-10">
                <a:latin typeface="Calibri"/>
                <a:cs typeface="Calibri"/>
              </a:rPr>
              <a:t>&lt;-</a:t>
            </a:r>
            <a:r>
              <a:rPr sz="1850" spc="-70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TEMP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55180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Subroutines: </a:t>
            </a:r>
            <a:r>
              <a:t>Callee </a:t>
            </a:r>
            <a:r>
              <a:rPr spc="25"/>
              <a:t>and </a:t>
            </a:r>
            <a:r>
              <a:t>Caller</a:t>
            </a:r>
            <a:r>
              <a:rPr spc="135"/>
              <a:t> </a:t>
            </a:r>
            <a:r>
              <a:rPr spc="1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2107247"/>
            <a:ext cx="4411980" cy="3782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6075" marR="338455" indent="-334010">
              <a:lnSpc>
                <a:spcPct val="103200"/>
              </a:lnSpc>
              <a:spcBef>
                <a:spcPts val="55"/>
              </a:spcBef>
              <a:tabLst>
                <a:tab pos="3460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restore 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modifies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except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1850" spc="30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values</a:t>
            </a:r>
            <a:endParaRPr sz="1850">
              <a:latin typeface="Times New Roman"/>
              <a:cs typeface="Times New Roman"/>
            </a:endParaRPr>
          </a:p>
          <a:p>
            <a:pPr marL="699135" marR="5080" indent="-200025">
              <a:lnSpc>
                <a:spcPct val="101499"/>
              </a:lnSpc>
              <a:spcBef>
                <a:spcPts val="1650"/>
              </a:spcBef>
              <a:buChar char="-"/>
              <a:tabLst>
                <a:tab pos="699135" algn="l"/>
              </a:tabLst>
            </a:pP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only </a:t>
            </a:r>
            <a:r>
              <a:rPr sz="1850" spc="-20">
                <a:solidFill>
                  <a:srgbClr val="001F5F"/>
                </a:solidFill>
                <a:latin typeface="Times New Roman"/>
                <a:cs typeface="Times New Roman"/>
              </a:rPr>
              <a:t>visible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1850" spc="-25">
                <a:solidFill>
                  <a:srgbClr val="001F5F"/>
                </a:solidFill>
                <a:latin typeface="Times New Roman"/>
                <a:cs typeface="Times New Roman"/>
              </a:rPr>
              <a:t>(if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any) </a:t>
            </a:r>
            <a:r>
              <a:rPr sz="1850" spc="40">
                <a:solidFill>
                  <a:srgbClr val="001F5F"/>
                </a:solidFill>
                <a:latin typeface="Times New Roman"/>
                <a:cs typeface="Times New Roman"/>
              </a:rPr>
              <a:t>upon</a:t>
            </a:r>
            <a:r>
              <a:rPr sz="185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46075" marR="147320" indent="-334010">
              <a:lnSpc>
                <a:spcPct val="101499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Caller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could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modified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subroutine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they 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contain important</a:t>
            </a:r>
            <a:r>
              <a:rPr sz="1850" spc="-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699135" marR="114300" indent="-200025">
              <a:lnSpc>
                <a:spcPct val="101400"/>
              </a:lnSpc>
              <a:buChar char="-"/>
              <a:tabLst>
                <a:tab pos="69913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would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need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saved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since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JSR 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and JSRR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overwrite 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50" spc="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value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352" y="2124075"/>
            <a:ext cx="4673047" cy="363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0934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/>
              <a:t>T</a:t>
            </a:r>
            <a:r>
              <a:rPr spc="-85"/>
              <a:t>RA</a:t>
            </a:r>
            <a:r>
              <a:rPr spc="-2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60435"/>
            <a:ext cx="747395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r>
              <a:rPr sz="1850" spc="-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Passes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to operating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4175" algn="l"/>
                <a:tab pos="641921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Programmers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complex operations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without</a:t>
            </a:r>
            <a:r>
              <a:rPr sz="1850" spc="1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specialized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knowledge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2728" y="825453"/>
            <a:ext cx="4866709" cy="9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314700"/>
            <a:ext cx="7839075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35509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t>TRAPS: </a:t>
            </a:r>
            <a:r>
              <a:rPr spc="15"/>
              <a:t>How they</a:t>
            </a:r>
            <a:r>
              <a:rPr spc="-220"/>
              <a:t> </a:t>
            </a:r>
            <a:r>
              <a:rPr spc="1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838364"/>
            <a:ext cx="5164455" cy="43643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TRAP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1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46075" algn="l"/>
              </a:tabLst>
            </a:pPr>
            <a:r>
              <a:rPr sz="1800" spc="-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5">
                <a:solidFill>
                  <a:srgbClr val="001F5F"/>
                </a:solidFill>
                <a:latin typeface="Times New Roman"/>
                <a:cs typeface="Times New Roman"/>
              </a:rPr>
              <a:t>8-bit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trap vector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index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1070"/>
              </a:spcBef>
            </a:pP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 </a:t>
            </a:r>
            <a:r>
              <a:rPr sz="1800" spc="-15">
                <a:solidFill>
                  <a:srgbClr val="001F5F"/>
                </a:solidFill>
                <a:latin typeface="Times New Roman"/>
                <a:cs typeface="Times New Roman"/>
              </a:rPr>
              <a:t>routine’s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address </a:t>
            </a:r>
            <a:r>
              <a:rPr sz="1800" spc="-25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trap vector</a:t>
            </a:r>
            <a:r>
              <a:rPr sz="1800" spc="-2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400050" indent="-334010">
              <a:lnSpc>
                <a:spcPct val="100800"/>
              </a:lnSpc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180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loaded </a:t>
            </a:r>
            <a:r>
              <a:rPr sz="1800" spc="-2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address of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 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  <a:p>
            <a:pPr marL="346075" marR="5080" indent="-334010">
              <a:lnSpc>
                <a:spcPct val="100800"/>
              </a:lnSpc>
              <a:spcBef>
                <a:spcPts val="1575"/>
              </a:spcBef>
              <a:tabLst>
                <a:tab pos="346075" algn="l"/>
              </a:tabLst>
            </a:pPr>
            <a:r>
              <a:rPr sz="18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0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1800" spc="-1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executing</a:t>
            </a:r>
            <a:r>
              <a:rPr sz="1800" spc="-1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service</a:t>
            </a:r>
            <a:r>
              <a:rPr sz="1800" spc="-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routine,</a:t>
            </a:r>
            <a:r>
              <a:rPr sz="1800" spc="-14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1800" spc="-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returns</a:t>
            </a:r>
            <a:r>
              <a:rPr sz="1800" spc="-10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1800" spc="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-5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r>
              <a:rPr sz="1800" spc="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 marR="2595245">
              <a:lnSpc>
                <a:spcPct val="100800"/>
              </a:lnSpc>
            </a:pPr>
            <a:r>
              <a:rPr sz="1800" spc="10">
                <a:solidFill>
                  <a:srgbClr val="001F5F"/>
                </a:solidFill>
                <a:latin typeface="Calibri"/>
                <a:cs typeface="Calibri"/>
              </a:rPr>
              <a:t>MAR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001F5F"/>
                </a:solidFill>
                <a:latin typeface="Calibri"/>
                <a:cs typeface="Calibri"/>
              </a:rPr>
              <a:t>ZEXT(trapvector)  </a:t>
            </a:r>
            <a:r>
              <a:rPr sz="1800" spc="15">
                <a:solidFill>
                  <a:srgbClr val="001F5F"/>
                </a:solidFill>
                <a:latin typeface="Calibri"/>
                <a:cs typeface="Calibri"/>
              </a:rPr>
              <a:t>MDR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MEM[MAR]</a:t>
            </a:r>
            <a:endParaRPr sz="1800">
              <a:latin typeface="Calibri"/>
              <a:cs typeface="Calibri"/>
            </a:endParaRPr>
          </a:p>
          <a:p>
            <a:pPr marL="269875" marR="3904615">
              <a:lnSpc>
                <a:spcPct val="100800"/>
              </a:lnSpc>
            </a:pP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R7 &lt;- </a:t>
            </a:r>
            <a:r>
              <a:rPr sz="1800" spc="-20">
                <a:solidFill>
                  <a:srgbClr val="001F5F"/>
                </a:solidFill>
                <a:latin typeface="Calibri"/>
                <a:cs typeface="Calibri"/>
              </a:rPr>
              <a:t>PC  </a:t>
            </a:r>
            <a:r>
              <a:rPr sz="1800" spc="-15">
                <a:solidFill>
                  <a:srgbClr val="001F5F"/>
                </a:solidFill>
                <a:latin typeface="Calibri"/>
                <a:cs typeface="Calibri"/>
              </a:rPr>
              <a:t>PC </a:t>
            </a:r>
            <a:r>
              <a:rPr sz="1800">
                <a:solidFill>
                  <a:srgbClr val="001F5F"/>
                </a:solidFill>
                <a:latin typeface="Calibri"/>
                <a:cs typeface="Calibri"/>
              </a:rPr>
              <a:t>&lt;-</a:t>
            </a:r>
            <a:r>
              <a:rPr sz="1800" spc="-15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15">
                <a:solidFill>
                  <a:srgbClr val="001F5F"/>
                </a:solidFill>
                <a:latin typeface="Calibri"/>
                <a:cs typeface="Calibri"/>
              </a:rPr>
              <a:t>MDR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5" y="1155743"/>
            <a:ext cx="3648075" cy="519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607059"/>
            <a:ext cx="42094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>
                <a:solidFill>
                  <a:srgbClr val="001F5F"/>
                </a:solidFill>
                <a:latin typeface="Times New Roman"/>
                <a:cs typeface="Times New Roman"/>
              </a:rPr>
              <a:t>Problem </a:t>
            </a:r>
            <a:r>
              <a:rPr sz="3200" b="0" spc="-1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3200" b="0" spc="-20">
                <a:solidFill>
                  <a:srgbClr val="001F5F"/>
                </a:solidFill>
                <a:latin typeface="Times New Roman"/>
                <a:cs typeface="Times New Roman"/>
              </a:rPr>
              <a:t>nested</a:t>
            </a:r>
            <a:r>
              <a:rPr sz="3200" b="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0" spc="-10">
                <a:solidFill>
                  <a:srgbClr val="001F5F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1627822"/>
            <a:ext cx="136906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>
                <a:solidFill>
                  <a:srgbClr val="FF0000"/>
                </a:solidFill>
                <a:latin typeface="Calibri"/>
                <a:cs typeface="Calibri"/>
              </a:rPr>
              <a:t>R0,</a:t>
            </a:r>
            <a:r>
              <a:rPr sz="2000" spc="-1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FF0000"/>
                </a:solidFill>
                <a:latin typeface="Calibri"/>
                <a:cs typeface="Calibri"/>
              </a:rPr>
              <a:t>START  </a:t>
            </a: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LD </a:t>
            </a:r>
            <a:r>
              <a:rPr sz="2000" spc="25">
                <a:solidFill>
                  <a:srgbClr val="FF0000"/>
                </a:solidFill>
                <a:latin typeface="Calibri"/>
                <a:cs typeface="Calibri"/>
              </a:rPr>
              <a:t>R1, </a:t>
            </a:r>
            <a:r>
              <a:rPr sz="2000" spc="-5">
                <a:solidFill>
                  <a:srgbClr val="FF0000"/>
                </a:solidFill>
                <a:latin typeface="Calibri"/>
                <a:cs typeface="Calibri"/>
              </a:rPr>
              <a:t>END  </a:t>
            </a:r>
            <a:r>
              <a:rPr sz="2000" spc="5">
                <a:solidFill>
                  <a:srgbClr val="FF0000"/>
                </a:solidFill>
                <a:latin typeface="Calibri"/>
                <a:cs typeface="Calibri"/>
              </a:rPr>
              <a:t>JSR </a:t>
            </a:r>
            <a:r>
              <a:rPr sz="2000" spc="5">
                <a:solidFill>
                  <a:srgbClr val="00AF50"/>
                </a:solidFill>
                <a:latin typeface="Calibri"/>
                <a:cs typeface="Calibri"/>
              </a:rPr>
              <a:t>REVERSE 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780" y="1637347"/>
            <a:ext cx="2512695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REVERSE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0"/>
              </a:lnSpc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1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SAVER0_REVERSE</a:t>
            </a:r>
            <a:endParaRPr sz="1800">
              <a:latin typeface="Cambria"/>
              <a:cs typeface="Cambria"/>
            </a:endParaRPr>
          </a:p>
          <a:p>
            <a:pPr marL="12700" marR="23495" algn="just">
              <a:lnSpc>
                <a:spcPct val="99700"/>
              </a:lnSpc>
              <a:spcBef>
                <a:spcPts val="100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R1, SAVER1_REVERSE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SAVER2_REVERSE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ST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 SAVER3_REVERSE  </a:t>
            </a:r>
            <a:r>
              <a:rPr sz="1800" spc="1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JSR</a:t>
            </a:r>
            <a:r>
              <a:rPr sz="1800" spc="-2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40">
                <a:solidFill>
                  <a:srgbClr val="006FC0"/>
                </a:solidFill>
                <a:latin typeface="Cambria"/>
                <a:cs typeface="Cambria"/>
              </a:rPr>
              <a:t>SWAP</a:t>
            </a:r>
            <a:endParaRPr sz="1800">
              <a:latin typeface="Cambria"/>
              <a:cs typeface="Cambria"/>
            </a:endParaRPr>
          </a:p>
          <a:p>
            <a:pPr marL="12700" marR="915669">
              <a:lnSpc>
                <a:spcPct val="99400"/>
              </a:lnSpc>
              <a:spcBef>
                <a:spcPts val="105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R0, R0,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R1, R1,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#-1 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NOT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R0  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R2, R2,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#1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ADD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 R2,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R1 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BRp</a:t>
            </a:r>
            <a:r>
              <a:rPr sz="1800" spc="-6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10">
                <a:solidFill>
                  <a:srgbClr val="00AF50"/>
                </a:solidFill>
                <a:latin typeface="Cambria"/>
                <a:cs typeface="Cambria"/>
              </a:rPr>
              <a:t>RLOOP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R0,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SAVER0_REVERSE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R1,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SAVER1_REVERSE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5">
                <a:solidFill>
                  <a:srgbClr val="00AF50"/>
                </a:solidFill>
                <a:latin typeface="Cambria"/>
                <a:cs typeface="Cambria"/>
              </a:rPr>
              <a:t>R2,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SAVER2_REVERSE  </a:t>
            </a:r>
            <a:r>
              <a:rPr sz="1800">
                <a:solidFill>
                  <a:srgbClr val="00AF50"/>
                </a:solidFill>
                <a:latin typeface="Cambria"/>
                <a:cs typeface="Cambria"/>
              </a:rPr>
              <a:t>LD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R3,</a:t>
            </a:r>
            <a:r>
              <a:rPr sz="1800" spc="-75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-10">
                <a:solidFill>
                  <a:srgbClr val="00AF50"/>
                </a:solidFill>
                <a:latin typeface="Cambria"/>
                <a:cs typeface="Cambria"/>
              </a:rPr>
              <a:t>SAVER3_REVERSE  </a:t>
            </a:r>
            <a:r>
              <a:rPr sz="1800" spc="5">
                <a:solidFill>
                  <a:srgbClr val="00AF5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1129" y="1627822"/>
            <a:ext cx="248158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>
                <a:solidFill>
                  <a:srgbClr val="006FC0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  <a:p>
            <a:pPr marL="12700" marR="466725">
              <a:lnSpc>
                <a:spcPct val="100800"/>
              </a:lnSpc>
            </a:pPr>
            <a:r>
              <a:rPr sz="1800" spc="-5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>
                <a:solidFill>
                  <a:srgbClr val="006FC0"/>
                </a:solidFill>
                <a:latin typeface="Calibri"/>
                <a:cs typeface="Calibri"/>
              </a:rPr>
              <a:t>R2, </a:t>
            </a:r>
            <a:r>
              <a:rPr sz="1800" spc="-15">
                <a:solidFill>
                  <a:srgbClr val="006FC0"/>
                </a:solidFill>
                <a:latin typeface="Calibri"/>
                <a:cs typeface="Calibri"/>
              </a:rPr>
              <a:t>SAVER2_SWAP  </a:t>
            </a:r>
            <a:r>
              <a:rPr sz="1800" spc="-5">
                <a:solidFill>
                  <a:srgbClr val="006FC0"/>
                </a:solidFill>
                <a:latin typeface="Calibri"/>
                <a:cs typeface="Calibri"/>
              </a:rPr>
              <a:t>ST </a:t>
            </a:r>
            <a:r>
              <a:rPr sz="1800" spc="-10">
                <a:solidFill>
                  <a:srgbClr val="006FC0"/>
                </a:solidFill>
                <a:latin typeface="Calibri"/>
                <a:cs typeface="Calibri"/>
              </a:rPr>
              <a:t>R3,</a:t>
            </a:r>
            <a:r>
              <a:rPr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006FC0"/>
                </a:solidFill>
                <a:latin typeface="Calibri"/>
                <a:cs typeface="Calibri"/>
              </a:rPr>
              <a:t>SAVER3_SWAP</a:t>
            </a:r>
            <a:endParaRPr sz="1800">
              <a:latin typeface="Calibri"/>
              <a:cs typeface="Calibri"/>
            </a:endParaRPr>
          </a:p>
          <a:p>
            <a:pPr marL="12700" marR="990600" algn="just">
              <a:lnSpc>
                <a:spcPct val="99700"/>
              </a:lnSpc>
              <a:spcBef>
                <a:spcPts val="100"/>
              </a:spcBef>
            </a:pP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R2, R0,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LDR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R3, R1,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STR R2, R1,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STR R3, R0, </a:t>
            </a: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#0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800"/>
              </a:lnSpc>
            </a:pP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R2, </a:t>
            </a:r>
            <a:r>
              <a:rPr sz="1800" spc="-25">
                <a:solidFill>
                  <a:srgbClr val="006FC0"/>
                </a:solidFill>
                <a:latin typeface="Cambria"/>
                <a:cs typeface="Cambria"/>
              </a:rPr>
              <a:t>SAVER2_SWAP</a:t>
            </a:r>
            <a:r>
              <a:rPr sz="1800" spc="-9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>
                <a:solidFill>
                  <a:srgbClr val="006FC0"/>
                </a:solidFill>
                <a:latin typeface="Cambria"/>
                <a:cs typeface="Cambria"/>
              </a:rPr>
              <a:t>LD  </a:t>
            </a:r>
            <a:r>
              <a:rPr sz="1800" spc="-10">
                <a:solidFill>
                  <a:srgbClr val="006FC0"/>
                </a:solidFill>
                <a:latin typeface="Cambria"/>
                <a:cs typeface="Cambria"/>
              </a:rPr>
              <a:t>R3,</a:t>
            </a:r>
            <a:r>
              <a:rPr sz="1800" spc="-25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30">
                <a:solidFill>
                  <a:srgbClr val="006FC0"/>
                </a:solidFill>
                <a:latin typeface="Cambria"/>
                <a:cs typeface="Cambria"/>
              </a:rPr>
              <a:t>SAVER3_SWAP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ts val="2100"/>
              </a:lnSpc>
            </a:pPr>
            <a:r>
              <a:rPr sz="1800" spc="5">
                <a:solidFill>
                  <a:srgbClr val="006FC0"/>
                </a:solidFill>
                <a:latin typeface="Cambria"/>
                <a:cs typeface="Cambria"/>
              </a:rPr>
              <a:t>RET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5029" y="1814576"/>
            <a:ext cx="983615" cy="741045"/>
          </a:xfrm>
          <a:custGeom>
            <a:avLst/>
            <a:gdLst/>
            <a:ahLst/>
            <a:cxnLst/>
            <a:rect l="l" t="t" r="r" b="b"/>
            <a:pathLst>
              <a:path w="983614" h="741044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9707" y="1852548"/>
            <a:ext cx="2157095" cy="1538605"/>
          </a:xfrm>
          <a:custGeom>
            <a:avLst/>
            <a:gdLst/>
            <a:ahLst/>
            <a:cxnLst/>
            <a:rect l="l" t="t" r="r" b="b"/>
            <a:pathLst>
              <a:path w="2157095" h="1538604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76" y="3481959"/>
            <a:ext cx="2020570" cy="770890"/>
          </a:xfrm>
          <a:custGeom>
            <a:avLst/>
            <a:gdLst/>
            <a:ahLst/>
            <a:cxnLst/>
            <a:rect l="l" t="t" r="r" b="b"/>
            <a:pathLst>
              <a:path w="2020570" h="770889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6434073"/>
            <a:ext cx="2545715" cy="76835"/>
          </a:xfrm>
          <a:custGeom>
            <a:avLst/>
            <a:gdLst/>
            <a:ahLst/>
            <a:cxnLst/>
            <a:rect l="l" t="t" r="r" b="b"/>
            <a:pathLst>
              <a:path w="2545715" h="76834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62" y="399526"/>
            <a:ext cx="106172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S</a:t>
            </a:r>
            <a:r>
              <a:rPr spc="-10"/>
              <a:t>t</a:t>
            </a:r>
            <a:r>
              <a:rPr spc="25"/>
              <a:t>ack</a:t>
            </a:r>
            <a:r>
              <a:rPr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162" y="1058108"/>
            <a:ext cx="5492750" cy="24580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Last-In-First-Out</a:t>
            </a:r>
            <a:r>
              <a:rPr sz="1850" spc="2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>
                <a:solidFill>
                  <a:srgbClr val="001F5F"/>
                </a:solidFill>
                <a:latin typeface="Times New Roman"/>
                <a:cs typeface="Times New Roman"/>
              </a:rPr>
              <a:t>(LIFO)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operations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Push: puts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thing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top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-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Pop: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removes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whatever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50" spc="3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top </a:t>
            </a:r>
            <a:r>
              <a:rPr sz="1850" spc="25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5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IsEmpty: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3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empty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IsFull: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checks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stack </a:t>
            </a:r>
            <a:r>
              <a:rPr sz="1850" spc="-3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50" spc="7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-10">
                <a:solidFill>
                  <a:srgbClr val="001F5F"/>
                </a:solidFill>
                <a:latin typeface="Times New Roman"/>
                <a:cs typeface="Times New Roman"/>
              </a:rPr>
              <a:t>full</a:t>
            </a:r>
            <a:endParaRPr lang="en-US" sz="1850" spc="-1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Example:</a:t>
            </a:r>
            <a:endParaRPr lang="en-US"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516194"/>
            <a:ext cx="4051610" cy="196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68354F6-C760-4E24-9DC4-F5E3F487CBDD}"/>
              </a:ext>
            </a:extLst>
          </p:cNvPr>
          <p:cNvSpPr txBox="1"/>
          <p:nvPr/>
        </p:nvSpPr>
        <p:spPr>
          <a:xfrm>
            <a:off x="689021" y="5485249"/>
            <a:ext cx="5492750" cy="2167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spc="15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conventions:</a:t>
            </a:r>
          </a:p>
          <a:p>
            <a:pPr marL="803910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>
                <a:latin typeface="Times New Roman" panose="02020603050405020304" pitchFamily="18" charset="0"/>
                <a:cs typeface="Times New Roman" panose="02020603050405020304" pitchFamily="18" charset="0"/>
              </a:rPr>
              <a:t>End points to last fillable slot in the stack</a:t>
            </a: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lang="en-US" sz="1850" spc="-1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points to next free slot in the stack</a:t>
            </a:r>
          </a:p>
          <a:p>
            <a:pPr marL="499110">
              <a:lnSpc>
                <a:spcPct val="100000"/>
              </a:lnSpc>
              <a:spcBef>
                <a:spcPts val="555"/>
              </a:spcBef>
              <a:tabLst>
                <a:tab pos="803910" algn="l"/>
                <a:tab pos="804545" algn="l"/>
              </a:tabLst>
            </a:pPr>
            <a:endParaRPr lang="en-US"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lang="en-US" sz="1850" spc="15">
                <a:solidFill>
                  <a:srgbClr val="001F5F"/>
                </a:solidFill>
                <a:latin typeface="Arial"/>
                <a:cs typeface="Arial"/>
              </a:rPr>
              <a:t>	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14" y="1393482"/>
            <a:ext cx="5397500" cy="1065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Keep elements </a:t>
            </a:r>
            <a:r>
              <a:rPr sz="1850" spc="-5">
                <a:solidFill>
                  <a:srgbClr val="001F5F"/>
                </a:solidFill>
                <a:latin typeface="Times New Roman"/>
                <a:cs typeface="Times New Roman"/>
              </a:rPr>
              <a:t>stationary, </a:t>
            </a:r>
            <a:r>
              <a:rPr sz="1850" spc="20">
                <a:solidFill>
                  <a:srgbClr val="001F5F"/>
                </a:solidFill>
                <a:latin typeface="Times New Roman"/>
                <a:cs typeface="Times New Roman"/>
              </a:rPr>
              <a:t>just move the</a:t>
            </a:r>
            <a:r>
              <a:rPr sz="1850" spc="229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endParaRPr sz="1850">
              <a:latin typeface="Times New Roman"/>
              <a:cs typeface="Times New Roman"/>
            </a:endParaRPr>
          </a:p>
          <a:p>
            <a:pPr marL="803910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3910" algn="l"/>
                <a:tab pos="804545" algn="l"/>
              </a:tabLst>
            </a:pP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1850" spc="-15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1850" spc="15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1850" spc="10">
                <a:solidFill>
                  <a:srgbClr val="001F5F"/>
                </a:solidFill>
                <a:latin typeface="Times New Roman"/>
                <a:cs typeface="Times New Roman"/>
              </a:rPr>
              <a:t>moving</a:t>
            </a:r>
            <a:r>
              <a:rPr sz="1850" spc="30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50" spc="5">
                <a:solidFill>
                  <a:srgbClr val="001F5F"/>
                </a:solidFill>
                <a:latin typeface="Times New Roman"/>
                <a:cs typeface="Times New Roman"/>
              </a:rPr>
              <a:t>everything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4572000"/>
            <a:ext cx="8681720" cy="216084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endParaRPr lang="en-US" sz="1850" spc="15">
              <a:solidFill>
                <a:srgbClr val="001F5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lang="en-US" sz="1850" b="1" spc="10">
                <a:solidFill>
                  <a:srgbClr val="001F5F"/>
                </a:solidFill>
                <a:latin typeface="Times New Roman"/>
                <a:cs typeface="Times New Roman"/>
              </a:rPr>
              <a:t>NOTICE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: Different conventions for TOP: can indicate next empty slot </a:t>
            </a:r>
            <a:r>
              <a:rPr lang="en-US" sz="1850" u="sng" spc="1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 last pushed 	element in the stack (ask in OH)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84175" algn="l"/>
              </a:tabLst>
            </a:pPr>
            <a:r>
              <a:rPr lang="en-US" sz="1850" spc="10">
                <a:solidFill>
                  <a:srgbClr val="001F5F"/>
                </a:solidFill>
                <a:latin typeface="Times New Roman"/>
                <a:cs typeface="Times New Roman"/>
              </a:rPr>
              <a:t>	END always points to the last fillable slot on the 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749440"/>
            <a:ext cx="28276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/>
              <a:t>Stacks(continued)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AA2F3-4848-431B-A18E-9975931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5791200" cy="25622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32C7-531D-485F-86E2-FC8F7301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Push and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B7E0-8344-4D86-890D-E3422BD4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09800"/>
            <a:ext cx="9401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475-B82F-4AC7-9DDF-4EDF3865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pPr algn="ctr"/>
            <a:r>
              <a:rPr lang="en-US"/>
              <a:t>HKN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2F14-CC53-4501-AF33-EBD2DD93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4154984"/>
          </a:xfrm>
        </p:spPr>
        <p:txBody>
          <a:bodyPr/>
          <a:lstStyle/>
          <a:p>
            <a:pPr algn="ctr"/>
            <a:r>
              <a:rPr lang="en-US"/>
              <a:t>We offer 1-1 Tutoring!</a:t>
            </a:r>
          </a:p>
          <a:p>
            <a:pPr algn="ctr"/>
            <a:endParaRPr lang="en-US"/>
          </a:p>
          <a:p>
            <a:pPr algn="ctr"/>
            <a:r>
              <a:rPr lang="en-US"/>
              <a:t>Visit hkn.illinois.edu and go to “services” page to find tutors</a:t>
            </a:r>
          </a:p>
          <a:p>
            <a:pPr algn="ctr"/>
            <a:endParaRPr lang="en-US"/>
          </a:p>
          <a:p>
            <a:pPr algn="ctr"/>
            <a:r>
              <a:rPr lang="en-US"/>
              <a:t>Slides posted after review session</a:t>
            </a:r>
          </a:p>
          <a:p>
            <a:pPr algn="ctr"/>
            <a:endParaRPr lang="en-US"/>
          </a:p>
          <a:p>
            <a:pPr algn="ctr"/>
            <a:r>
              <a:rPr lang="en-US"/>
              <a:t>Generous amount of time for questions included at end, so if you have practice exam questions or general questions stick around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A5F-BC19-48EC-BA2B-3DA739A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Detecting Overflow and Underflow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5CA2-78CE-4E7A-B04A-5187A593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37" y="2005647"/>
            <a:ext cx="8569325" cy="16619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Overflow: attempting to push when stack is full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Underflow: attempting to pop when stack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C632-3821-4ADC-A39E-E19F1CF30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8814364" cy="3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/>
              <a:t>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ST R3, PUSH_SAVER3</a:t>
            </a:r>
          </a:p>
          <a:p>
            <a:r>
              <a:rPr lang="en-US" sz="2400" dirty="0"/>
              <a:t>ST R4, PUSH_SAVER4</a:t>
            </a:r>
          </a:p>
          <a:p>
            <a:r>
              <a:rPr lang="en-US" sz="2400" dirty="0"/>
              <a:t>AND R5, R5, #0 </a:t>
            </a:r>
            <a:r>
              <a:rPr lang="en-US" sz="2400" dirty="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//Calculating Overflow:</a:t>
            </a:r>
          </a:p>
          <a:p>
            <a:r>
              <a:rPr lang="en-US" sz="2400">
                <a:solidFill>
                  <a:schemeClr val="accent2"/>
                </a:solidFill>
              </a:rPr>
              <a:t>//TOP = END</a:t>
            </a:r>
          </a:p>
          <a:p>
            <a:r>
              <a:rPr lang="en-US" sz="2400" dirty="0"/>
              <a:t>LD R3, STACK_END </a:t>
            </a:r>
          </a:p>
          <a:p>
            <a:r>
              <a:rPr lang="en-US" sz="2400" dirty="0"/>
              <a:t>LD R4, STACK_TOP</a:t>
            </a:r>
          </a:p>
          <a:p>
            <a:r>
              <a:rPr lang="en-US" sz="2400" dirty="0"/>
              <a:t>ADD R3, R3, #-1</a:t>
            </a:r>
          </a:p>
          <a:p>
            <a:r>
              <a:rPr lang="en-US" sz="2400" dirty="0"/>
              <a:t>NOT R3 </a:t>
            </a:r>
            <a:r>
              <a:rPr lang="en-US" sz="2400" dirty="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 dirty="0"/>
              <a:t>ADD R3, R3, #1</a:t>
            </a:r>
          </a:p>
          <a:p>
            <a:r>
              <a:rPr lang="en-US" sz="2400" dirty="0"/>
              <a:t>ADD R3, R4, R3</a:t>
            </a:r>
          </a:p>
          <a:p>
            <a:r>
              <a:rPr lang="en-US" sz="2400" dirty="0" err="1"/>
              <a:t>BRz</a:t>
            </a:r>
            <a:r>
              <a:rPr lang="en-US" sz="2400" dirty="0"/>
              <a:t> OVERFLOW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STR R0, R4, #0 </a:t>
            </a:r>
            <a:r>
              <a:rPr lang="en-US" sz="2400" dirty="0">
                <a:solidFill>
                  <a:schemeClr val="accent2"/>
                </a:solidFill>
              </a:rPr>
              <a:t>//Push value in R0 to stack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ADD R4, R4, #-1 </a:t>
            </a:r>
            <a:r>
              <a:rPr lang="en-US" sz="2400" dirty="0">
                <a:solidFill>
                  <a:schemeClr val="accent2"/>
                </a:solidFill>
              </a:rPr>
              <a:t>//Update stack top</a:t>
            </a:r>
          </a:p>
          <a:p>
            <a:r>
              <a:rPr lang="en-US" sz="2400" dirty="0"/>
              <a:t>ST R4, STACK_TOP</a:t>
            </a:r>
          </a:p>
          <a:p>
            <a:r>
              <a:rPr lang="en-US" sz="2400" dirty="0" err="1"/>
              <a:t>BRnzp</a:t>
            </a:r>
            <a:r>
              <a:rPr lang="en-US" sz="2400" dirty="0"/>
              <a:t> DONE_PUSH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0626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/>
              <a:t>OVERFLOW 	</a:t>
            </a:r>
          </a:p>
          <a:p>
            <a:r>
              <a:rPr lang="en-US" sz="2400" kern="0"/>
              <a:t>	ADD R5, R5, #1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//Return 1 in R5 if overflow</a:t>
            </a:r>
          </a:p>
          <a:p>
            <a:endParaRPr lang="en-US" sz="2400" kern="0"/>
          </a:p>
          <a:p>
            <a:r>
              <a:rPr lang="en-US" sz="2400" kern="0"/>
              <a:t>DONE_PUSH	</a:t>
            </a:r>
          </a:p>
          <a:p>
            <a:r>
              <a:rPr lang="en-US" sz="2400" kern="0"/>
              <a:t>	LD R3, PUSH_SAVER3</a:t>
            </a:r>
          </a:p>
          <a:p>
            <a:r>
              <a:rPr lang="en-US" sz="2400" kern="0"/>
              <a:t>	LD R4, PUSH_SAVER4</a:t>
            </a:r>
          </a:p>
          <a:p>
            <a:r>
              <a:rPr lang="en-US" sz="2400" kern="0"/>
              <a:t>	RET </a:t>
            </a:r>
          </a:p>
          <a:p>
            <a:r>
              <a:rPr lang="en-US" sz="2400" kern="0"/>
              <a:t>/</a:t>
            </a:r>
            <a:r>
              <a:rPr lang="en-US" sz="2400" kern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sz="2400" kern="0"/>
          </a:p>
        </p:txBody>
      </p:sp>
    </p:spTree>
    <p:extLst>
      <p:ext uri="{BB962C8B-B14F-4D97-AF65-F5344CB8AC3E}">
        <p14:creationId xmlns:p14="http://schemas.microsoft.com/office/powerpoint/2010/main" val="370270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C75-3B4C-409F-A4AF-A51851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15" y="304800"/>
            <a:ext cx="2971799" cy="469359"/>
          </a:xfrm>
        </p:spPr>
        <p:txBody>
          <a:bodyPr/>
          <a:lstStyle/>
          <a:p>
            <a:r>
              <a:rPr lang="en-US"/>
              <a:t>Pop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656C-1239-4B6B-8B2E-A50D6C29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14" y="990392"/>
            <a:ext cx="5733585" cy="63248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/>
              <a:t>ST R3, POP_SAVER3</a:t>
            </a:r>
          </a:p>
          <a:p>
            <a:r>
              <a:rPr lang="en-US" sz="2400"/>
              <a:t>ST R4, POP_SAVER4</a:t>
            </a:r>
          </a:p>
          <a:p>
            <a:r>
              <a:rPr lang="en-US" sz="2400"/>
              <a:t>AND R5, R5, #0 </a:t>
            </a:r>
            <a:r>
              <a:rPr lang="en-US" sz="2400">
                <a:solidFill>
                  <a:schemeClr val="accent2"/>
                </a:solidFill>
              </a:rPr>
              <a:t>//Clear R5</a:t>
            </a:r>
          </a:p>
          <a:p>
            <a:r>
              <a:rPr lang="en-US" sz="2400">
                <a:solidFill>
                  <a:schemeClr val="accent2"/>
                </a:solidFill>
              </a:rPr>
              <a:t>//Calculating Underflow:</a:t>
            </a:r>
          </a:p>
          <a:p>
            <a:r>
              <a:rPr lang="en-US" sz="2400">
                <a:solidFill>
                  <a:schemeClr val="accent2"/>
                </a:solidFill>
              </a:rPr>
              <a:t>//TOP = START</a:t>
            </a:r>
          </a:p>
          <a:p>
            <a:r>
              <a:rPr lang="en-US" sz="2400"/>
              <a:t>LD R3, STACK_START </a:t>
            </a:r>
          </a:p>
          <a:p>
            <a:r>
              <a:rPr lang="en-US" sz="2400"/>
              <a:t>LD R4, STACK_TOP</a:t>
            </a:r>
          </a:p>
          <a:p>
            <a:r>
              <a:rPr lang="en-US" sz="2400"/>
              <a:t>ADD R3, R3, #-1</a:t>
            </a:r>
          </a:p>
          <a:p>
            <a:r>
              <a:rPr lang="en-US" sz="2400"/>
              <a:t>NOT R3 </a:t>
            </a:r>
            <a:r>
              <a:rPr lang="en-US" sz="2400">
                <a:solidFill>
                  <a:schemeClr val="accent2"/>
                </a:solidFill>
              </a:rPr>
              <a:t>//2’s complement of R3</a:t>
            </a:r>
          </a:p>
          <a:p>
            <a:r>
              <a:rPr lang="en-US" sz="2400"/>
              <a:t>ADD R3, R3, #1</a:t>
            </a:r>
          </a:p>
          <a:p>
            <a:r>
              <a:rPr lang="en-US" sz="2400"/>
              <a:t>ADD R3, R4, R3</a:t>
            </a:r>
          </a:p>
          <a:p>
            <a:r>
              <a:rPr lang="en-US" sz="2400" err="1"/>
              <a:t>BRz</a:t>
            </a:r>
            <a:r>
              <a:rPr lang="en-US" sz="2400"/>
              <a:t> UNDERFLOW</a:t>
            </a:r>
          </a:p>
          <a:p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LDR R0, R4, #0 </a:t>
            </a:r>
            <a:r>
              <a:rPr lang="en-US" sz="2400">
                <a:solidFill>
                  <a:schemeClr val="accent2"/>
                </a:solidFill>
              </a:rPr>
              <a:t>// Load value pushed in R0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ADD R4, R4, #1 </a:t>
            </a:r>
            <a:r>
              <a:rPr lang="en-US" sz="2400">
                <a:solidFill>
                  <a:schemeClr val="accent2"/>
                </a:solidFill>
              </a:rPr>
              <a:t>//Update top of stack</a:t>
            </a:r>
          </a:p>
          <a:p>
            <a:r>
              <a:rPr lang="en-US" sz="2400"/>
              <a:t>ST R4, STACK_TOP</a:t>
            </a:r>
          </a:p>
          <a:p>
            <a:r>
              <a:rPr lang="en-US" sz="2400" err="1"/>
              <a:t>BRnzp</a:t>
            </a:r>
            <a:r>
              <a:rPr lang="en-US" sz="2400"/>
              <a:t> DONE_POP</a:t>
            </a:r>
          </a:p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6B66CB-1660-4653-A137-CEA62F43220E}"/>
              </a:ext>
            </a:extLst>
          </p:cNvPr>
          <p:cNvSpPr txBox="1">
            <a:spLocks/>
          </p:cNvSpPr>
          <p:nvPr/>
        </p:nvSpPr>
        <p:spPr>
          <a:xfrm>
            <a:off x="5562601" y="1219200"/>
            <a:ext cx="4122234" cy="41088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700" b="0" i="0">
                <a:solidFill>
                  <a:srgbClr val="001F5F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/>
              <a:t>UNDERFLOW </a:t>
            </a:r>
          </a:p>
          <a:p>
            <a:r>
              <a:rPr lang="en-US" sz="2400" kern="0"/>
              <a:t>	ADD R5, R5, #1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//Return 1 in R5 if underflow</a:t>
            </a:r>
          </a:p>
          <a:p>
            <a:endParaRPr lang="en-US" sz="2400" kern="0"/>
          </a:p>
          <a:p>
            <a:r>
              <a:rPr lang="en-US" sz="2400" kern="0"/>
              <a:t>DONE_POP</a:t>
            </a:r>
          </a:p>
          <a:p>
            <a:r>
              <a:rPr lang="en-US" sz="2400" kern="0"/>
              <a:t>	LD R3, POP_SAVER3</a:t>
            </a:r>
          </a:p>
          <a:p>
            <a:r>
              <a:rPr lang="en-US" sz="2400" kern="0"/>
              <a:t>	LD R4, POP_SAVER4</a:t>
            </a:r>
          </a:p>
          <a:p>
            <a:r>
              <a:rPr lang="en-US" sz="2400" kern="0"/>
              <a:t>	RET </a:t>
            </a:r>
          </a:p>
          <a:p>
            <a:r>
              <a:rPr lang="en-US" sz="2400" kern="0"/>
              <a:t>/</a:t>
            </a:r>
            <a:r>
              <a:rPr lang="en-US" sz="2400" kern="0">
                <a:solidFill>
                  <a:schemeClr val="accent2"/>
                </a:solidFill>
              </a:rPr>
              <a:t>/Restore R3 and R4</a:t>
            </a:r>
          </a:p>
          <a:p>
            <a:r>
              <a:rPr lang="en-US" sz="2400" kern="0">
                <a:solidFill>
                  <a:schemeClr val="accent2"/>
                </a:solidFill>
              </a:rPr>
              <a:t>//Make sure not to modify R7</a:t>
            </a:r>
          </a:p>
          <a:p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08609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15" y="512127"/>
            <a:ext cx="29495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/>
              <a:t>Practice</a:t>
            </a:r>
            <a:r>
              <a:rPr spc="15"/>
              <a:t> </a:t>
            </a:r>
            <a:r>
              <a:rPr spc="2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885378"/>
            <a:ext cx="6475095" cy="1667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  <a:tabLst>
                <a:tab pos="1490980" algn="l"/>
              </a:tabLst>
            </a:pPr>
            <a:r>
              <a:rPr sz="2700" spc="-50">
                <a:solidFill>
                  <a:srgbClr val="001F5F"/>
                </a:solidFill>
                <a:latin typeface="Times New Roman"/>
                <a:cs typeface="Times New Roman"/>
              </a:rPr>
              <a:t>Assuming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3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items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have been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 stack.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After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 POP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operation,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last item 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stack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erased from 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memory? 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19286"/>
            <a:ext cx="6231890" cy="8477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405890" algn="l"/>
              </a:tabLst>
            </a:pPr>
            <a:r>
              <a:rPr sz="2700" b="0" spc="-4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b="0" spc="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55">
                <a:solidFill>
                  <a:srgbClr val="001F5F"/>
                </a:solidFill>
                <a:latin typeface="Times New Roman"/>
                <a:cs typeface="Times New Roman"/>
              </a:rPr>
              <a:t>polling	</a:t>
            </a:r>
            <a:r>
              <a:rPr sz="2700" b="0" spc="-25">
                <a:solidFill>
                  <a:srgbClr val="001F5F"/>
                </a:solidFill>
                <a:latin typeface="Times New Roman"/>
                <a:cs typeface="Times New Roman"/>
              </a:rPr>
              <a:t>I/O </a:t>
            </a: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more </a:t>
            </a:r>
            <a:r>
              <a:rPr sz="2700" b="0" spc="-35">
                <a:solidFill>
                  <a:srgbClr val="001F5F"/>
                </a:solidFill>
                <a:latin typeface="Times New Roman"/>
                <a:cs typeface="Times New Roman"/>
              </a:rPr>
              <a:t>efficient </a:t>
            </a:r>
            <a:r>
              <a:rPr sz="2700" b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700" b="0" spc="-35">
                <a:solidFill>
                  <a:srgbClr val="001F5F"/>
                </a:solidFill>
                <a:latin typeface="Times New Roman"/>
                <a:cs typeface="Times New Roman"/>
              </a:rPr>
              <a:t>interrupt-  </a:t>
            </a:r>
            <a:r>
              <a:rPr sz="2700" b="0" spc="-25">
                <a:solidFill>
                  <a:srgbClr val="001F5F"/>
                </a:solidFill>
                <a:latin typeface="Times New Roman"/>
                <a:cs typeface="Times New Roman"/>
              </a:rPr>
              <a:t>driven </a:t>
            </a: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I/O?</a:t>
            </a:r>
            <a:r>
              <a:rPr sz="2700" b="0" spc="2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40">
                <a:solidFill>
                  <a:srgbClr val="001F5F"/>
                </a:solidFill>
                <a:latin typeface="Times New Roman"/>
                <a:cs typeface="Times New Roman"/>
              </a:rPr>
              <a:t>Explain.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2495486"/>
            <a:ext cx="4739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20">
                <a:solidFill>
                  <a:srgbClr val="001F5F"/>
                </a:solidFill>
                <a:latin typeface="Times New Roman"/>
                <a:cs typeface="Times New Roman"/>
              </a:rPr>
              <a:t>Explain </a:t>
            </a:r>
            <a:r>
              <a:rPr sz="2700" b="0">
                <a:solidFill>
                  <a:srgbClr val="001F5F"/>
                </a:solidFill>
                <a:latin typeface="Times New Roman"/>
                <a:cs typeface="Times New Roman"/>
              </a:rPr>
              <a:t>what a stack</a:t>
            </a:r>
            <a:r>
              <a:rPr sz="2700" b="0" spc="2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0" spc="-30">
                <a:solidFill>
                  <a:srgbClr val="001F5F"/>
                </a:solidFill>
                <a:latin typeface="Times New Roman"/>
                <a:cs typeface="Times New Roman"/>
              </a:rPr>
              <a:t>underflow</a:t>
            </a:r>
            <a:r>
              <a:rPr lang="en-US" sz="2700" b="0" spc="-30">
                <a:solidFill>
                  <a:srgbClr val="001F5F"/>
                </a:solidFill>
                <a:latin typeface="Times New Roman"/>
                <a:cs typeface="Times New Roman"/>
              </a:rPr>
              <a:t> is.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934" y="1274444"/>
            <a:ext cx="671385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of a stack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list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onto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stack,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order  that we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pushed them.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60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ZYXWVUTSR,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create a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sequence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pushes </a:t>
            </a:r>
            <a:r>
              <a:rPr sz="2700" spc="-5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pops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such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that the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stream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YXVUWZSRT.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4" y="359473"/>
            <a:ext cx="8092440" cy="971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pc="15"/>
              <a:t>How </a:t>
            </a:r>
            <a:r>
              <a:rPr spc="25"/>
              <a:t>many </a:t>
            </a:r>
            <a:r>
              <a:rPr spc="15"/>
              <a:t>instructions, </a:t>
            </a:r>
            <a:r>
              <a:rPr spc="-5"/>
              <a:t>in </a:t>
            </a:r>
            <a:r>
              <a:rPr spc="10"/>
              <a:t>terms </a:t>
            </a:r>
            <a:r>
              <a:rPr spc="25"/>
              <a:t>of </a:t>
            </a:r>
            <a:r>
              <a:rPr spc="-5"/>
              <a:t>SOME_NUMBER,  </a:t>
            </a:r>
            <a:r>
              <a:rPr spc="15"/>
              <a:t>are </a:t>
            </a:r>
            <a:r>
              <a:rPr spc="20"/>
              <a:t>run </a:t>
            </a:r>
            <a:r>
              <a:rPr spc="-5"/>
              <a:t>in </a:t>
            </a:r>
            <a:r>
              <a:rPr spc="5"/>
              <a:t>this</a:t>
            </a:r>
            <a:r>
              <a:rPr spc="105"/>
              <a:t> </a:t>
            </a:r>
            <a:r>
              <a:rPr spc="25"/>
              <a:t>program?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735391"/>
            <a:ext cx="3683000" cy="4606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1466215" indent="-29209">
              <a:lnSpc>
                <a:spcPct val="100000"/>
              </a:lnSpc>
              <a:spcBef>
                <a:spcPts val="125"/>
              </a:spcBef>
            </a:pPr>
            <a:r>
              <a:rPr sz="2000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R0, </a:t>
            </a: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OP1  </a:t>
            </a:r>
            <a:r>
              <a:rPr sz="2000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R2,</a:t>
            </a:r>
            <a:r>
              <a:rPr sz="2000" spc="-1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R1, R0,</a:t>
            </a:r>
            <a:r>
              <a:rPr sz="2000" spc="-1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927735" marR="930910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R2, R2, </a:t>
            </a:r>
            <a:r>
              <a:rPr sz="2000" spc="15">
                <a:solidFill>
                  <a:srgbClr val="001F5F"/>
                </a:solidFill>
                <a:latin typeface="Times New Roman"/>
                <a:cs typeface="Times New Roman"/>
              </a:rPr>
              <a:t>R0  </a:t>
            </a: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000" spc="20">
                <a:solidFill>
                  <a:srgbClr val="001F5F"/>
                </a:solidFill>
                <a:latin typeface="Times New Roman"/>
                <a:cs typeface="Times New Roman"/>
              </a:rPr>
              <a:t>R1, R1,</a:t>
            </a:r>
            <a:r>
              <a:rPr sz="2000" spc="-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>
                <a:solidFill>
                  <a:srgbClr val="001F5F"/>
                </a:solidFill>
                <a:latin typeface="Times New Roman"/>
                <a:cs typeface="Times New Roman"/>
              </a:rPr>
              <a:t>#-1  </a:t>
            </a:r>
            <a:r>
              <a:rPr sz="2000" spc="10">
                <a:solidFill>
                  <a:srgbClr val="001F5F"/>
                </a:solidFill>
                <a:latin typeface="Times New Roman"/>
                <a:cs typeface="Times New Roman"/>
              </a:rPr>
              <a:t>BRp</a:t>
            </a: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 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</a:pPr>
            <a:r>
              <a:rPr sz="2000" spc="-25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OP1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1F5F"/>
                </a:solidFill>
                <a:latin typeface="Times New Roman"/>
                <a:cs typeface="Times New Roman"/>
              </a:rPr>
              <a:t>#SOME_NUMBER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>
                <a:solidFill>
                  <a:srgbClr val="001F5F"/>
                </a:solidFill>
                <a:latin typeface="Times New Roman"/>
                <a:cs typeface="Times New Roman"/>
              </a:rPr>
              <a:t>OP2</a:t>
            </a:r>
            <a:endParaRPr sz="20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r>
              <a:rPr sz="20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>
                <a:solidFill>
                  <a:srgbClr val="001F5F"/>
                </a:solidFill>
                <a:latin typeface="Times New Roman"/>
                <a:cs typeface="Times New Roman"/>
              </a:rPr>
              <a:t>#10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41E-9BB0-4FE0-B194-77D57B9F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5" y="1113536"/>
            <a:ext cx="8695689" cy="469359"/>
          </a:xfrm>
        </p:spPr>
        <p:txBody>
          <a:bodyPr/>
          <a:lstStyle/>
          <a:p>
            <a:r>
              <a:rPr lang="en-US"/>
              <a:t>Past Exam Programming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B38F-AF7D-440D-80B0-3D6CCC07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9" y="1752600"/>
            <a:ext cx="4110441" cy="45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1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34201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LC3: A </a:t>
            </a:r>
            <a:r>
              <a:t>Brief</a:t>
            </a:r>
            <a:r>
              <a:rPr spc="95"/>
              <a:t> </a:t>
            </a:r>
            <a:r>
              <a:rPr spc="1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55" y="1755838"/>
            <a:ext cx="4640580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Bit</a:t>
            </a:r>
            <a:r>
              <a:rPr sz="2700" spc="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16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Bit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Address</a:t>
            </a:r>
            <a:r>
              <a:rPr sz="270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(coincidence)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8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Registers</a:t>
            </a:r>
            <a:r>
              <a:rPr sz="2700" spc="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(R0-R7)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Mem.</a:t>
            </a:r>
            <a:r>
              <a:rPr sz="2700" spc="-2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MAR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(Accessing</a:t>
            </a:r>
            <a:r>
              <a:rPr sz="2700" spc="3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addresses)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  <a:tab pos="3034030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MDR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(Accessing	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data)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29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65">
                <a:solidFill>
                  <a:srgbClr val="001F5F"/>
                </a:solidFill>
                <a:latin typeface="Times New Roman"/>
                <a:cs typeface="Times New Roman"/>
              </a:rPr>
              <a:t>Input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(KBSR,</a:t>
            </a:r>
            <a:r>
              <a:rPr sz="2700" spc="-1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KBDR)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Output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(DSR,</a:t>
            </a:r>
            <a:r>
              <a:rPr sz="2700" spc="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DDR)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spcBef>
                <a:spcPts val="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PC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1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IR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235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bookkeeping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3975" y="1427656"/>
            <a:ext cx="4867275" cy="433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5637E-678A-44D9-BEEB-7E4D6247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"/>
            <a:ext cx="5257800" cy="657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78F88-9152-49C7-8606-B52F44742C89}"/>
              </a:ext>
            </a:extLst>
          </p:cNvPr>
          <p:cNvSpPr txBox="1"/>
          <p:nvPr/>
        </p:nvSpPr>
        <p:spPr>
          <a:xfrm>
            <a:off x="2514600" y="533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D2D3-27BB-4368-9184-0EBA5945D948}"/>
              </a:ext>
            </a:extLst>
          </p:cNvPr>
          <p:cNvSpPr txBox="1"/>
          <p:nvPr/>
        </p:nvSpPr>
        <p:spPr>
          <a:xfrm>
            <a:off x="2514600" y="81373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R1, R6, #0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51D8C-0ECE-46E2-B04E-3A0C43BC1FBC}"/>
              </a:ext>
            </a:extLst>
          </p:cNvPr>
          <p:cNvSpPr txBox="1"/>
          <p:nvPr/>
        </p:nvSpPr>
        <p:spPr>
          <a:xfrm>
            <a:off x="2514600" y="12205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F8F91-DF2B-43F0-945A-7B50EF0DBEB0}"/>
              </a:ext>
            </a:extLst>
          </p:cNvPr>
          <p:cNvSpPr txBox="1"/>
          <p:nvPr/>
        </p:nvSpPr>
        <p:spPr>
          <a:xfrm>
            <a:off x="2514600" y="147341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R2, R6, #0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344FC-13BE-4744-A39D-5E2A52214DF1}"/>
              </a:ext>
            </a:extLst>
          </p:cNvPr>
          <p:cNvSpPr txBox="1"/>
          <p:nvPr/>
        </p:nvSpPr>
        <p:spPr>
          <a:xfrm>
            <a:off x="2514600" y="1880199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655CB-62FC-46E2-BCE4-55E07440A1FA}"/>
              </a:ext>
            </a:extLst>
          </p:cNvPr>
          <p:cNvSpPr txBox="1"/>
          <p:nvPr/>
        </p:nvSpPr>
        <p:spPr>
          <a:xfrm>
            <a:off x="2514600" y="2187976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LDR R3, R6, 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44652-5BE6-4AC5-8E6C-1BAC31F887E2}"/>
              </a:ext>
            </a:extLst>
          </p:cNvPr>
          <p:cNvSpPr txBox="1"/>
          <p:nvPr/>
        </p:nvSpPr>
        <p:spPr>
          <a:xfrm>
            <a:off x="2514600" y="296824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R1, #0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9666C-3FBF-466C-8274-25A11BE51314}"/>
              </a:ext>
            </a:extLst>
          </p:cNvPr>
          <p:cNvSpPr txBox="1"/>
          <p:nvPr/>
        </p:nvSpPr>
        <p:spPr>
          <a:xfrm>
            <a:off x="2514600" y="324246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A7A47-CCF9-441B-A21E-4C52C0898E72}"/>
              </a:ext>
            </a:extLst>
          </p:cNvPr>
          <p:cNvSpPr txBox="1"/>
          <p:nvPr/>
        </p:nvSpPr>
        <p:spPr>
          <a:xfrm>
            <a:off x="2514600" y="35166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R1, R5, 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F9E43-4B4D-4632-9E71-408EC95B6E05}"/>
              </a:ext>
            </a:extLst>
          </p:cNvPr>
          <p:cNvSpPr txBox="1"/>
          <p:nvPr/>
        </p:nvSpPr>
        <p:spPr>
          <a:xfrm>
            <a:off x="2514600" y="418418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R2, #0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DA30E-7560-4814-BDD3-B9EFF967EB81}"/>
              </a:ext>
            </a:extLst>
          </p:cNvPr>
          <p:cNvSpPr txBox="1"/>
          <p:nvPr/>
        </p:nvSpPr>
        <p:spPr>
          <a:xfrm>
            <a:off x="2514600" y="445840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4DDC1-77E4-4805-A207-ACC1165B6941}"/>
              </a:ext>
            </a:extLst>
          </p:cNvPr>
          <p:cNvSpPr txBox="1"/>
          <p:nvPr/>
        </p:nvSpPr>
        <p:spPr>
          <a:xfrm>
            <a:off x="2514600" y="47326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R2, R5, #0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1FC1B-5CE0-485E-9FFD-BD23667B96F0}"/>
              </a:ext>
            </a:extLst>
          </p:cNvPr>
          <p:cNvSpPr txBox="1"/>
          <p:nvPr/>
        </p:nvSpPr>
        <p:spPr>
          <a:xfrm>
            <a:off x="2509684" y="538538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R4, R3, #0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39977-8422-402D-8D76-9C6FFCBD7820}"/>
              </a:ext>
            </a:extLst>
          </p:cNvPr>
          <p:cNvSpPr txBox="1"/>
          <p:nvPr/>
        </p:nvSpPr>
        <p:spPr>
          <a:xfrm>
            <a:off x="2509684" y="565960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JSR 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040C8-D4BC-4CB8-875E-2AB4B021E830}"/>
              </a:ext>
            </a:extLst>
          </p:cNvPr>
          <p:cNvSpPr txBox="1"/>
          <p:nvPr/>
        </p:nvSpPr>
        <p:spPr>
          <a:xfrm>
            <a:off x="2509684" y="593382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R3, R5, #0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91F50-68A4-4DAE-80B1-D4A67FFFBC94}"/>
              </a:ext>
            </a:extLst>
          </p:cNvPr>
          <p:cNvSpPr txBox="1"/>
          <p:nvPr/>
        </p:nvSpPr>
        <p:spPr>
          <a:xfrm>
            <a:off x="5066071" y="175987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STR R0, R6, #0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3919F-C3CF-4EC4-A7F8-CD26E793BBD0}"/>
              </a:ext>
            </a:extLst>
          </p:cNvPr>
          <p:cNvSpPr txBox="1"/>
          <p:nvPr/>
        </p:nvSpPr>
        <p:spPr>
          <a:xfrm>
            <a:off x="5066071" y="20340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ADD R6, R6, #-1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DE05B-FA8C-4740-9708-FDCF84006E41}"/>
              </a:ext>
            </a:extLst>
          </p:cNvPr>
          <p:cNvSpPr txBox="1"/>
          <p:nvPr/>
        </p:nvSpPr>
        <p:spPr>
          <a:xfrm>
            <a:off x="5066071" y="258728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TRAP x25</a:t>
            </a:r>
          </a:p>
        </p:txBody>
      </p:sp>
    </p:spTree>
    <p:extLst>
      <p:ext uri="{BB962C8B-B14F-4D97-AF65-F5344CB8AC3E}">
        <p14:creationId xmlns:p14="http://schemas.microsoft.com/office/powerpoint/2010/main" val="2209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435356"/>
            <a:ext cx="7232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0"/>
              <a:t>T</a:t>
            </a:r>
            <a:r>
              <a:rPr spc="-25"/>
              <a:t>i</a:t>
            </a:r>
            <a:r>
              <a:rPr spc="114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50644"/>
            <a:ext cx="8542020" cy="41145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spc="20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LABELS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5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semicolon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400" spc="5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>
                <a:solidFill>
                  <a:srgbClr val="001F5F"/>
                </a:solidFill>
                <a:latin typeface="Times New Roman"/>
                <a:cs typeface="Times New Roman"/>
              </a:rPr>
              <a:t>comment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BR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sz="2400" spc="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Draw a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flow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chart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400" spc="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93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Try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40">
                <a:solidFill>
                  <a:srgbClr val="001F5F"/>
                </a:solidFill>
                <a:latin typeface="Times New Roman"/>
                <a:cs typeface="Times New Roman"/>
              </a:rPr>
              <a:t>remember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what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kind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numbers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are in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that you 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400" spc="-55">
                <a:solidFill>
                  <a:srgbClr val="001F5F"/>
                </a:solidFill>
                <a:latin typeface="Times New Roman"/>
                <a:cs typeface="Times New Roman"/>
              </a:rPr>
              <a:t>using.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Write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them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down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calculation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gets</a:t>
            </a:r>
            <a:r>
              <a:rPr sz="2400" spc="1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complicated.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registers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specific functionality when the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task</a:t>
            </a:r>
            <a:r>
              <a:rPr sz="2400" spc="-1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  <a:tabLst>
                <a:tab pos="2521585" algn="l"/>
              </a:tabLst>
            </a:pP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complex</a:t>
            </a:r>
            <a:r>
              <a:rPr sz="2400" spc="1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001F5F"/>
                </a:solidFill>
                <a:latin typeface="Times New Roman"/>
                <a:cs typeface="Times New Roman"/>
              </a:rPr>
              <a:t>(R1</a:t>
            </a:r>
            <a:r>
              <a:rPr sz="24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for	</a:t>
            </a:r>
            <a:r>
              <a:rPr sz="2400" spc="5">
                <a:solidFill>
                  <a:srgbClr val="001F5F"/>
                </a:solidFill>
                <a:latin typeface="Times New Roman"/>
                <a:cs typeface="Times New Roman"/>
              </a:rPr>
              <a:t>row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count, </a:t>
            </a: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R2 for </a:t>
            </a:r>
            <a:r>
              <a:rPr sz="2400" spc="-40">
                <a:solidFill>
                  <a:srgbClr val="001F5F"/>
                </a:solidFill>
                <a:latin typeface="Times New Roman"/>
                <a:cs typeface="Times New Roman"/>
              </a:rPr>
              <a:t>column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count,</a:t>
            </a:r>
            <a:r>
              <a:rPr sz="2400" spc="1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etc)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400" b="1" spc="-20">
                <a:solidFill>
                  <a:srgbClr val="001F5F"/>
                </a:solidFill>
                <a:latin typeface="Times New Roman"/>
                <a:cs typeface="Times New Roman"/>
              </a:rPr>
              <a:t>register </a:t>
            </a:r>
            <a:r>
              <a:rPr sz="2400" b="1">
                <a:solidFill>
                  <a:srgbClr val="001F5F"/>
                </a:solidFill>
                <a:latin typeface="Times New Roman"/>
                <a:cs typeface="Times New Roman"/>
              </a:rPr>
              <a:t>table.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It’s extremely</a:t>
            </a:r>
            <a:r>
              <a:rPr sz="2400" spc="2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useful.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>
                <a:solidFill>
                  <a:srgbClr val="001F5F"/>
                </a:solidFill>
                <a:latin typeface="Times New Roman"/>
                <a:cs typeface="Times New Roman"/>
              </a:rPr>
              <a:t>R7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400" spc="-25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400" spc="-35">
                <a:solidFill>
                  <a:srgbClr val="001F5F"/>
                </a:solidFill>
                <a:latin typeface="Times New Roman"/>
                <a:cs typeface="Times New Roman"/>
              </a:rPr>
              <a:t>changed.</a:t>
            </a:r>
            <a:r>
              <a:rPr sz="2400" spc="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1F5F"/>
                </a:solidFill>
                <a:latin typeface="Times New Roman"/>
                <a:cs typeface="Times New Roman"/>
              </a:rPr>
              <a:t>Ever!!!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  <a:tab pos="2988310" algn="l"/>
              </a:tabLst>
            </a:pP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Don’t</a:t>
            </a:r>
            <a:r>
              <a:rPr sz="2400" spc="9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400" spc="9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frustrated,	</a:t>
            </a:r>
            <a:r>
              <a:rPr sz="2400" spc="-10">
                <a:solidFill>
                  <a:srgbClr val="001F5F"/>
                </a:solidFill>
                <a:latin typeface="Times New Roman"/>
                <a:cs typeface="Times New Roman"/>
              </a:rPr>
              <a:t>breathe </a:t>
            </a:r>
            <a:r>
              <a:rPr sz="2400" spc="-3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400" spc="-20">
                <a:solidFill>
                  <a:srgbClr val="001F5F"/>
                </a:solidFill>
                <a:latin typeface="Times New Roman"/>
                <a:cs typeface="Times New Roman"/>
              </a:rPr>
              <a:t>start</a:t>
            </a:r>
            <a:r>
              <a:rPr sz="2400" spc="25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>
                <a:solidFill>
                  <a:srgbClr val="001F5F"/>
                </a:solidFill>
                <a:latin typeface="Times New Roman"/>
                <a:cs typeface="Times New Roman"/>
              </a:rPr>
              <a:t>over.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09677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GOOD</a:t>
            </a:r>
            <a:r>
              <a:rPr spc="30"/>
              <a:t> </a:t>
            </a:r>
            <a:r>
              <a:rPr spc="5"/>
              <a:t>LUCK!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3229"/>
              </a:lnSpc>
              <a:spcBef>
                <a:spcPts val="215"/>
              </a:spcBef>
              <a:tabLst>
                <a:tab pos="4592320" algn="l"/>
              </a:tabLst>
            </a:pPr>
            <a:r>
              <a:rPr spc="-30"/>
              <a:t>HKN </a:t>
            </a:r>
            <a:r>
              <a:t>offers </a:t>
            </a:r>
            <a:r>
              <a:rPr spc="-15"/>
              <a:t>peer-to-peer </a:t>
            </a:r>
            <a:r>
              <a:rPr spc="-40"/>
              <a:t>tutoring if </a:t>
            </a:r>
            <a:r>
              <a:rPr spc="-30"/>
              <a:t>you </a:t>
            </a:r>
            <a:r>
              <a:rPr spc="-40"/>
              <a:t>need </a:t>
            </a:r>
            <a:r>
              <a:rPr spc="-55"/>
              <a:t>any </a:t>
            </a:r>
            <a:r>
              <a:rPr spc="-15"/>
              <a:t>help, </a:t>
            </a:r>
            <a:r>
              <a:rPr spc="-40"/>
              <a:t>just </a:t>
            </a:r>
            <a:r>
              <a:t>go  to </a:t>
            </a:r>
            <a:r>
              <a:rPr spc="-25"/>
              <a:t>this website</a:t>
            </a:r>
            <a:r>
              <a:rPr spc="260"/>
              <a:t> </a:t>
            </a:r>
            <a:r>
              <a:rPr spc="-50"/>
              <a:t>and</a:t>
            </a:r>
            <a:r>
              <a:rPr spc="155"/>
              <a:t> </a:t>
            </a:r>
            <a:r>
              <a:rPr spc="-30"/>
              <a:t>email/contact	</a:t>
            </a:r>
            <a:r>
              <a:rPr spc="-50"/>
              <a:t>any </a:t>
            </a:r>
            <a:r>
              <a:t>of </a:t>
            </a:r>
            <a:r>
              <a:rPr spc="-30"/>
              <a:t>us:  </a:t>
            </a:r>
            <a:r>
              <a:rPr u="heavy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https://hkn.illinois.edu/service/</a:t>
            </a:r>
          </a:p>
          <a:p>
            <a:pPr marL="1957070" marR="1938655" algn="ctr">
              <a:lnSpc>
                <a:spcPts val="6459"/>
              </a:lnSpc>
              <a:spcBef>
                <a:spcPts val="720"/>
              </a:spcBef>
            </a:pPr>
            <a:r>
              <a:rPr spc="-50"/>
              <a:t>All </a:t>
            </a:r>
            <a:r>
              <a:rPr spc="-25"/>
              <a:t>slides </a:t>
            </a:r>
            <a:r>
              <a:t>posted on </a:t>
            </a:r>
            <a:r>
              <a:rPr spc="-25"/>
              <a:t>HKN website  </a:t>
            </a:r>
            <a:r>
              <a:t>You can do</a:t>
            </a:r>
            <a:r>
              <a:rPr spc="-10"/>
              <a:t> </a:t>
            </a:r>
            <a:r>
              <a:rPr spc="-25"/>
              <a:t>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55" y="1113536"/>
            <a:ext cx="280543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/>
              <a:t>Operations </a:t>
            </a:r>
            <a:r>
              <a:rPr spc="-5"/>
              <a:t>in</a:t>
            </a:r>
            <a:r>
              <a:rPr spc="25"/>
              <a:t> </a:t>
            </a:r>
            <a:r>
              <a:rPr spc="15"/>
              <a:t>LC3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544" y="1806892"/>
            <a:ext cx="627062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ADD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6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Control: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  <a:spcBef>
                <a:spcPts val="65"/>
              </a:spcBef>
            </a:pPr>
            <a:r>
              <a:rPr sz="2700" b="1" spc="-30">
                <a:solidFill>
                  <a:srgbClr val="001F5F"/>
                </a:solidFill>
                <a:latin typeface="Times New Roman"/>
                <a:cs typeface="Times New Roman"/>
              </a:rPr>
              <a:t>BRnzp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JSR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(and </a:t>
            </a:r>
            <a:r>
              <a:rPr sz="2700" spc="10">
                <a:solidFill>
                  <a:srgbClr val="001F5F"/>
                </a:solidFill>
                <a:latin typeface="Times New Roman"/>
                <a:cs typeface="Times New Roman"/>
              </a:rPr>
              <a:t>JSRR), 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JMP, </a:t>
            </a:r>
            <a:r>
              <a:rPr sz="2700" b="1">
                <a:solidFill>
                  <a:srgbClr val="001F5F"/>
                </a:solidFill>
                <a:latin typeface="Times New Roman"/>
                <a:cs typeface="Times New Roman"/>
              </a:rPr>
              <a:t>RET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1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20">
                <a:solidFill>
                  <a:srgbClr val="001F5F"/>
                </a:solidFill>
                <a:latin typeface="Times New Roman"/>
                <a:cs typeface="Times New Roman"/>
              </a:rPr>
              <a:t>TRAP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(Also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RTI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700" spc="2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interrupts)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Interface: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3235"/>
              </a:lnSpc>
            </a:pP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LD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(LDR,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LDI), </a:t>
            </a: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ST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(STR, 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STI),</a:t>
            </a:r>
            <a:r>
              <a:rPr sz="2700" spc="3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b="1" spc="-5">
                <a:solidFill>
                  <a:srgbClr val="001F5F"/>
                </a:solidFill>
                <a:latin typeface="Times New Roman"/>
                <a:cs typeface="Times New Roman"/>
              </a:rPr>
              <a:t>LEA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5249601" cy="48603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/>
              <a:t>Pseudo-Ops</a:t>
            </a:r>
            <a:r>
              <a:rPr lang="en-US" spc="20"/>
              <a:t> and System Calls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399030" cy="29216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  <a:tab pos="1480820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5">
                <a:solidFill>
                  <a:srgbClr val="001F5F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81000" algn="l"/>
              </a:tabLst>
            </a:pPr>
            <a:r>
              <a:rPr sz="4050" baseline="-11316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.STRINGZ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1000" algn="l"/>
                <a:tab pos="1477645" algn="l"/>
              </a:tabLst>
            </a:pPr>
            <a:r>
              <a:rPr sz="4050" baseline="-13374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TRAP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x25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6226" y="1921573"/>
            <a:ext cx="5581650" cy="2921635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57150" marR="233045">
              <a:lnSpc>
                <a:spcPct val="119300"/>
              </a:lnSpc>
              <a:spcBef>
                <a:spcPts val="140"/>
              </a:spcBef>
            </a:pP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first instruction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700" spc="75">
                <a:solidFill>
                  <a:srgbClr val="001F5F"/>
                </a:solidFill>
                <a:latin typeface="Times New Roman"/>
                <a:cs typeface="Times New Roman"/>
              </a:rPr>
              <a:t>x3000 </a:t>
            </a:r>
            <a:r>
              <a:rPr lang="en-US" sz="2700" spc="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indicate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700" spc="-4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end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program</a:t>
            </a:r>
            <a:r>
              <a:rPr lang="en-US" sz="270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#-3,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#5,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#0,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xFFC0, </a:t>
            </a:r>
            <a:r>
              <a:rPr lang="en-US" sz="2700" spc="-15" err="1">
                <a:solidFill>
                  <a:srgbClr val="001F5F"/>
                </a:solidFill>
                <a:latin typeface="Times New Roman"/>
                <a:cs typeface="Times New Roman"/>
              </a:rPr>
              <a:t>xABCD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lang="en-US" sz="2700">
              <a:latin typeface="Times New Roman"/>
              <a:cs typeface="Times New Roman"/>
            </a:endParaRPr>
          </a:p>
          <a:p>
            <a:pPr marL="12700" marR="5080" indent="92075">
              <a:lnSpc>
                <a:spcPct val="101200"/>
              </a:lnSpc>
              <a:spcBef>
                <a:spcPts val="700"/>
              </a:spcBef>
              <a:tabLst>
                <a:tab pos="1268095" algn="l"/>
                <a:tab pos="4222750" algn="l"/>
              </a:tabLst>
            </a:pP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number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700" spc="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memory</a:t>
            </a:r>
            <a:r>
              <a:rPr sz="2700" spc="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locations	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>
                <a:solidFill>
                  <a:srgbClr val="001F5F"/>
                </a:solidFill>
                <a:latin typeface="Times New Roman"/>
                <a:cs typeface="Times New Roman"/>
              </a:rPr>
              <a:t>reserve</a:t>
            </a:r>
            <a:r>
              <a:rPr lang="en-US" sz="2700" spc="-1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"Hello"</a:t>
            </a:r>
            <a:r>
              <a:rPr sz="2700" spc="1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(Null-terminated)</a:t>
            </a:r>
            <a:endParaRPr sz="2700">
              <a:latin typeface="Times New Roman"/>
              <a:cs typeface="Times New Roman"/>
            </a:endParaRPr>
          </a:p>
          <a:p>
            <a:pPr marL="269875">
              <a:spcBef>
                <a:spcPts val="665"/>
              </a:spcBef>
            </a:pP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700" spc="-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30">
                <a:solidFill>
                  <a:srgbClr val="001F5F"/>
                </a:solidFill>
                <a:latin typeface="Times New Roman"/>
                <a:cs typeface="Times New Roman"/>
              </a:rPr>
              <a:t>HALT</a:t>
            </a:r>
            <a:r>
              <a:rPr lang="en-US" sz="2700" spc="-130">
                <a:solidFill>
                  <a:srgbClr val="001F5F"/>
                </a:solidFill>
                <a:latin typeface="Times New Roman"/>
                <a:cs typeface="Times New Roman"/>
              </a:rPr>
              <a:t> (uses trap vector as index)</a:t>
            </a:r>
            <a:endParaRPr lang="en-US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1113536"/>
            <a:ext cx="15284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/>
              <a:t>E</a:t>
            </a:r>
            <a:r>
              <a:rPr spc="25"/>
              <a:t>xa</a:t>
            </a:r>
            <a:r>
              <a:rPr spc="20"/>
              <a:t>m</a:t>
            </a:r>
            <a:r>
              <a:rPr spc="55"/>
              <a:t>p</a:t>
            </a:r>
            <a:r>
              <a:rPr spc="-20"/>
              <a:t>l</a:t>
            </a:r>
            <a:r>
              <a:rPr spc="25"/>
              <a:t>e</a:t>
            </a:r>
            <a:r>
              <a:rPr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921573"/>
            <a:ext cx="2781300" cy="10172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clear</a:t>
            </a:r>
            <a:r>
              <a:rPr sz="2700" spc="-2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8726" y="1566799"/>
            <a:ext cx="5029200" cy="16573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</a:pP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REMEMBER!</a:t>
            </a:r>
            <a:endParaRPr sz="27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60"/>
              </a:spcBef>
            </a:pP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-16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&lt;= </a:t>
            </a:r>
            <a:r>
              <a:rPr sz="2700" spc="-25">
                <a:solidFill>
                  <a:srgbClr val="001F5F"/>
                </a:solidFill>
                <a:latin typeface="Times New Roman"/>
                <a:cs typeface="Times New Roman"/>
              </a:rPr>
              <a:t>immediate </a:t>
            </a:r>
            <a:r>
              <a:rPr sz="2700" spc="15">
                <a:solidFill>
                  <a:srgbClr val="001F5F"/>
                </a:solidFill>
                <a:latin typeface="Times New Roman"/>
                <a:cs typeface="Times New Roman"/>
              </a:rPr>
              <a:t>value </a:t>
            </a:r>
            <a:r>
              <a:rPr sz="2700" spc="25">
                <a:solidFill>
                  <a:srgbClr val="001F5F"/>
                </a:solidFill>
                <a:latin typeface="Times New Roman"/>
                <a:cs typeface="Times New Roman"/>
              </a:rPr>
              <a:t>&lt;=</a:t>
            </a:r>
            <a:r>
              <a:rPr sz="2700" spc="26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0">
                <a:solidFill>
                  <a:srgbClr val="001F5F"/>
                </a:solidFill>
                <a:latin typeface="Times New Roman"/>
                <a:cs typeface="Times New Roman"/>
              </a:rPr>
              <a:t>15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" y="3434651"/>
            <a:ext cx="4144010" cy="9410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do copy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R1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2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 spc="20">
                <a:solidFill>
                  <a:srgbClr val="001F5F"/>
                </a:solidFill>
                <a:latin typeface="Times New Roman"/>
                <a:cs typeface="Times New Roman"/>
              </a:rPr>
              <a:t>R0, R1,</a:t>
            </a:r>
            <a:r>
              <a:rPr sz="27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5">
                <a:solidFill>
                  <a:srgbClr val="001F5F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4696777"/>
            <a:ext cx="2714625" cy="1513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to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get</a:t>
            </a:r>
            <a:r>
              <a:rPr sz="2700" spc="-2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5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</a:t>
            </a:r>
            <a:r>
              <a:rPr sz="2700" spc="-1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80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40" y="4705852"/>
            <a:ext cx="3343275" cy="9988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20">
                <a:solidFill>
                  <a:srgbClr val="001F5F"/>
                </a:solidFill>
                <a:latin typeface="Times New Roman"/>
                <a:cs typeface="Times New Roman"/>
              </a:rPr>
              <a:t>left </a:t>
            </a:r>
            <a:r>
              <a:rPr sz="2700" spc="-15">
                <a:solidFill>
                  <a:srgbClr val="001F5F"/>
                </a:solidFill>
                <a:latin typeface="Times New Roman"/>
                <a:cs typeface="Times New Roman"/>
              </a:rPr>
              <a:t>shift</a:t>
            </a:r>
            <a:r>
              <a:rPr sz="2700" spc="-18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>
                <a:solidFill>
                  <a:srgbClr val="001F5F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84175" algn="l"/>
              </a:tabLst>
            </a:pPr>
            <a:r>
              <a:rPr sz="2700">
                <a:solidFill>
                  <a:srgbClr val="001F5F"/>
                </a:solidFill>
                <a:latin typeface="Arial"/>
                <a:cs typeface="Arial"/>
              </a:rPr>
              <a:t>§	</a:t>
            </a:r>
            <a:r>
              <a:rPr sz="2700" spc="-75">
                <a:solidFill>
                  <a:srgbClr val="001F5F"/>
                </a:solidFill>
                <a:latin typeface="Times New Roman"/>
                <a:cs typeface="Times New Roman"/>
              </a:rPr>
              <a:t>ADD </a:t>
            </a:r>
            <a:r>
              <a:rPr sz="2700">
                <a:solidFill>
                  <a:srgbClr val="001F5F"/>
                </a:solidFill>
                <a:latin typeface="Times New Roman"/>
                <a:cs typeface="Times New Roman"/>
              </a:rPr>
              <a:t>R0, R0,</a:t>
            </a:r>
            <a:r>
              <a:rPr sz="2700" spc="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229">
                <a:solidFill>
                  <a:srgbClr val="001F5F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</a:t>
            </a:r>
            <a:r>
              <a:rPr spc="-145"/>
              <a:t> </a:t>
            </a:r>
            <a:r>
              <a:rPr spc="-2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479155" cy="4010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5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b="1" spc="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-15">
                <a:solidFill>
                  <a:srgbClr val="001F5F"/>
                </a:solidFill>
                <a:latin typeface="Arial"/>
                <a:cs typeface="Arial"/>
              </a:rPr>
              <a:t>Interactions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Polling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vs</a:t>
            </a:r>
            <a:r>
              <a:rPr sz="2300" spc="-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Polling</a:t>
            </a:r>
            <a:endParaRPr sz="2300">
              <a:latin typeface="Arial"/>
              <a:cs typeface="Arial"/>
            </a:endParaRPr>
          </a:p>
          <a:p>
            <a:pPr marL="1566545" marR="739775" lvl="2" indent="-333375">
              <a:lnSpc>
                <a:spcPct val="104800"/>
              </a:lnSpc>
              <a:spcBef>
                <a:spcPts val="21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75">
                <a:solidFill>
                  <a:srgbClr val="001F5F"/>
                </a:solidFill>
                <a:latin typeface="Arial"/>
                <a:cs typeface="Arial"/>
              </a:rPr>
              <a:t>Loop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indefinitely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until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data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available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1850" spc="30">
                <a:solidFill>
                  <a:srgbClr val="001F5F"/>
                </a:solidFill>
                <a:latin typeface="Arial"/>
                <a:cs typeface="Arial"/>
              </a:rPr>
              <a:t>checking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status 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registers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(KBSR,</a:t>
            </a:r>
            <a:r>
              <a:rPr sz="1850" spc="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DSR)</a:t>
            </a:r>
            <a:endParaRPr sz="185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70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Interrupts</a:t>
            </a:r>
            <a:endParaRPr sz="230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1566545" algn="l"/>
                <a:tab pos="1567180" algn="l"/>
                <a:tab pos="7525384" algn="l"/>
              </a:tabLst>
            </a:pPr>
            <a:r>
              <a:rPr sz="1850" spc="35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program </a:t>
            </a:r>
            <a:r>
              <a:rPr sz="1850" spc="4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perform 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other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work </a:t>
            </a:r>
            <a:r>
              <a:rPr sz="1850" spc="35">
                <a:solidFill>
                  <a:srgbClr val="001F5F"/>
                </a:solidFill>
                <a:latin typeface="Arial"/>
                <a:cs typeface="Arial"/>
              </a:rPr>
              <a:t>while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no</a:t>
            </a:r>
            <a:r>
              <a:rPr sz="1850" spc="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50" spc="3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available</a:t>
            </a:r>
            <a:endParaRPr sz="1850">
              <a:latin typeface="Arial"/>
              <a:cs typeface="Arial"/>
            </a:endParaRPr>
          </a:p>
          <a:p>
            <a:pPr marL="1566545" marR="174625" lvl="2" indent="-333375">
              <a:lnSpc>
                <a:spcPct val="101499"/>
              </a:lnSpc>
              <a:spcBef>
                <a:spcPts val="450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Upon reception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interrupt,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pause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current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code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5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handling</a:t>
            </a:r>
            <a:r>
              <a:rPr sz="1850" spc="2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63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5">
                <a:solidFill>
                  <a:srgbClr val="001F5F"/>
                </a:solidFill>
                <a:latin typeface="Arial"/>
                <a:cs typeface="Arial"/>
              </a:rPr>
              <a:t>Return </a:t>
            </a:r>
            <a:r>
              <a:rPr sz="1850" spc="4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interrupted </a:t>
            </a:r>
            <a:r>
              <a:rPr sz="1850" spc="20">
                <a:solidFill>
                  <a:srgbClr val="001F5F"/>
                </a:solidFill>
                <a:latin typeface="Arial"/>
                <a:cs typeface="Arial"/>
              </a:rPr>
              <a:t>code once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interrupt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has been</a:t>
            </a:r>
            <a:r>
              <a:rPr sz="1850" spc="1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handled</a:t>
            </a:r>
            <a:endParaRPr sz="1850">
              <a:latin typeface="Arial"/>
              <a:cs typeface="Arial"/>
            </a:endParaRPr>
          </a:p>
          <a:p>
            <a:pPr marL="1566545" lvl="2" indent="-333375">
              <a:lnSpc>
                <a:spcPct val="100000"/>
              </a:lnSpc>
              <a:spcBef>
                <a:spcPts val="555"/>
              </a:spcBef>
              <a:buChar char="•"/>
              <a:tabLst>
                <a:tab pos="1566545" algn="l"/>
                <a:tab pos="1567180" algn="l"/>
              </a:tabLst>
            </a:pPr>
            <a:r>
              <a:rPr sz="1850" spc="65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50">
                <a:solidFill>
                  <a:srgbClr val="001F5F"/>
                </a:solidFill>
                <a:latin typeface="Arial"/>
                <a:cs typeface="Arial"/>
              </a:rPr>
              <a:t>covered </a:t>
            </a:r>
            <a:r>
              <a:rPr sz="1850" spc="25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10">
                <a:solidFill>
                  <a:srgbClr val="001F5F"/>
                </a:solidFill>
                <a:latin typeface="Arial"/>
                <a:cs typeface="Arial"/>
              </a:rPr>
              <a:t>depth </a:t>
            </a:r>
            <a:r>
              <a:rPr sz="1850" spc="25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850" spc="-30">
                <a:solidFill>
                  <a:srgbClr val="001F5F"/>
                </a:solidFill>
                <a:latin typeface="Arial"/>
                <a:cs typeface="Arial"/>
              </a:rPr>
              <a:t>ECE</a:t>
            </a:r>
            <a:r>
              <a:rPr sz="1850" spc="-2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50" spc="15">
                <a:solidFill>
                  <a:srgbClr val="001F5F"/>
                </a:solidFill>
                <a:latin typeface="Arial"/>
                <a:cs typeface="Arial"/>
              </a:rPr>
              <a:t>391!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866D5-3B5D-43C3-9D79-75245BB2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43"/>
            <a:ext cx="10058400" cy="62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864234"/>
            <a:ext cx="253174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/>
              <a:t>LC-3 Review:</a:t>
            </a:r>
            <a:r>
              <a:rPr spc="-145"/>
              <a:t> </a:t>
            </a:r>
            <a:r>
              <a:rPr spc="-2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84464"/>
            <a:ext cx="8387080" cy="39738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b="1" spc="-5">
                <a:solidFill>
                  <a:srgbClr val="001F5F"/>
                </a:solidFill>
                <a:latin typeface="Arial"/>
                <a:cs typeface="Arial"/>
              </a:rPr>
              <a:t>Memory </a:t>
            </a:r>
            <a:r>
              <a:rPr sz="2300" b="1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b="1" spc="27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b="1" spc="50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470"/>
              </a:spcBef>
              <a:buChar char="•"/>
              <a:tabLst>
                <a:tab pos="346075" algn="l"/>
                <a:tab pos="346710" algn="l"/>
              </a:tabLst>
            </a:pP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Map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I/O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specific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-30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54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Removes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need for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dedicated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I/O</a:t>
            </a:r>
            <a:r>
              <a:rPr sz="2300" spc="-5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6075" marR="202565" indent="-333375">
              <a:lnSpc>
                <a:spcPct val="100600"/>
              </a:lnSpc>
              <a:spcBef>
                <a:spcPts val="305"/>
              </a:spcBef>
              <a:buChar char="•"/>
              <a:tabLst>
                <a:tab pos="346075" algn="l"/>
                <a:tab pos="346710" algn="l"/>
                <a:tab pos="5723255" algn="l"/>
              </a:tabLst>
            </a:pPr>
            <a:r>
              <a:rPr sz="2300">
                <a:solidFill>
                  <a:srgbClr val="001F5F"/>
                </a:solidFill>
                <a:latin typeface="Arial"/>
                <a:cs typeface="Arial"/>
              </a:rPr>
              <a:t>Accessing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mapped</a:t>
            </a:r>
            <a:r>
              <a:rPr sz="2300" spc="28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5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300" spc="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address	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gives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access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300" spc="-3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300" spc="50">
                <a:solidFill>
                  <a:srgbClr val="001F5F"/>
                </a:solidFill>
                <a:latin typeface="Arial"/>
                <a:cs typeface="Arial"/>
              </a:rPr>
              <a:t>output</a:t>
            </a:r>
            <a:r>
              <a:rPr sz="2300" spc="-2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7920" marR="123825" lvl="1" indent="-334010">
              <a:lnSpc>
                <a:spcPts val="2700"/>
              </a:lnSpc>
              <a:spcBef>
                <a:spcPts val="985"/>
              </a:spcBef>
              <a:buChar char="•"/>
              <a:tabLst>
                <a:tab pos="1137285" algn="l"/>
                <a:tab pos="1137920" algn="l"/>
                <a:tab pos="2872740" algn="l"/>
              </a:tabLst>
            </a:pP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300" spc="-70">
                <a:solidFill>
                  <a:srgbClr val="001F5F"/>
                </a:solidFill>
                <a:latin typeface="Arial"/>
                <a:cs typeface="Arial"/>
              </a:rPr>
              <a:t>xFE02 </a:t>
            </a:r>
            <a:r>
              <a:rPr sz="2300" spc="-60">
                <a:solidFill>
                  <a:srgbClr val="001F5F"/>
                </a:solidFill>
                <a:latin typeface="Arial"/>
                <a:cs typeface="Arial"/>
              </a:rPr>
              <a:t>(KBDR)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returns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char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what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key  </a:t>
            </a:r>
            <a:r>
              <a:rPr sz="2300" spc="-5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300" spc="-6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pressed	on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9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30">
                <a:solidFill>
                  <a:srgbClr val="001F5F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7920" lvl="1" indent="-334010">
              <a:lnSpc>
                <a:spcPct val="100000"/>
              </a:lnSpc>
              <a:spcBef>
                <a:spcPts val="465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Writing ‘a’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300" spc="-70">
                <a:solidFill>
                  <a:srgbClr val="001F5F"/>
                </a:solidFill>
                <a:latin typeface="Arial"/>
                <a:cs typeface="Arial"/>
              </a:rPr>
              <a:t>xFE06 (DDR) </a:t>
            </a:r>
            <a:r>
              <a:rPr sz="2300" spc="20">
                <a:solidFill>
                  <a:srgbClr val="001F5F"/>
                </a:solidFill>
                <a:latin typeface="Arial"/>
                <a:cs typeface="Arial"/>
              </a:rPr>
              <a:t>will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 </a:t>
            </a:r>
            <a:r>
              <a:rPr sz="2300" spc="25">
                <a:solidFill>
                  <a:srgbClr val="001F5F"/>
                </a:solidFill>
                <a:latin typeface="Arial"/>
                <a:cs typeface="Arial"/>
              </a:rPr>
              <a:t>‘a’ </a:t>
            </a:r>
            <a:r>
              <a:rPr sz="2300" spc="-35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300" spc="-7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7920" marR="5080" lvl="1" indent="-334010">
              <a:lnSpc>
                <a:spcPct val="100699"/>
              </a:lnSpc>
              <a:spcBef>
                <a:spcPts val="300"/>
              </a:spcBef>
              <a:buChar char="•"/>
              <a:tabLst>
                <a:tab pos="1137285" algn="l"/>
                <a:tab pos="1137920" algn="l"/>
              </a:tabLst>
            </a:pP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Check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2300" spc="-20">
                <a:solidFill>
                  <a:srgbClr val="001F5F"/>
                </a:solidFill>
                <a:latin typeface="Arial"/>
                <a:cs typeface="Arial"/>
              </a:rPr>
              <a:t>register </a:t>
            </a:r>
            <a:r>
              <a:rPr sz="2300" spc="-50">
                <a:solidFill>
                  <a:srgbClr val="001F5F"/>
                </a:solidFill>
                <a:latin typeface="Arial"/>
                <a:cs typeface="Arial"/>
              </a:rPr>
              <a:t>(KBSR, DSR)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300" spc="-15">
                <a:solidFill>
                  <a:srgbClr val="001F5F"/>
                </a:solidFill>
                <a:latin typeface="Arial"/>
                <a:cs typeface="Arial"/>
              </a:rPr>
              <a:t>respective  </a:t>
            </a:r>
            <a:r>
              <a:rPr sz="2300" spc="60">
                <a:solidFill>
                  <a:srgbClr val="001F5F"/>
                </a:solidFill>
                <a:latin typeface="Arial"/>
                <a:cs typeface="Arial"/>
              </a:rPr>
              <a:t>input/output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before </a:t>
            </a:r>
            <a:r>
              <a:rPr sz="2300" spc="-25">
                <a:solidFill>
                  <a:srgbClr val="001F5F"/>
                </a:solidFill>
                <a:latin typeface="Arial"/>
                <a:cs typeface="Arial"/>
              </a:rPr>
              <a:t>reading </a:t>
            </a:r>
            <a:r>
              <a:rPr sz="2300" spc="-4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300" spc="-46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1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1937</Words>
  <Application>Microsoft Office PowerPoint</Application>
  <PresentationFormat>Custom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Cambria</vt:lpstr>
      <vt:lpstr>Consolas</vt:lpstr>
      <vt:lpstr>Times New Roman</vt:lpstr>
      <vt:lpstr>Office Theme</vt:lpstr>
      <vt:lpstr>PowerPoint Presentation</vt:lpstr>
      <vt:lpstr>HKN and Services</vt:lpstr>
      <vt:lpstr>LC3: A Brief Overview</vt:lpstr>
      <vt:lpstr>Operations in LC3</vt:lpstr>
      <vt:lpstr>Pseudo-Ops and System Calls </vt:lpstr>
      <vt:lpstr>Examples</vt:lpstr>
      <vt:lpstr>LC-3 Review: I/O</vt:lpstr>
      <vt:lpstr>PowerPoint Presentation</vt:lpstr>
      <vt:lpstr>LC-3 Review: I/O</vt:lpstr>
      <vt:lpstr>LC-3 Review: Keyboard Input</vt:lpstr>
      <vt:lpstr>LC-3 Review: Display Output</vt:lpstr>
      <vt:lpstr>Subroutines</vt:lpstr>
      <vt:lpstr>Subroutines: Callee and Caller Save</vt:lpstr>
      <vt:lpstr>TRAPS</vt:lpstr>
      <vt:lpstr>TRAPS: How they work</vt:lpstr>
      <vt:lpstr>Problem with nested calls</vt:lpstr>
      <vt:lpstr>Stacks</vt:lpstr>
      <vt:lpstr>Stacks(continued)</vt:lpstr>
      <vt:lpstr>Push and Pop</vt:lpstr>
      <vt:lpstr>Detecting Overflow and Underflow</vt:lpstr>
      <vt:lpstr>Push</vt:lpstr>
      <vt:lpstr>Pop</vt:lpstr>
      <vt:lpstr>Practice Questions</vt:lpstr>
      <vt:lpstr>Is polling I/O more efficient than interrupt-  driven I/O? Explain.</vt:lpstr>
      <vt:lpstr>Explain what a stack underflow is.</vt:lpstr>
      <vt:lpstr>PowerPoint Presentation</vt:lpstr>
      <vt:lpstr>How many instructions, in terms of SOME_NUMBER,  are run in this program?</vt:lpstr>
      <vt:lpstr>Past Exam Programming Question</vt:lpstr>
      <vt:lpstr>PowerPoint Presentation</vt:lpstr>
      <vt:lpstr>PowerPoint Presentation</vt:lpstr>
      <vt:lpstr>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Prannav Gupta</cp:lastModifiedBy>
  <cp:revision>1</cp:revision>
  <dcterms:created xsi:type="dcterms:W3CDTF">2019-02-16T05:01:23Z</dcterms:created>
  <dcterms:modified xsi:type="dcterms:W3CDTF">2021-02-28T20:41:31Z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LastSaved">
    <vt:filetime>2019-02-16T00:00:00Z</vt:filetime>
  </property>
</Properties>
</file>