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9864"/>
  </p:normalViewPr>
  <p:slideViewPr>
    <p:cSldViewPr snapToGrid="0">
      <p:cViewPr varScale="1">
        <p:scale>
          <a:sx n="135" d="100"/>
          <a:sy n="135" d="100"/>
        </p:scale>
        <p:origin x="1504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3819d63c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3819d63c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\vec{J}=\sigma \vec{E}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\vec{D}=\epsilon\vec E = \vec{P}+\epsilon_{0} \vec{E}_{\text {total }}=\vec{E}_{\text {total }} \epsilon_{0}\left(1+\chi_{e}\right)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819d63cb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819d63cb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Jason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819d63cb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3819d63cb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\begin{align*}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E&amp;[=]\frac{N}{C}[=]\frac{V}{m} \\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D&amp;[=]\frac{C}{m^2} \\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B&amp;[=]T[=]\frac{Wb}{m^2} \\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H&amp;[=]\frac{A}{m} \\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\rho&amp;[=]\frac{C}{m^3} \\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J&amp;[=]\frac{A}{m^2}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\end{align*}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\begin{align*}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\epsilon&amp;[=]\frac{F}{m} \\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\mu&amp;[=]\frac{H}{m} \\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Q&amp;[=]C \\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C&amp;[=]F \\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P&amp;[=]\frac{C}{m^2}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\end{align*}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819d63cb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3819d63cb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Sanat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38c08136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38c08136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38c08136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38c08136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Sanat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38c08136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38c08136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Sanat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8c08136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8c08136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38c08136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38c08136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Sanat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38c08136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38c08136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Sanat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819d63c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819d63c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38c08136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38c08136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Sanat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38c081365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38c081365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Jason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8c08136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8c08136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Jason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38c08136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38c08136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Jason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38f0459b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38f0459b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Jason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38c08136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38c08136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Jason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38c08136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38c08136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Jason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38c08136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38c08136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Sanat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38c081365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38c081365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Jason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38c081365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38c081365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Jason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819d63c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819d63c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Jason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38c081365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38c081365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38c08136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38c08136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\textbf{D}(y&lt;0)=5\epsilon_0\hat y + 6\epsilon_0 \hat z \left[\frac{C}{m^2}\right]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\textbf{D}(y&gt;0)=(3+5\epsilon_0)\hat y + 12\epsilon_0 \hat z \left[\frac{C}{m^2}\right]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8c081365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8c081365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\text{(vii) Suppose you measure the components of magnetic flux density everywhere and observe that} \\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\text{$B_x = x$ and $B_z = 0$. What can you conclude about $B_y$?}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\begin{align*}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&amp;\text{(a) } B_y=0 \\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&amp;\text{(b) } B_y=-1 \\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&amp;\text{(c) } \frac{\partial B_y}{\partial y} = 0 \\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&amp;\text{(d) } \frac{\partial B_y}{\partial y} = -1 \\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&amp;\text{(e) } \nabla^2(B_y)=0 \\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&amp;\text{(f) } \text{None of these can be concluded.}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\end{align*}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819d63c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819d63c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\nabla \mathrm{A}=&lt;\frac{\partial A}{\partial x}, \frac{\partial A}{\partial y}, \frac{\partial A}{\partial z}&gt;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\nabla \boldsymbol{\cdot} \vec{A}=&lt;\frac{\partial}{\partial x}, \frac{\partial}{\partial y}, \frac{\partial}{\partial z}&gt;\boldsymbol{\cdot}&lt;A_{x}, A_{y}, A_{z}&gt;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\nabla \times \vec{A} = \left | \begin{array}{ccc}\hat x &amp; \hat y &amp; \hat z \\ \frac{\partial}{\partial x} &amp; \frac{\partial}{\partial y} &amp; \frac{\partial}{\partial z} \\ A_x &amp; A_y &amp; A_z \end{array} \right 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819d63cb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819d63cb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\oint \vec{E} \boldsymbol\cdot d \vec{l}=\iint(\nabla \times \vec{E}) \boldsymbol\cdot d \vec{S}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\iiint(\nabla \boldsymbol\cdot \vec{x}) d V=\iint \vec{x} \boldsymbol\cdot d \vec{S}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\vec B = -\nabla \Phi + \nabla \times \vec 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819d63c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819d63cb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3819d63c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3819d63c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\vec F = \frac{q_1q_2}{4\pi\epsilon_0r^2}\hat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\vec E = \frac{q}{4\pi\epsilon_0r^2}\hat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= \frac{q}{4\pi\epsilon_0r}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\vec{F}=q \vec{E}+q \vec{v} \times \vec{B}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3819d63cb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3819d63cb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Sanat 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3819d63cb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3819d63cb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E_{1 t}=E_{2 t}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D_{1 n}-D_{2 n}=\rho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0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2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HKN ECE 329 Exam 1</a:t>
            </a:r>
            <a:br>
              <a:rPr lang="en"/>
            </a:br>
            <a:r>
              <a:rPr lang="en"/>
              <a:t>Review Session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1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Jason Pan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Sanat Pandey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Conductors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161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perfect conductor: E-field is zero inside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Charges will accumulate on surfaces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249" y="1331074"/>
            <a:ext cx="1348225" cy="4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311725" y="2304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Dielectrics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311713" y="2876800"/>
            <a:ext cx="85206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Dipoles orient according to external electric field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300" y="3356725"/>
            <a:ext cx="1963853" cy="4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300" y="3960650"/>
            <a:ext cx="6219295" cy="4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Capacitance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2" y="1205367"/>
            <a:ext cx="155447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4300" y="716325"/>
            <a:ext cx="5758000" cy="41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Units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2100"/>
            <a:ext cx="1635625" cy="391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750" y="1092100"/>
            <a:ext cx="1032425" cy="29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Advice</a:t>
            </a:r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 up your notecard (yourself!)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careful of multiple choice questions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Maxwell’s Equations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Problems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7532875" y="4647900"/>
            <a:ext cx="16110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Fall 2015, 1.i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863" y="1389575"/>
            <a:ext cx="7910275" cy="23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7520400" y="4647900"/>
            <a:ext cx="16236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Fall 2015, 1.ii</a:t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500" y="882463"/>
            <a:ext cx="7124999" cy="33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350" y="561550"/>
            <a:ext cx="7213299" cy="22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>
            <a:spLocks noGrp="1"/>
          </p:cNvSpPr>
          <p:nvPr>
            <p:ph type="body" idx="1"/>
          </p:nvPr>
        </p:nvSpPr>
        <p:spPr>
          <a:xfrm>
            <a:off x="7213300" y="4647900"/>
            <a:ext cx="19305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Spring 2019, 1.i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125" y="2707525"/>
            <a:ext cx="1124773" cy="194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7213300" y="4647900"/>
            <a:ext cx="19305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Spring 2019, 1.ii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13" y="1021013"/>
            <a:ext cx="8642775" cy="31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6276" y="2236426"/>
            <a:ext cx="2011449" cy="1529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7213300" y="4647900"/>
            <a:ext cx="19305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Spring 2019, 1.iii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88" y="1421288"/>
            <a:ext cx="8656825" cy="54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011" y="2207797"/>
            <a:ext cx="1439775" cy="1514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 Calculus Review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Coulomb’s Law and Lorentz Force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Maxwell’s Equations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Boundary Conditions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Conductors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Dielectrics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Capacitance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88" y="1434251"/>
            <a:ext cx="7724625" cy="22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7632000" y="4647900"/>
            <a:ext cx="15120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Fall 2015, 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body" idx="1"/>
          </p:nvPr>
        </p:nvSpPr>
        <p:spPr>
          <a:xfrm>
            <a:off x="7213300" y="4647900"/>
            <a:ext cx="19305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Spring 2019, 1.iv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00" y="1472288"/>
            <a:ext cx="8333599" cy="51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363" y="2282593"/>
            <a:ext cx="2447789" cy="1388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body" idx="1"/>
          </p:nvPr>
        </p:nvSpPr>
        <p:spPr>
          <a:xfrm>
            <a:off x="7213300" y="4647900"/>
            <a:ext cx="19305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Fall 2018, 1.b</a:t>
            </a:r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63" y="1609950"/>
            <a:ext cx="7952079" cy="504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290" y="2328911"/>
            <a:ext cx="3154873" cy="1204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75" y="1855836"/>
            <a:ext cx="7606247" cy="67478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>
            <a:spLocks noGrp="1"/>
          </p:cNvSpPr>
          <p:nvPr>
            <p:ph type="body" idx="1"/>
          </p:nvPr>
        </p:nvSpPr>
        <p:spPr>
          <a:xfrm>
            <a:off x="7111500" y="4647900"/>
            <a:ext cx="20325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Spring 2018, 3</a:t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164" y="2917728"/>
            <a:ext cx="4017634" cy="36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153" y="293000"/>
            <a:ext cx="6865691" cy="306168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8"/>
          <p:cNvSpPr txBox="1">
            <a:spLocks noGrp="1"/>
          </p:cNvSpPr>
          <p:nvPr>
            <p:ph type="body" idx="1"/>
          </p:nvPr>
        </p:nvSpPr>
        <p:spPr>
          <a:xfrm>
            <a:off x="7111500" y="4647900"/>
            <a:ext cx="20325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Fall 2015, 6</a:t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600" y="3441822"/>
            <a:ext cx="7060799" cy="419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2945" y="3719922"/>
            <a:ext cx="4598139" cy="450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1600" y="4217688"/>
            <a:ext cx="7060799" cy="26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02940" y="4468731"/>
            <a:ext cx="1864084" cy="381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body" idx="1"/>
          </p:nvPr>
        </p:nvSpPr>
        <p:spPr>
          <a:xfrm>
            <a:off x="7213300" y="4647900"/>
            <a:ext cx="19305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Fall 2018, 1.e</a:t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88" y="1554125"/>
            <a:ext cx="7813626" cy="53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415" y="2217230"/>
            <a:ext cx="7553170" cy="1372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25" y="1285876"/>
            <a:ext cx="788416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 txBox="1">
            <a:spLocks noGrp="1"/>
          </p:cNvSpPr>
          <p:nvPr>
            <p:ph type="body" idx="1"/>
          </p:nvPr>
        </p:nvSpPr>
        <p:spPr>
          <a:xfrm>
            <a:off x="7213300" y="4647900"/>
            <a:ext cx="19305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Spring 2017, 1.v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body" idx="1"/>
          </p:nvPr>
        </p:nvSpPr>
        <p:spPr>
          <a:xfrm>
            <a:off x="6953025" y="4647900"/>
            <a:ext cx="21909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Spring 2019, 2(a,b)</a:t>
            </a:r>
            <a:endParaRPr/>
          </a:p>
        </p:txBody>
      </p:sp>
      <p:pic>
        <p:nvPicPr>
          <p:cNvPr id="278" name="Google Shape;2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00" y="665663"/>
            <a:ext cx="8179000" cy="1744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163" y="2920717"/>
            <a:ext cx="7621413" cy="5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4861" y="2466495"/>
            <a:ext cx="3348591" cy="27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4861" y="3735764"/>
            <a:ext cx="5004293" cy="742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body" idx="1"/>
          </p:nvPr>
        </p:nvSpPr>
        <p:spPr>
          <a:xfrm>
            <a:off x="7185900" y="4647900"/>
            <a:ext cx="19581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Fall 2017, 4(a,b)</a:t>
            </a:r>
            <a:endParaRPr/>
          </a:p>
        </p:txBody>
      </p:sp>
      <p:pic>
        <p:nvPicPr>
          <p:cNvPr id="287" name="Google Shape;287;p42"/>
          <p:cNvPicPr preferRelativeResize="0"/>
          <p:nvPr/>
        </p:nvPicPr>
        <p:blipFill rotWithShape="1">
          <a:blip r:embed="rId3">
            <a:alphaModFix/>
          </a:blip>
          <a:srcRect b="78572"/>
          <a:stretch/>
        </p:blipFill>
        <p:spPr>
          <a:xfrm>
            <a:off x="583048" y="419538"/>
            <a:ext cx="7977925" cy="769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2"/>
          <p:cNvPicPr preferRelativeResize="0"/>
          <p:nvPr/>
        </p:nvPicPr>
        <p:blipFill rotWithShape="1">
          <a:blip r:embed="rId3">
            <a:alphaModFix/>
          </a:blip>
          <a:srcRect t="91347"/>
          <a:stretch/>
        </p:blipFill>
        <p:spPr>
          <a:xfrm>
            <a:off x="244562" y="1246294"/>
            <a:ext cx="8654876" cy="33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017" y="1490210"/>
            <a:ext cx="2506939" cy="846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2"/>
          <p:cNvPicPr preferRelativeResize="0"/>
          <p:nvPr/>
        </p:nvPicPr>
        <p:blipFill rotWithShape="1">
          <a:blip r:embed="rId3">
            <a:alphaModFix/>
          </a:blip>
          <a:srcRect l="6109" t="23607" r="72689" b="21721"/>
          <a:stretch/>
        </p:blipFill>
        <p:spPr>
          <a:xfrm>
            <a:off x="7183476" y="1583523"/>
            <a:ext cx="1691339" cy="1964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941" y="3547724"/>
            <a:ext cx="7484988" cy="387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1712" y="3877866"/>
            <a:ext cx="2491562" cy="846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body" idx="1"/>
          </p:nvPr>
        </p:nvSpPr>
        <p:spPr>
          <a:xfrm>
            <a:off x="7111500" y="4647900"/>
            <a:ext cx="20325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Fall 2017, 4(c,d)</a:t>
            </a:r>
            <a:endParaRPr/>
          </a:p>
        </p:txBody>
      </p:sp>
      <p:pic>
        <p:nvPicPr>
          <p:cNvPr id="298" name="Google Shape;298;p43"/>
          <p:cNvPicPr preferRelativeResize="0"/>
          <p:nvPr/>
        </p:nvPicPr>
        <p:blipFill rotWithShape="1">
          <a:blip r:embed="rId3">
            <a:alphaModFix/>
          </a:blip>
          <a:srcRect b="78572"/>
          <a:stretch/>
        </p:blipFill>
        <p:spPr>
          <a:xfrm>
            <a:off x="698967" y="339788"/>
            <a:ext cx="7515339" cy="725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 rotWithShape="1">
          <a:blip r:embed="rId3">
            <a:alphaModFix/>
          </a:blip>
          <a:srcRect l="6109" t="23607" r="72689" b="21721"/>
          <a:stretch/>
        </p:blipFill>
        <p:spPr>
          <a:xfrm>
            <a:off x="6916680" y="1436281"/>
            <a:ext cx="1593270" cy="1850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996" y="2243935"/>
            <a:ext cx="3869762" cy="260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084" y="2636259"/>
            <a:ext cx="2641411" cy="562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050" y="3768921"/>
            <a:ext cx="5697039" cy="253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1709" y="4241591"/>
            <a:ext cx="2828163" cy="562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8968" y="1064991"/>
            <a:ext cx="2565930" cy="43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8967" y="1654464"/>
            <a:ext cx="2565932" cy="43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38498" y="1064989"/>
            <a:ext cx="2304574" cy="43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938500" y="1654468"/>
            <a:ext cx="2304572" cy="439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Review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693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Dot Product: Scalar result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972150"/>
            <a:ext cx="64431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Product: Vector result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025" y="2433450"/>
            <a:ext cx="2217250" cy="7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4350" y="3262125"/>
            <a:ext cx="6053999" cy="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3648675"/>
            <a:ext cx="64431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 Operator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023" y="4066775"/>
            <a:ext cx="221543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7025" y="1572799"/>
            <a:ext cx="3238972" cy="3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>
            <a:spLocks noGrp="1"/>
          </p:cNvSpPr>
          <p:nvPr>
            <p:ph type="body" idx="1"/>
          </p:nvPr>
        </p:nvSpPr>
        <p:spPr>
          <a:xfrm>
            <a:off x="6841475" y="4647900"/>
            <a:ext cx="23025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Spring 2019, 3(a,b)</a:t>
            </a:r>
            <a:endParaRPr/>
          </a:p>
        </p:txBody>
      </p:sp>
      <p:pic>
        <p:nvPicPr>
          <p:cNvPr id="313" name="Google Shape;3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00" y="1243412"/>
            <a:ext cx="8122801" cy="1518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76" y="2817110"/>
            <a:ext cx="5130560" cy="354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8152" y="3226469"/>
            <a:ext cx="6785147" cy="354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8176" y="3635827"/>
            <a:ext cx="5130560" cy="264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body" idx="1"/>
          </p:nvPr>
        </p:nvSpPr>
        <p:spPr>
          <a:xfrm>
            <a:off x="6618375" y="4647900"/>
            <a:ext cx="25257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Spring 2019, 3(c,d,e)</a:t>
            </a:r>
            <a:endParaRPr/>
          </a:p>
        </p:txBody>
      </p:sp>
      <p:pic>
        <p:nvPicPr>
          <p:cNvPr id="322" name="Google Shape;322;p45"/>
          <p:cNvPicPr preferRelativeResize="0"/>
          <p:nvPr/>
        </p:nvPicPr>
        <p:blipFill rotWithShape="1">
          <a:blip r:embed="rId3">
            <a:alphaModFix/>
          </a:blip>
          <a:srcRect b="34036"/>
          <a:stretch/>
        </p:blipFill>
        <p:spPr>
          <a:xfrm>
            <a:off x="334938" y="449700"/>
            <a:ext cx="8474124" cy="104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02" y="2139734"/>
            <a:ext cx="5738107" cy="345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355" y="2484870"/>
            <a:ext cx="5738106" cy="34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195" y="2922925"/>
            <a:ext cx="5051234" cy="34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355" y="3360974"/>
            <a:ext cx="5738106" cy="303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0196" y="3801619"/>
            <a:ext cx="5606793" cy="345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0355" y="4193653"/>
            <a:ext cx="5738107" cy="372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27463" y="1584052"/>
            <a:ext cx="1981094" cy="372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78821" y="1584059"/>
            <a:ext cx="2444277" cy="372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87" y="1302587"/>
            <a:ext cx="8117025" cy="4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236" y="2126881"/>
            <a:ext cx="2416940" cy="171403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6"/>
          <p:cNvSpPr txBox="1">
            <a:spLocks noGrp="1"/>
          </p:cNvSpPr>
          <p:nvPr>
            <p:ph type="body" idx="1"/>
          </p:nvPr>
        </p:nvSpPr>
        <p:spPr>
          <a:xfrm>
            <a:off x="7111500" y="4647900"/>
            <a:ext cx="20325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Spring 2018, 1.vii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Calculus Review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6713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75" y="1648375"/>
            <a:ext cx="2221116" cy="4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2221075"/>
            <a:ext cx="19689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Divergence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3132775"/>
            <a:ext cx="16713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Curl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075" y="3329299"/>
            <a:ext cx="2388350" cy="7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3075" y="2560075"/>
            <a:ext cx="449137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4044475"/>
            <a:ext cx="17706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Laplacian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3075" y="4442000"/>
            <a:ext cx="4161623" cy="5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Calculus Theorems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Stokes Theorem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575" y="1604900"/>
            <a:ext cx="3765717" cy="6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2299075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Divergence Theorem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563" y="2739125"/>
            <a:ext cx="3810502" cy="6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11700" y="3554550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Helmholtz Theorem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7568" y="4031450"/>
            <a:ext cx="3094826" cy="3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Conservative Fields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82100" cy="3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defined scalar potential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curl free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integrals are path-independent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Closed loop integrals are zero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369" y="1555675"/>
            <a:ext cx="1950500" cy="4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375" y="2535250"/>
            <a:ext cx="2013588" cy="4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2375" y="3397638"/>
            <a:ext cx="246168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2375" y="4358399"/>
            <a:ext cx="137927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1000" y="1555675"/>
            <a:ext cx="3231400" cy="32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7129559" y="1690360"/>
            <a:ext cx="1490750" cy="1452200"/>
          </a:xfrm>
          <a:custGeom>
            <a:avLst/>
            <a:gdLst/>
            <a:ahLst/>
            <a:cxnLst/>
            <a:rect l="l" t="t" r="r" b="b"/>
            <a:pathLst>
              <a:path w="59630" h="58088" extrusionOk="0">
                <a:moveTo>
                  <a:pt x="49943" y="9844"/>
                </a:moveTo>
                <a:cubicBezTo>
                  <a:pt x="44077" y="4226"/>
                  <a:pt x="30277" y="-2384"/>
                  <a:pt x="24163" y="921"/>
                </a:cubicBezTo>
                <a:cubicBezTo>
                  <a:pt x="18049" y="4226"/>
                  <a:pt x="17223" y="22734"/>
                  <a:pt x="13257" y="29675"/>
                </a:cubicBezTo>
                <a:cubicBezTo>
                  <a:pt x="9291" y="36616"/>
                  <a:pt x="-1946" y="37855"/>
                  <a:pt x="367" y="42565"/>
                </a:cubicBezTo>
                <a:cubicBezTo>
                  <a:pt x="2681" y="47275"/>
                  <a:pt x="19950" y="59173"/>
                  <a:pt x="27138" y="57933"/>
                </a:cubicBezTo>
                <a:cubicBezTo>
                  <a:pt x="34327" y="56694"/>
                  <a:pt x="38127" y="39012"/>
                  <a:pt x="43498" y="35128"/>
                </a:cubicBezTo>
                <a:cubicBezTo>
                  <a:pt x="48869" y="31245"/>
                  <a:pt x="58288" y="38846"/>
                  <a:pt x="59362" y="34632"/>
                </a:cubicBezTo>
                <a:cubicBezTo>
                  <a:pt x="60436" y="30418"/>
                  <a:pt x="55810" y="15463"/>
                  <a:pt x="49943" y="9844"/>
                </a:cubicBezTo>
                <a:close/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Google Shape;110;p18"/>
          <p:cNvSpPr txBox="1"/>
          <p:nvPr/>
        </p:nvSpPr>
        <p:spPr>
          <a:xfrm>
            <a:off x="7213075" y="1690350"/>
            <a:ext cx="582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C</a:t>
            </a:r>
            <a:endParaRPr sz="2400">
              <a:solidFill>
                <a:srgbClr val="0000FF"/>
              </a:solidFill>
            </a:endParaRPr>
          </a:p>
        </p:txBody>
      </p:sp>
      <p:cxnSp>
        <p:nvCxnSpPr>
          <p:cNvPr id="111" name="Google Shape;111;p18"/>
          <p:cNvCxnSpPr/>
          <p:nvPr/>
        </p:nvCxnSpPr>
        <p:spPr>
          <a:xfrm flipH="1">
            <a:off x="6134725" y="3175850"/>
            <a:ext cx="979200" cy="123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8"/>
          <p:cNvCxnSpPr/>
          <p:nvPr/>
        </p:nvCxnSpPr>
        <p:spPr>
          <a:xfrm rot="10800000" flipH="1">
            <a:off x="6159600" y="3200725"/>
            <a:ext cx="12300" cy="12765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8"/>
          <p:cNvCxnSpPr/>
          <p:nvPr/>
        </p:nvCxnSpPr>
        <p:spPr>
          <a:xfrm rot="-5400000" flipH="1">
            <a:off x="6711175" y="3591000"/>
            <a:ext cx="991500" cy="186000"/>
          </a:xfrm>
          <a:prstGeom prst="curvedConnector3">
            <a:avLst>
              <a:gd name="adj1" fmla="val 90003"/>
            </a:avLst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8"/>
          <p:cNvCxnSpPr/>
          <p:nvPr/>
        </p:nvCxnSpPr>
        <p:spPr>
          <a:xfrm flipH="1">
            <a:off x="6171850" y="4154975"/>
            <a:ext cx="1128000" cy="322500"/>
          </a:xfrm>
          <a:prstGeom prst="curvedConnector3">
            <a:avLst>
              <a:gd name="adj1" fmla="val -39555"/>
            </a:avLst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8"/>
          <p:cNvSpPr txBox="1"/>
          <p:nvPr/>
        </p:nvSpPr>
        <p:spPr>
          <a:xfrm>
            <a:off x="6026950" y="2655075"/>
            <a:ext cx="582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C1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7299925" y="3584875"/>
            <a:ext cx="582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</a:rPr>
              <a:t>C2</a:t>
            </a:r>
            <a:endParaRPr sz="24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Coulomb’s Law and Lorentz Force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482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Coulomb’s Law: For point charges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350" y="2656375"/>
            <a:ext cx="2641925" cy="4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311700" y="2190775"/>
            <a:ext cx="3096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Lorentz Force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9150" y="1618088"/>
            <a:ext cx="13597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0348" y="1608925"/>
            <a:ext cx="170046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1775" y="1610200"/>
            <a:ext cx="1700450" cy="588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Maxwell’s Equations (and Continuity Equation)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900" y="1017725"/>
            <a:ext cx="6384201" cy="387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Conditions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359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Helpful at edges between materials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800" y="1733625"/>
            <a:ext cx="1337786" cy="25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751" y="1733626"/>
            <a:ext cx="1949849" cy="25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7850" y="2243175"/>
            <a:ext cx="1563675" cy="252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9827" y="2233321"/>
            <a:ext cx="1721700" cy="2541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1063</Words>
  <Application>Microsoft Macintosh PowerPoint</Application>
  <PresentationFormat>On-screen Show (16:9)</PresentationFormat>
  <Paragraphs>146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Arial</vt:lpstr>
      <vt:lpstr>Simple Light</vt:lpstr>
      <vt:lpstr>HKN ECE 329 Exam 1 Review Session</vt:lpstr>
      <vt:lpstr>Topics</vt:lpstr>
      <vt:lpstr>Vector Review</vt:lpstr>
      <vt:lpstr>Vector Calculus Review</vt:lpstr>
      <vt:lpstr>Vector Calculus Theorems</vt:lpstr>
      <vt:lpstr>Conservative Fields</vt:lpstr>
      <vt:lpstr>Coulomb’s Law and Lorentz Force</vt:lpstr>
      <vt:lpstr>Maxwell’s Equations (and Continuity Equation)</vt:lpstr>
      <vt:lpstr>Boundary Conditions</vt:lpstr>
      <vt:lpstr>Conductors</vt:lpstr>
      <vt:lpstr>Capacitance</vt:lpstr>
      <vt:lpstr>Units</vt:lpstr>
      <vt:lpstr>Exam Advice</vt:lpstr>
      <vt:lpstr>Review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329 Exam 1 Review Session</dc:title>
  <cp:lastModifiedBy>Pandey, Sanat</cp:lastModifiedBy>
  <cp:revision>2</cp:revision>
  <dcterms:modified xsi:type="dcterms:W3CDTF">2020-02-15T21:43:11Z</dcterms:modified>
</cp:coreProperties>
</file>