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57" r:id="rId7"/>
    <p:sldId id="258" r:id="rId8"/>
    <p:sldId id="267" r:id="rId9"/>
    <p:sldId id="259" r:id="rId10"/>
    <p:sldId id="260" r:id="rId11"/>
    <p:sldId id="261" r:id="rId12"/>
    <p:sldId id="262" r:id="rId13"/>
    <p:sldId id="263" r:id="rId14"/>
    <p:sldId id="264" r:id="rId15"/>
    <p:sldId id="268" r:id="rId16"/>
    <p:sldId id="276" r:id="rId17"/>
    <p:sldId id="269" r:id="rId18"/>
    <p:sldId id="277" r:id="rId19"/>
    <p:sldId id="271" r:id="rId20"/>
    <p:sldId id="272" r:id="rId21"/>
    <p:sldId id="278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5294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2019-11-09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2019-11-09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2019-11-09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2019-11-09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2019-11-09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2019-11-09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2019-11-09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2019-11-09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2019-11-09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2019-11-09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2019-11-09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2019-11-09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2019-11-09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 213 Midterm Exam</a:t>
            </a:r>
            <a:br>
              <a:rPr lang="en-US" dirty="0"/>
            </a:br>
            <a:r>
              <a:rPr lang="en-US" dirty="0"/>
              <a:t>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Alex Littlefield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D211-40E0-4C2E-A707-B9CA8F20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213 Stuff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BF251-CF68-4E64-9DD7-87A227AB8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Atmospheres: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𝑚𝑔h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𝑚𝑔h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“You get this from the Boltzmann distribution, the best thing in the world”-V, 30mins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BF251-CF68-4E64-9DD7-87A227AB8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69C-A6FA-4C2C-B4CB-09CD84B7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7C8-4126-448D-9677-6BCA3C7A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problems, PLEASE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sz="3200" b="1" u="sng" dirty="0"/>
              <a:t>CHECK YOUR UNITS!!!</a:t>
            </a:r>
          </a:p>
          <a:p>
            <a:pPr lvl="1"/>
            <a:r>
              <a:rPr lang="en-US" dirty="0"/>
              <a:t>You will be shocked how many questions you can solve just matching units and having an idea of what they are asking for</a:t>
            </a:r>
          </a:p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2CD-22B4-44A5-A5B1-AB359984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D4DFC-4AC5-4BC7-98E7-35CEFA02F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483893"/>
            <a:ext cx="3616651" cy="313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71A70-3F9A-473E-9551-8C893E2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7381765" cy="783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6D31F-BD47-4076-BE44-5CADC82D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797790"/>
            <a:ext cx="7381765" cy="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769D9-4490-4E9E-AA18-BC9FB86B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395609"/>
            <a:ext cx="7381766" cy="77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20C03-6A31-49F1-8380-4385D083E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7" y="4174654"/>
            <a:ext cx="7381767" cy="778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AD629-EB5A-4502-856B-4A9EEBF74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5469" y="919304"/>
            <a:ext cx="1044125" cy="79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0D8254-1336-4019-8CD4-2A9EAEDAF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5469" y="2013793"/>
            <a:ext cx="784818" cy="1312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C60B8-9861-4F5E-95CA-9666F986F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469" y="3612679"/>
            <a:ext cx="894000" cy="811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F0FEA-262A-4BE7-A4E6-73E481E1C4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520" y="5034326"/>
            <a:ext cx="8014352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A5A9-317B-4A46-9B2A-90B4D9A2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D863E-D10D-42B2-9DDC-354873873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2179368"/>
            <a:ext cx="9509760" cy="1042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772C3-3870-43EC-AD88-2897837A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21533"/>
            <a:ext cx="1367873" cy="1325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EF159-04EF-493F-A0B3-2D58DB28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1669424"/>
            <a:ext cx="9509759" cy="509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40EFBA-CF2B-44FE-82B5-2341BF179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524992"/>
            <a:ext cx="6358394" cy="325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66CC66-307F-4F9F-A7AC-CCCE7137F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9" y="5153204"/>
            <a:ext cx="1190046" cy="14578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2F2FB2-BB36-4139-BDD2-01043E94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9" y="4841486"/>
            <a:ext cx="6308579" cy="3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4C62-95C5-4D6C-B1EE-6724F6C6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CB4F71-1C1F-4BCB-8002-C9071173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034892" cy="1068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F1AC2-00E1-49E3-A490-70B3A72E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726401"/>
            <a:ext cx="8034892" cy="1849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374A-368E-450B-AE90-7F6D40260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798487"/>
            <a:ext cx="8034892" cy="1606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837488-8458-485E-A9CB-72A0BAE35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813" y="4798487"/>
            <a:ext cx="1317521" cy="13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504E-2FBF-4414-9450-5592D1CA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46F69-7DB7-4EFD-BA48-82026BBEC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3"/>
            <a:ext cx="9509759" cy="901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3519F-3F1C-4D7B-8A1D-2A91695F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7" y="2602570"/>
            <a:ext cx="9509759" cy="532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9B930-78C7-40B5-A3B0-4AD3D9B9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221" y="3134780"/>
            <a:ext cx="1387946" cy="1198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687F1-C5F7-4A9C-8159-D30754917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7" y="4492539"/>
            <a:ext cx="9509759" cy="55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6B1A9-CC1B-48A7-8B13-D62544320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221" y="5051937"/>
            <a:ext cx="775666" cy="7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161-8E93-442B-A366-1256F6FF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C1348-E3B8-46F8-8B7F-4C83DEA77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816528" cy="172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39AC0-8888-4066-94E5-914E7601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422842"/>
            <a:ext cx="7816528" cy="302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4D1CF-A46D-4397-BB49-F99A077E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945200"/>
            <a:ext cx="7816528" cy="81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ED3CB-A238-45ED-A343-7BEC0D67D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5685754"/>
            <a:ext cx="7816528" cy="109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1E078-FD01-49CB-8476-BDC16CA1F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2372" y="2451314"/>
            <a:ext cx="798508" cy="1340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54657-F960-46ED-B43F-2A1D9912F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4747257"/>
            <a:ext cx="5755716" cy="795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9A148-4E60-4C99-B273-A39C585E2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3178" y="5866484"/>
            <a:ext cx="1776895" cy="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71C-871D-427B-A5D3-655502CF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C34E3-440A-4DA1-BDCD-DE4D14FA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980301" cy="1590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4C280-09DC-41E0-BD33-26673E4F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291406"/>
            <a:ext cx="4882259" cy="13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3E42-B7C7-4D03-90AC-DDB772FD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72A62F-24B3-44DD-BB1C-735489EFA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509760" cy="484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5287D-1CD3-44E4-9EF8-70EB0F0A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185441"/>
            <a:ext cx="7763123" cy="274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1843E-8BBD-496E-98E0-1BCB0548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460358"/>
            <a:ext cx="1343408" cy="123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5981F-AF38-4D82-AB3D-BBDF9D8A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3929204"/>
            <a:ext cx="6371645" cy="344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ABCAD-D907-49E4-AAA2-B1896B672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273245"/>
            <a:ext cx="1521350" cy="6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9CA-A6E7-47A1-A2FC-13D7DFAC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6F2D-8DA1-4946-A668-39699E41F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89" y="1700784"/>
            <a:ext cx="8430677" cy="3927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D1485-C7FD-422A-9DEB-13A9A21F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8" y="5628386"/>
            <a:ext cx="8430678" cy="615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25E77-3350-487A-ACA9-8518BA51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442" y="4258103"/>
            <a:ext cx="4432177" cy="1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06FB-E1A0-4133-B939-E5186DA7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543-27D8-48F1-B336-AE25428C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</p:txBody>
      </p:sp>
    </p:spTree>
    <p:extLst>
      <p:ext uri="{BB962C8B-B14F-4D97-AF65-F5344CB8AC3E}">
        <p14:creationId xmlns:p14="http://schemas.microsoft.com/office/powerpoint/2010/main" val="12340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7E41-8B2B-4676-8664-23668132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B6442-AF9D-4620-BAF7-23048837F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092435" cy="796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4E2FE-6BCF-40D6-AE75-5D94841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497540"/>
            <a:ext cx="4595656" cy="316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6FF7C-5D2E-4A4C-AF6B-98AFDB43F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814482"/>
            <a:ext cx="5271638" cy="283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D17BD-22B2-4D38-9C43-4C23BB18B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885" y="286081"/>
            <a:ext cx="3468736" cy="2211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39F6C-92A1-46FB-8DE4-E8375975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592" y="2567814"/>
            <a:ext cx="1191763" cy="2001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E17A3-0C55-4B30-9F6A-DC6777D13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8" y="4569076"/>
            <a:ext cx="6970366" cy="505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9867E-9DE0-4198-900B-6DE2D8EFD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8" y="5360604"/>
            <a:ext cx="6970366" cy="804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7650B-05FD-4783-B96E-422BDE578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7156" y="5472752"/>
            <a:ext cx="5034844" cy="1385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73BD2-FDD6-4BA2-AFCD-C88593D09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4579" y="4039266"/>
            <a:ext cx="1132896" cy="1379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A40B4-2DA0-4093-9F00-8C780FC29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4579" y="2678820"/>
            <a:ext cx="1132896" cy="12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C47-04F1-4D84-A4BD-684933BD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Thermodynamics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volume is constant or no work is done: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E490-5941-4899-9AB9-81D0F216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Entropy, Temperature, and the Second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u="sng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number of microstates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Isolated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𝑈𝑛𝑖𝑣𝑒𝑟𝑠𝑒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the process is reversible</a:t>
                </a:r>
              </a:p>
              <a:p>
                <a:r>
                  <a:rPr lang="en-US" dirty="0"/>
                  <a:t>Temperature: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𝑑𝑈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8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AC68-16DD-49B8-A82D-6209C98E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Counting Microstates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observe the </a:t>
                </a:r>
                <a:r>
                  <a:rPr lang="en-US" dirty="0" err="1"/>
                  <a:t>macrostate</a:t>
                </a:r>
                <a:r>
                  <a:rPr lang="en-US" dirty="0"/>
                  <a:t> with the most microstates (maximum entropy)</a:t>
                </a:r>
              </a:p>
              <a:p>
                <a:pPr lvl="1"/>
                <a:r>
                  <a:rPr lang="en-US" dirty="0"/>
                  <a:t>A microstate is an observable state</a:t>
                </a:r>
              </a:p>
              <a:p>
                <a:pPr lvl="1"/>
                <a:r>
                  <a:rPr lang="en-US" b="0" dirty="0"/>
                  <a:t>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            Indistinguishable: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dirty="0"/>
                  <a:t> is maximized when T is constant across system (thermal equilibrium)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8DB0-146C-42BC-ADB7-539C6D9C9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2D-AE4A-436F-A1AD-AA4E2492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Capacity and Latent 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Heat capacity: the amount of energy required to raise the temperature of a material by 1K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Latent Heat: The amount of energy needed to transition between states of matter</a:t>
                </a:r>
              </a:p>
              <a:p>
                <a:pPr lvl="1"/>
                <a:r>
                  <a:rPr lang="en-US" dirty="0"/>
                  <a:t>T does not change during a phase change!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𝑠𝑜𝑙𝑖𝑑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𝑔𝑎𝑠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𝑙𝑖𝑞𝑢𝑖𝑑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EA544-01BA-430E-A279-45C55D673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5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94A-23C8-49D4-9F2A-7A22E95B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Gases and Equipartition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CHECK YOUR UNITS</a:t>
                </a:r>
              </a:p>
              <a:p>
                <a:r>
                  <a:rPr lang="en-US" dirty="0"/>
                  <a:t>Equipartition: The idea that thermal energy on average is distributed equally among all quadratic modes of motion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each quadratic degree of freedom</a:t>
                </a:r>
              </a:p>
              <a:p>
                <a:pPr lvl="2"/>
                <a:r>
                  <a:rPr lang="en-US" dirty="0"/>
                  <a:t>Monoatomic Gases: 3               Diatomic Gases: 5                       Solids: 6</a:t>
                </a:r>
              </a:p>
              <a:p>
                <a:pPr lvl="2"/>
                <a:r>
                  <a:rPr lang="en-US" dirty="0"/>
                  <a:t>Mass doesn’t matter for calculating energy, but it does for finding average velocity</a:t>
                </a:r>
              </a:p>
              <a:p>
                <a:r>
                  <a:rPr lang="en-US" dirty="0"/>
                  <a:t>Ideal Gas Law: Assuming that particles will not collide or interact with each other, only with the walls of the container, and are </a:t>
                </a:r>
                <a:r>
                  <a:rPr lang="en-US" dirty="0" err="1"/>
                  <a:t>volumeless</a:t>
                </a:r>
                <a:endParaRPr lang="en-US" dirty="0"/>
              </a:p>
              <a:p>
                <a:pPr lvl="1"/>
                <a:r>
                  <a:rPr lang="en-US" dirty="0"/>
                  <a:t>Works best with low densities and high temperatures (a few, fast moving particles)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906B-0607-4536-9E36-B0343EFF6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24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AC72-2E0E-413C-B42D-E4AE6ED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Solids, More Heat Capacities, and Internal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1" dirty="0">
                    <a:latin typeface="Broadway" panose="04040905080B02020502" pitchFamily="82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 Solids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assume that ideal solids are incompressible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C6E6E-0F85-4F07-9BA4-A715C6DFC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42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3BCF-57F8-45D7-A098-F3A74A8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Boltzmann Distributions and Quantum Oscillators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11972-10FC-4E60-B3D1-C50D895C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“The best thing in the world”-V, 2018/4/7</a:t>
                </a:r>
              </a:p>
              <a:p>
                <a:r>
                  <a:rPr lang="en-US" dirty="0"/>
                  <a:t>For a Quantum Oscillator, energy is discretized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hf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qhf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 number of states given N oscillators and q energy quanta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𝑞h𝑓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of State having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Partition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lvl="2"/>
                <a:r>
                  <a:rPr lang="en-US" dirty="0"/>
                  <a:t>REMEMBER TO TAKE INTO ACCOUNT DEGENERACY!!!</a:t>
                </a:r>
              </a:p>
              <a:p>
                <a:pPr lvl="2"/>
                <a:r>
                  <a:rPr lang="en-US" dirty="0"/>
                  <a:t>“Actually the Partition function is my favorite thing in the world”-V, 10 mins later</a:t>
                </a:r>
              </a:p>
              <a:p>
                <a:pPr marL="685800" lvl="2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11972-10FC-4E60-B3D1-C50D895C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FB482DC-10D2-40D7-BB44-55CD9DAFB1C7}"/>
              </a:ext>
            </a:extLst>
          </p:cNvPr>
          <p:cNvSpPr/>
          <p:nvPr/>
        </p:nvSpPr>
        <p:spPr>
          <a:xfrm>
            <a:off x="9464842" y="4235116"/>
            <a:ext cx="1989221" cy="1636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2F7D6-DC73-4772-B60B-466857A8397B}"/>
              </a:ext>
            </a:extLst>
          </p:cNvPr>
          <p:cNvSpPr/>
          <p:nvPr/>
        </p:nvSpPr>
        <p:spPr>
          <a:xfrm>
            <a:off x="9031705" y="5486401"/>
            <a:ext cx="433137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866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http://schemas.microsoft.com/office/2006/documentManagement/types"/>
    <ds:schemaRef ds:uri="http://schemas.microsoft.com/office/2006/metadata/properties"/>
    <ds:schemaRef ds:uri="a4f35948-e619-41b3-aa29-22878b09cfd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8130</TotalTime>
  <Words>680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Broadway</vt:lpstr>
      <vt:lpstr>Calibri</vt:lpstr>
      <vt:lpstr>Cambria Math</vt:lpstr>
      <vt:lpstr>Banded Design Teal 16x9</vt:lpstr>
      <vt:lpstr>PHYS 213 Midterm Exam HKN Review Session</vt:lpstr>
      <vt:lpstr>First Law of Life</vt:lpstr>
      <vt:lpstr>First Law of Thermodynamics</vt:lpstr>
      <vt:lpstr>Entropy, Temperature, and the Second Law of Thermodynamics</vt:lpstr>
      <vt:lpstr>Equilibrium and Counting Microstates </vt:lpstr>
      <vt:lpstr>Heat Capacity and Latent Heat</vt:lpstr>
      <vt:lpstr>Ideal Gases and Equipartition</vt:lpstr>
      <vt:lpstr>Solids, More Heat Capacities, and Internal Energy</vt:lpstr>
      <vt:lpstr>Boltzmann Distributions and Quantum Oscillators</vt:lpstr>
      <vt:lpstr>More 213 Stuff</vt:lpstr>
      <vt:lpstr>Exam Advice</vt:lpstr>
      <vt:lpstr>Spring 2015</vt:lpstr>
      <vt:lpstr>Spring 2018</vt:lpstr>
      <vt:lpstr>Spring 2015</vt:lpstr>
      <vt:lpstr>Spring 2018</vt:lpstr>
      <vt:lpstr>Spring 2015</vt:lpstr>
      <vt:lpstr>Fall 2014</vt:lpstr>
      <vt:lpstr>Spring 2018</vt:lpstr>
      <vt:lpstr>Fall 2014</vt:lpstr>
      <vt:lpstr>Fall 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213 Midterm Exam HKN Review Session</dc:title>
  <dc:creator>Steven Kolaczkowski</dc:creator>
  <cp:lastModifiedBy>Steven Kolaczkowski</cp:lastModifiedBy>
  <cp:revision>58</cp:revision>
  <dcterms:created xsi:type="dcterms:W3CDTF">2018-04-03T18:18:12Z</dcterms:created>
  <dcterms:modified xsi:type="dcterms:W3CDTF">2019-11-09T20:40:55Z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