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317" r:id="rId10"/>
    <p:sldId id="318" r:id="rId11"/>
    <p:sldId id="319" r:id="rId12"/>
    <p:sldId id="264" r:id="rId13"/>
    <p:sldId id="265" r:id="rId14"/>
    <p:sldId id="266" r:id="rId15"/>
    <p:sldId id="320" r:id="rId16"/>
    <p:sldId id="321" r:id="rId17"/>
    <p:sldId id="267" r:id="rId18"/>
    <p:sldId id="269" r:id="rId19"/>
    <p:sldId id="270" r:id="rId20"/>
    <p:sldId id="271" r:id="rId21"/>
    <p:sldId id="272" r:id="rId22"/>
    <p:sldId id="273" r:id="rId23"/>
    <p:sldId id="274" r:id="rId24"/>
    <p:sldId id="275" r:id="rId25"/>
    <p:sldId id="277" r:id="rId26"/>
    <p:sldId id="278" r:id="rId27"/>
    <p:sldId id="279" r:id="rId28"/>
    <p:sldId id="322" r:id="rId29"/>
    <p:sldId id="323" r:id="rId30"/>
    <p:sldId id="324" r:id="rId31"/>
    <p:sldId id="325" r:id="rId32"/>
    <p:sldId id="326" r:id="rId33"/>
    <p:sldId id="327" r:id="rId34"/>
    <p:sldId id="281" r:id="rId35"/>
    <p:sldId id="282" r:id="rId36"/>
    <p:sldId id="283" r:id="rId37"/>
    <p:sldId id="284" r:id="rId38"/>
    <p:sldId id="285" r:id="rId39"/>
    <p:sldId id="286" r:id="rId40"/>
    <p:sldId id="288" r:id="rId41"/>
    <p:sldId id="291" r:id="rId42"/>
    <p:sldId id="292" r:id="rId43"/>
    <p:sldId id="293" r:id="rId44"/>
    <p:sldId id="296" r:id="rId45"/>
    <p:sldId id="297" r:id="rId46"/>
    <p:sldId id="298" r:id="rId47"/>
    <p:sldId id="300" r:id="rId48"/>
    <p:sldId id="299" r:id="rId49"/>
    <p:sldId id="303" r:id="rId50"/>
    <p:sldId id="304" r:id="rId51"/>
    <p:sldId id="305" r:id="rId52"/>
    <p:sldId id="306" r:id="rId53"/>
    <p:sldId id="307" r:id="rId54"/>
    <p:sldId id="308" r:id="rId55"/>
    <p:sldId id="309" r:id="rId56"/>
    <p:sldId id="310" r:id="rId57"/>
    <p:sldId id="302" r:id="rId58"/>
    <p:sldId id="301" r:id="rId59"/>
    <p:sldId id="311" r:id="rId60"/>
    <p:sldId id="312" r:id="rId61"/>
    <p:sldId id="313" r:id="rId62"/>
    <p:sldId id="314" r:id="rId63"/>
    <p:sldId id="315" r:id="rId64"/>
    <p:sldId id="316" r:id="rId6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846"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57FCC62-5CA7-4673-8AFC-35311548481D}" type="datetimeFigureOut">
              <a:rPr lang="tr-TR" smtClean="0"/>
              <a:t>14.10.2018</a:t>
            </a:fld>
            <a:endParaRPr lang="tr-TR"/>
          </a:p>
        </p:txBody>
      </p:sp>
      <p:sp>
        <p:nvSpPr>
          <p:cNvPr id="8" name="Slide Number Placeholder 7"/>
          <p:cNvSpPr>
            <a:spLocks noGrp="1"/>
          </p:cNvSpPr>
          <p:nvPr>
            <p:ph type="sldNum" sz="quarter" idx="11"/>
          </p:nvPr>
        </p:nvSpPr>
        <p:spPr/>
        <p:txBody>
          <a:bodyPr/>
          <a:lstStyle/>
          <a:p>
            <a:fld id="{4CE04DBD-0B1E-4ADC-BC87-66CA62EBFF96}"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FCC62-5CA7-4673-8AFC-35311548481D}" type="datetimeFigureOut">
              <a:rPr lang="tr-TR" smtClean="0"/>
              <a:t>14.10.2018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E04DBD-0B1E-4ADC-BC87-66CA62EBFF9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FCC62-5CA7-4673-8AFC-35311548481D}" type="datetimeFigureOut">
              <a:rPr lang="tr-TR" smtClean="0"/>
              <a:t>14.10.2018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E04DBD-0B1E-4ADC-BC87-66CA62EBFF9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957FCC62-5CA7-4673-8AFC-35311548481D}" type="datetimeFigureOut">
              <a:rPr lang="tr-TR" smtClean="0"/>
              <a:t>14.10.2018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E04DBD-0B1E-4ADC-BC87-66CA62EBFF9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FCC62-5CA7-4673-8AFC-35311548481D}" type="datetimeFigureOut">
              <a:rPr lang="tr-TR" smtClean="0"/>
              <a:t>14.10.2018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CE04DBD-0B1E-4ADC-BC87-66CA62EBFF96}" type="slidenum">
              <a:rPr lang="tr-TR" smtClean="0"/>
              <a:t>‹#›</a:t>
            </a:fld>
            <a:endParaRPr lang="tr-T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7FCC62-5CA7-4673-8AFC-35311548481D}" type="datetimeFigureOut">
              <a:rPr lang="tr-TR" smtClean="0"/>
              <a:t>14.10.2018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CE04DBD-0B1E-4ADC-BC87-66CA62EBFF96}" type="slidenum">
              <a:rPr lang="tr-TR" smtClean="0"/>
              <a:t>‹#›</a:t>
            </a:fld>
            <a:endParaRPr lang="tr-T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57FCC62-5CA7-4673-8AFC-35311548481D}" type="datetimeFigureOut">
              <a:rPr lang="tr-TR" smtClean="0"/>
              <a:t>14.10.2018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CE04DBD-0B1E-4ADC-BC87-66CA62EBFF96}" type="slidenum">
              <a:rPr lang="tr-TR" smtClean="0"/>
              <a:t>‹#›</a:t>
            </a:fld>
            <a:endParaRPr lang="tr-T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7FCC62-5CA7-4673-8AFC-35311548481D}" type="datetimeFigureOut">
              <a:rPr lang="tr-TR" smtClean="0"/>
              <a:t>14.10.2018</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CE04DBD-0B1E-4ADC-BC87-66CA62EBFF9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FCC62-5CA7-4673-8AFC-35311548481D}" type="datetimeFigureOut">
              <a:rPr lang="tr-TR" smtClean="0"/>
              <a:t>14.10.2018</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4CE04DBD-0B1E-4ADC-BC87-66CA62EBFF9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FCC62-5CA7-4673-8AFC-35311548481D}" type="datetimeFigureOut">
              <a:rPr lang="tr-TR" smtClean="0"/>
              <a:t>14.10.2018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CE04DBD-0B1E-4ADC-BC87-66CA62EBFF9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FCC62-5CA7-4673-8AFC-35311548481D}" type="datetimeFigureOut">
              <a:rPr lang="tr-TR" smtClean="0"/>
              <a:t>14.10.2018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CE04DBD-0B1E-4ADC-BC87-66CA62EBFF9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57FCC62-5CA7-4673-8AFC-35311548481D}" type="datetimeFigureOut">
              <a:rPr lang="tr-TR" smtClean="0"/>
              <a:t>14.10.2018</a:t>
            </a:fld>
            <a:endParaRPr lang="tr-T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tr-T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CE04DBD-0B1E-4ADC-BC87-66CA62EBFF96}" type="slidenum">
              <a:rPr lang="tr-TR" smtClean="0"/>
              <a:t>‹#›</a:t>
            </a:fld>
            <a:endParaRPr lang="tr-T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dirty="0" smtClean="0">
                <a:effectLst/>
              </a:rPr>
              <a:t>KARADENİZ TEKNİK ÜNİVERSİTESİ</a:t>
            </a:r>
            <a:endParaRPr lang="tr-TR" dirty="0"/>
          </a:p>
        </p:txBody>
      </p:sp>
      <p:sp>
        <p:nvSpPr>
          <p:cNvPr id="3" name="Subtitle 2"/>
          <p:cNvSpPr>
            <a:spLocks noGrp="1"/>
          </p:cNvSpPr>
          <p:nvPr>
            <p:ph type="subTitle" idx="1"/>
          </p:nvPr>
        </p:nvSpPr>
        <p:spPr/>
        <p:txBody>
          <a:bodyPr>
            <a:normAutofit/>
          </a:bodyPr>
          <a:lstStyle/>
          <a:p>
            <a:r>
              <a:rPr lang="tr-TR" b="1" dirty="0" smtClean="0"/>
              <a:t>ÖNLİSANS </a:t>
            </a:r>
            <a:r>
              <a:rPr lang="tr-TR" b="1" dirty="0"/>
              <a:t>VE LİSANS</a:t>
            </a:r>
            <a:endParaRPr lang="tr-TR" dirty="0"/>
          </a:p>
          <a:p>
            <a:r>
              <a:rPr lang="tr-TR" b="1" dirty="0"/>
              <a:t>EĞİTİM-ÖĞRETİM YÖNETMELİĞİ</a:t>
            </a:r>
            <a:endParaRPr lang="tr-TR" dirty="0"/>
          </a:p>
          <a:p>
            <a:endParaRPr lang="tr-TR" dirty="0"/>
          </a:p>
        </p:txBody>
      </p:sp>
    </p:spTree>
    <p:extLst>
      <p:ext uri="{BB962C8B-B14F-4D97-AF65-F5344CB8AC3E}">
        <p14:creationId xmlns:p14="http://schemas.microsoft.com/office/powerpoint/2010/main" val="9245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Ders Uyumları</a:t>
            </a:r>
            <a:endParaRPr lang="tr-TR" dirty="0"/>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r>
              <a:rPr lang="tr-TR" dirty="0"/>
              <a:t>(1) </a:t>
            </a:r>
            <a:r>
              <a:rPr lang="tr-TR" dirty="0">
                <a:solidFill>
                  <a:srgbClr val="FF0000"/>
                </a:solidFill>
              </a:rPr>
              <a:t>Muafiyet istenen </a:t>
            </a:r>
            <a:r>
              <a:rPr lang="tr-TR" dirty="0" smtClean="0">
                <a:solidFill>
                  <a:srgbClr val="FF0000"/>
                </a:solidFill>
              </a:rPr>
              <a:t>dersin</a:t>
            </a:r>
            <a:r>
              <a:rPr lang="tr-TR" dirty="0" smtClean="0"/>
              <a:t>, </a:t>
            </a:r>
            <a:r>
              <a:rPr lang="tr-TR" dirty="0"/>
              <a:t>daha önce aldığı yükseköğretim kurumumda </a:t>
            </a:r>
            <a:r>
              <a:rPr lang="tr-TR" dirty="0">
                <a:solidFill>
                  <a:srgbClr val="FF0000"/>
                </a:solidFill>
              </a:rPr>
              <a:t>başarılı olunması şarttır</a:t>
            </a:r>
            <a:r>
              <a:rPr lang="tr-TR" dirty="0"/>
              <a:t>. Yine muafiyet istenen bir dersin </a:t>
            </a:r>
            <a:r>
              <a:rPr lang="tr-TR" dirty="0">
                <a:solidFill>
                  <a:srgbClr val="00B050"/>
                </a:solidFill>
              </a:rPr>
              <a:t>adının</a:t>
            </a:r>
            <a:r>
              <a:rPr lang="tr-TR" dirty="0"/>
              <a:t>, eşdeğer sayılacak ders ile </a:t>
            </a:r>
            <a:r>
              <a:rPr lang="tr-TR" dirty="0">
                <a:solidFill>
                  <a:srgbClr val="00B050"/>
                </a:solidFill>
              </a:rPr>
              <a:t>birebir aynı olması da gerekmez</a:t>
            </a:r>
            <a:r>
              <a:rPr lang="tr-TR" dirty="0" smtClean="0"/>
              <a:t>.</a:t>
            </a:r>
          </a:p>
          <a:p>
            <a:r>
              <a:rPr lang="tr-TR" dirty="0" smtClean="0"/>
              <a:t>(</a:t>
            </a:r>
            <a:r>
              <a:rPr lang="tr-TR" dirty="0"/>
              <a:t>2) Muafiyet istenen dersin ders içeriği ve AKTS kredisi incelenir. </a:t>
            </a:r>
            <a:r>
              <a:rPr lang="tr-TR" dirty="0">
                <a:solidFill>
                  <a:srgbClr val="FF0000"/>
                </a:solidFill>
              </a:rPr>
              <a:t>Dersin AKTS değerinin, eşdeğer sayılacak dersin AKTS değerinden az olmamak</a:t>
            </a:r>
            <a:r>
              <a:rPr lang="tr-TR" dirty="0"/>
              <a:t> şartıyla, muafiyet istenen </a:t>
            </a:r>
            <a:r>
              <a:rPr lang="tr-TR" dirty="0">
                <a:solidFill>
                  <a:srgbClr val="FF0000"/>
                </a:solidFill>
              </a:rPr>
              <a:t>dersin içeriği </a:t>
            </a:r>
            <a:r>
              <a:rPr lang="tr-TR" dirty="0"/>
              <a:t>ile eşdeğer sayılacak dersin içeriği </a:t>
            </a:r>
            <a:r>
              <a:rPr lang="tr-TR" dirty="0">
                <a:solidFill>
                  <a:srgbClr val="FF0000"/>
                </a:solidFill>
              </a:rPr>
              <a:t>%75 ve üzerinde uyumlu </a:t>
            </a:r>
            <a:r>
              <a:rPr lang="tr-TR" dirty="0"/>
              <a:t>olmalıdır</a:t>
            </a:r>
            <a:r>
              <a:rPr lang="tr-TR" dirty="0" smtClean="0"/>
              <a:t>.</a:t>
            </a:r>
          </a:p>
          <a:p>
            <a:r>
              <a:rPr lang="tr-TR" dirty="0" smtClean="0"/>
              <a:t>(</a:t>
            </a:r>
            <a:r>
              <a:rPr lang="tr-TR" dirty="0"/>
              <a:t>4) Atatürk İlkeleri ve İnkılap Tarihi ile Türk Dili dersleri hariç, diğer yükseköğretim programlarından geçer not alınan tarih itibarıyla </a:t>
            </a:r>
            <a:r>
              <a:rPr lang="tr-TR" dirty="0">
                <a:solidFill>
                  <a:srgbClr val="FF0000"/>
                </a:solidFill>
              </a:rPr>
              <a:t>son beş yıl içerisinde başardıkları dersler için muafiyet </a:t>
            </a:r>
            <a:r>
              <a:rPr lang="tr-TR" dirty="0"/>
              <a:t>işlemi uygulanır</a:t>
            </a:r>
            <a:r>
              <a:rPr lang="tr-TR" dirty="0" smtClean="0"/>
              <a:t>.</a:t>
            </a:r>
          </a:p>
          <a:p>
            <a:r>
              <a:rPr lang="tr-TR" dirty="0" smtClean="0"/>
              <a:t>(9</a:t>
            </a:r>
            <a:r>
              <a:rPr lang="tr-TR" dirty="0"/>
              <a:t>) </a:t>
            </a:r>
            <a:r>
              <a:rPr lang="tr-TR" dirty="0">
                <a:solidFill>
                  <a:srgbClr val="00B050"/>
                </a:solidFill>
              </a:rPr>
              <a:t>Atatürk İlkeleri ve İnkılap Tarihi, Türk Dili ve İngilizce </a:t>
            </a:r>
            <a:r>
              <a:rPr lang="tr-TR" dirty="0"/>
              <a:t>derslerden </a:t>
            </a:r>
            <a:r>
              <a:rPr lang="tr-TR" dirty="0">
                <a:solidFill>
                  <a:srgbClr val="FF0000"/>
                </a:solidFill>
              </a:rPr>
              <a:t>kredili olup olmadığına bakılmaksızın </a:t>
            </a:r>
            <a:r>
              <a:rPr lang="tr-TR" dirty="0"/>
              <a:t>başarılı olmak kaydıyla muafiyet işlemleri yapılır. Yıllık alınan dersler iki dönemlik olarak sayılır</a:t>
            </a:r>
            <a:r>
              <a:rPr lang="tr-TR" dirty="0" smtClean="0"/>
              <a:t>.</a:t>
            </a:r>
          </a:p>
          <a:p>
            <a:r>
              <a:rPr lang="tr-TR" dirty="0" smtClean="0"/>
              <a:t>(</a:t>
            </a:r>
            <a:r>
              <a:rPr lang="tr-TR" dirty="0"/>
              <a:t>13) Staj muafiyet işlemlerinde, daha önce müfredatı kapsamında staj yapılan </a:t>
            </a:r>
            <a:r>
              <a:rPr lang="tr-TR" dirty="0" smtClean="0"/>
              <a:t>bölüm/program </a:t>
            </a:r>
            <a:r>
              <a:rPr lang="tr-TR" dirty="0"/>
              <a:t>ile devam edilen </a:t>
            </a:r>
            <a:r>
              <a:rPr lang="tr-TR" dirty="0">
                <a:solidFill>
                  <a:srgbClr val="00B050"/>
                </a:solidFill>
              </a:rPr>
              <a:t>programla </a:t>
            </a:r>
            <a:r>
              <a:rPr lang="tr-TR" dirty="0" smtClean="0">
                <a:solidFill>
                  <a:srgbClr val="00B050"/>
                </a:solidFill>
              </a:rPr>
              <a:t>(lisans, önlisans gibi) aynı </a:t>
            </a:r>
            <a:r>
              <a:rPr lang="tr-TR" dirty="0">
                <a:solidFill>
                  <a:srgbClr val="00B050"/>
                </a:solidFill>
              </a:rPr>
              <a:t>düzeydeyse</a:t>
            </a:r>
            <a:r>
              <a:rPr lang="tr-TR" dirty="0"/>
              <a:t> ve stajlar </a:t>
            </a:r>
            <a:r>
              <a:rPr lang="tr-TR" dirty="0">
                <a:solidFill>
                  <a:srgbClr val="00B050"/>
                </a:solidFill>
              </a:rPr>
              <a:t>eşdeğer mesleki tanıma sahipse</a:t>
            </a:r>
            <a:r>
              <a:rPr lang="tr-TR" dirty="0"/>
              <a:t>, stajın kapsamına ve iş günü sayısına göre devam edilen programdaki </a:t>
            </a:r>
            <a:r>
              <a:rPr lang="tr-TR" dirty="0">
                <a:solidFill>
                  <a:srgbClr val="FF0000"/>
                </a:solidFill>
              </a:rPr>
              <a:t>stajlardan kısmen veya tamamen muaf olunabilir</a:t>
            </a:r>
            <a:r>
              <a:rPr lang="tr-TR" dirty="0" smtClean="0"/>
              <a:t>.</a:t>
            </a:r>
          </a:p>
          <a:p>
            <a:r>
              <a:rPr lang="tr-TR" dirty="0" smtClean="0"/>
              <a:t>(</a:t>
            </a:r>
            <a:r>
              <a:rPr lang="tr-TR" dirty="0"/>
              <a:t>14) Öğrenim görülen bölümdeki </a:t>
            </a:r>
            <a:r>
              <a:rPr lang="tr-TR" dirty="0">
                <a:solidFill>
                  <a:srgbClr val="00B050"/>
                </a:solidFill>
              </a:rPr>
              <a:t>ön koşul gerektiren bir dersin muafiyeti için</a:t>
            </a:r>
            <a:r>
              <a:rPr lang="tr-TR" dirty="0"/>
              <a:t>, </a:t>
            </a:r>
            <a:r>
              <a:rPr lang="tr-TR" dirty="0">
                <a:solidFill>
                  <a:srgbClr val="FF0000"/>
                </a:solidFill>
              </a:rPr>
              <a:t>ön koşul olarak tanımlanan dersten de muaf veya başarılı </a:t>
            </a:r>
            <a:r>
              <a:rPr lang="tr-TR" dirty="0"/>
              <a:t>olunması gerekir</a:t>
            </a:r>
            <a:r>
              <a:rPr lang="tr-TR" dirty="0" smtClean="0"/>
              <a:t>.</a:t>
            </a:r>
          </a:p>
        </p:txBody>
      </p:sp>
    </p:spTree>
    <p:extLst>
      <p:ext uri="{BB962C8B-B14F-4D97-AF65-F5344CB8AC3E}">
        <p14:creationId xmlns:p14="http://schemas.microsoft.com/office/powerpoint/2010/main" val="342200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Dikey Geçiş Sınavını kazanarak I. Öğretime gelen ve hazırlık sınıfını başararak ilk defa derse yazılacak olan öğrenciler, 1. sınıfa kayıtları yapılır ve aşağıda yazılı derslerden muaf tutulurlar</a:t>
            </a:r>
            <a:r>
              <a:rPr lang="tr-TR" dirty="0" smtClean="0"/>
              <a:t>.</a:t>
            </a:r>
          </a:p>
          <a:p>
            <a:pPr lvl="1"/>
            <a:r>
              <a:rPr lang="tr-TR" dirty="0" smtClean="0"/>
              <a:t>Türk </a:t>
            </a:r>
            <a:r>
              <a:rPr lang="tr-TR" dirty="0"/>
              <a:t>Dili I – II </a:t>
            </a:r>
          </a:p>
          <a:p>
            <a:pPr lvl="1"/>
            <a:r>
              <a:rPr lang="tr-TR" dirty="0" smtClean="0"/>
              <a:t>Atatürk </a:t>
            </a:r>
            <a:r>
              <a:rPr lang="tr-TR" dirty="0"/>
              <a:t>İlke ve İnkilap Tarihi I –II </a:t>
            </a:r>
          </a:p>
          <a:p>
            <a:pPr lvl="1"/>
            <a:r>
              <a:rPr lang="tr-TR" dirty="0" smtClean="0"/>
              <a:t>Temel </a:t>
            </a:r>
            <a:r>
              <a:rPr lang="tr-TR" dirty="0"/>
              <a:t>Bilgi Teknolojileri </a:t>
            </a:r>
            <a:r>
              <a:rPr lang="tr-TR" dirty="0" smtClean="0"/>
              <a:t>Kullanımı</a:t>
            </a:r>
          </a:p>
          <a:p>
            <a:pPr lvl="1"/>
            <a:r>
              <a:rPr lang="tr-TR" dirty="0" smtClean="0"/>
              <a:t>Bilgisayar </a:t>
            </a:r>
            <a:r>
              <a:rPr lang="tr-TR" dirty="0"/>
              <a:t>Mühendisliğe </a:t>
            </a:r>
            <a:r>
              <a:rPr lang="tr-TR" dirty="0" smtClean="0"/>
              <a:t>Giriş</a:t>
            </a:r>
          </a:p>
          <a:p>
            <a:r>
              <a:rPr lang="tr-TR" dirty="0" smtClean="0"/>
              <a:t>Bunların haricinde herhangi bir ders uyumu dikey geçişle gelen öğrenciler için uygulanmaz.</a:t>
            </a:r>
            <a:endParaRPr lang="tr-TR" dirty="0"/>
          </a:p>
        </p:txBody>
      </p:sp>
    </p:spTree>
    <p:extLst>
      <p:ext uri="{BB962C8B-B14F-4D97-AF65-F5344CB8AC3E}">
        <p14:creationId xmlns:p14="http://schemas.microsoft.com/office/powerpoint/2010/main" val="252298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Akademik takvim-yarıyıl kayıtları</a:t>
            </a:r>
            <a:endParaRPr lang="tr-TR" dirty="0"/>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r>
              <a:rPr lang="tr-TR" b="1" dirty="0"/>
              <a:t>MADDE 12 –</a:t>
            </a:r>
            <a:r>
              <a:rPr lang="tr-TR" dirty="0"/>
              <a:t> (1) Öğrenciler her yarıyıl başında ve akademik takvimde belirtilen süreler içinde, gerekli katkı payı ve öğrenim ücretini ödeyerek, Üniversite Yönetim Kurulunun tespit edeceği esaslar çerçevesinde, </a:t>
            </a:r>
            <a:r>
              <a:rPr lang="tr-TR" dirty="0">
                <a:solidFill>
                  <a:srgbClr val="FF0000"/>
                </a:solidFill>
              </a:rPr>
              <a:t>bilgisayar ortamında interaktif olarak kayıtlarını yenilemek ve derslere yazılmak zorundadırlar</a:t>
            </a:r>
            <a:r>
              <a:rPr lang="tr-TR" dirty="0"/>
              <a:t>. Derslere yazılım ve kayıt yenileme işlerinin tümünden öğrenciler sorumlu olup, bu işlemleri kendileri yapmakla yükümlüdürler. Ancak, ilk kayıt sırasında kaydını yaptıran ve Üniversite tarafından belirlenen diğer yasal yükümlülüklerini yerine getiren öğrenciler, aynı zamanda birinci sınıfın birinci yarıyıl derslerine de kayıtlarını yaptırmış sayılır. Bu kapsamdaki öğrencilerin ders kayıtları Öğrenci İşleri Daire Başkanlığı tarafından doğrudan yapılır.</a:t>
            </a:r>
          </a:p>
          <a:p>
            <a:r>
              <a:rPr lang="tr-TR" dirty="0"/>
              <a:t>(2) Öğrenciler, akademik takvimde belirtilen süreler içinde interaktif olarak yeni bir </a:t>
            </a:r>
            <a:r>
              <a:rPr lang="tr-TR" dirty="0">
                <a:solidFill>
                  <a:srgbClr val="FF0000"/>
                </a:solidFill>
              </a:rPr>
              <a:t>derse kaydolabilir </a:t>
            </a:r>
            <a:r>
              <a:rPr lang="tr-TR" dirty="0"/>
              <a:t>veya daha önce </a:t>
            </a:r>
            <a:r>
              <a:rPr lang="tr-TR" dirty="0">
                <a:solidFill>
                  <a:srgbClr val="FF0000"/>
                </a:solidFill>
              </a:rPr>
              <a:t>kaydolmuş oldukları dersi/dersleri bırakabilir</a:t>
            </a:r>
            <a:r>
              <a:rPr lang="tr-TR" dirty="0"/>
              <a:t>. Öğrenci, kayıt yaptırması durumunda </a:t>
            </a:r>
            <a:r>
              <a:rPr lang="tr-TR" dirty="0">
                <a:solidFill>
                  <a:srgbClr val="00B050"/>
                </a:solidFill>
              </a:rPr>
              <a:t>öncelikle başarısız derslerini almak zorundadır</a:t>
            </a:r>
            <a:r>
              <a:rPr lang="tr-TR" dirty="0"/>
              <a:t>. Öğrenciler </a:t>
            </a:r>
            <a:r>
              <a:rPr lang="tr-TR" dirty="0">
                <a:solidFill>
                  <a:srgbClr val="FF0000"/>
                </a:solidFill>
              </a:rPr>
              <a:t>ders bırakma ve ders ekleme süresi içerisinde aldıkları dersleri akademik danışmanlarına onaylatmak zorundadır</a:t>
            </a:r>
            <a:r>
              <a:rPr lang="tr-TR" dirty="0" smtClean="0">
                <a:solidFill>
                  <a:srgbClr val="FF0000"/>
                </a:solidFill>
              </a:rPr>
              <a:t>.</a:t>
            </a:r>
            <a:endParaRPr lang="tr-TR" dirty="0">
              <a:solidFill>
                <a:srgbClr val="FF0000"/>
              </a:solidFill>
            </a:endParaRPr>
          </a:p>
        </p:txBody>
      </p:sp>
    </p:spTree>
    <p:extLst>
      <p:ext uri="{BB962C8B-B14F-4D97-AF65-F5344CB8AC3E}">
        <p14:creationId xmlns:p14="http://schemas.microsoft.com/office/powerpoint/2010/main" val="127210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r>
              <a:rPr lang="tr-TR" dirty="0"/>
              <a:t>(3) </a:t>
            </a:r>
            <a:r>
              <a:rPr lang="tr-TR" dirty="0">
                <a:solidFill>
                  <a:srgbClr val="FF0000"/>
                </a:solidFill>
              </a:rPr>
              <a:t>Ön koşullu dersler ve koşulları</a:t>
            </a:r>
            <a:r>
              <a:rPr lang="tr-TR" dirty="0"/>
              <a:t>, gerekçeleri ile birlikte </a:t>
            </a:r>
            <a:r>
              <a:rPr lang="tr-TR" dirty="0">
                <a:solidFill>
                  <a:srgbClr val="00B050"/>
                </a:solidFill>
              </a:rPr>
              <a:t>ilgili birim kurullarınca belirlenir</a:t>
            </a:r>
            <a:r>
              <a:rPr lang="tr-TR" dirty="0"/>
              <a:t> ve alınan kararlar Senatonun onayı ile kesinleşir. Ön koşullu dersler eğitim-öğretim planında belirtilir. Bu derslere yazılabilmek için ön koşul derslerinden </a:t>
            </a:r>
            <a:r>
              <a:rPr lang="tr-TR" dirty="0">
                <a:solidFill>
                  <a:srgbClr val="FF0000"/>
                </a:solidFill>
              </a:rPr>
              <a:t>en son alınan notun en az DC olması gerekir</a:t>
            </a:r>
            <a:r>
              <a:rPr lang="tr-TR" dirty="0"/>
              <a:t>.</a:t>
            </a:r>
          </a:p>
          <a:p>
            <a:r>
              <a:rPr lang="tr-TR" dirty="0"/>
              <a:t>(4) Bir yarıyıla ait yazılım yapılan eğitim-öğretim çalışmaları internet ortamında öğrencilere duyurulur. Öğrencilerin, yazılım yaptığı eğitim-öğretim çalışmalarına ilişkin itirazlarını akademik takvimde belirlenen süreler içerisinde Öğrenci İşleri Daire Başkanlığına yapmaları gerekir. Bu süre içerisinde başvuru yapmayan öğrencilerin interaktif yazılımları kesinlik kazanır.</a:t>
            </a:r>
          </a:p>
          <a:p>
            <a:r>
              <a:rPr lang="tr-TR" dirty="0"/>
              <a:t>(5) Yarıyıl başlangıç tarihinden </a:t>
            </a:r>
            <a:r>
              <a:rPr lang="tr-TR" dirty="0">
                <a:solidFill>
                  <a:srgbClr val="00B050"/>
                </a:solidFill>
              </a:rPr>
              <a:t>itibaren bir aylık süre içinde başvuran ve mazereti ilgili kurullar tarafından kabul edilen öğrenci, derslere kayıt yaptırabilir. </a:t>
            </a:r>
            <a:r>
              <a:rPr lang="tr-TR" dirty="0"/>
              <a:t>Bu süreden sonra yapılan başvurular dikkate alınmaz.</a:t>
            </a:r>
          </a:p>
          <a:p>
            <a:r>
              <a:rPr lang="tr-TR" dirty="0"/>
              <a:t>(6) Öğrencilerin öğrenim durumlarının izlenebilmesi amacıyla her bir öğrenci için öğrenim durumu kütüğü tutulur ve Öğrenci İşleri Daire Başkanlığı tarafından muhafaza edilir.</a:t>
            </a:r>
          </a:p>
          <a:p>
            <a:endParaRPr lang="tr-TR" dirty="0"/>
          </a:p>
        </p:txBody>
      </p:sp>
    </p:spTree>
    <p:extLst>
      <p:ext uri="{BB962C8B-B14F-4D97-AF65-F5344CB8AC3E}">
        <p14:creationId xmlns:p14="http://schemas.microsoft.com/office/powerpoint/2010/main" val="215458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892480" cy="1600200"/>
          </a:xfrm>
        </p:spPr>
        <p:txBody>
          <a:bodyPr/>
          <a:lstStyle/>
          <a:p>
            <a:r>
              <a:rPr lang="es-ES" b="1" dirty="0" err="1">
                <a:effectLst/>
              </a:rPr>
              <a:t>Çift</a:t>
            </a:r>
            <a:r>
              <a:rPr lang="es-ES" b="1" dirty="0">
                <a:effectLst/>
              </a:rPr>
              <a:t> </a:t>
            </a:r>
            <a:r>
              <a:rPr lang="es-ES" b="1" dirty="0" err="1">
                <a:effectLst/>
              </a:rPr>
              <a:t>ana</a:t>
            </a:r>
            <a:r>
              <a:rPr lang="es-ES" b="1" dirty="0">
                <a:effectLst/>
              </a:rPr>
              <a:t> </a:t>
            </a:r>
            <a:r>
              <a:rPr lang="es-ES" b="1" dirty="0" err="1">
                <a:effectLst/>
              </a:rPr>
              <a:t>dal</a:t>
            </a:r>
            <a:r>
              <a:rPr lang="es-ES" b="1" dirty="0">
                <a:effectLst/>
              </a:rPr>
              <a:t> ve </a:t>
            </a:r>
            <a:r>
              <a:rPr lang="es-ES" b="1" dirty="0" err="1">
                <a:effectLst/>
              </a:rPr>
              <a:t>yan</a:t>
            </a:r>
            <a:r>
              <a:rPr lang="es-ES" b="1" dirty="0">
                <a:effectLst/>
              </a:rPr>
              <a:t> </a:t>
            </a:r>
            <a:r>
              <a:rPr lang="es-ES" b="1" dirty="0" err="1">
                <a:effectLst/>
              </a:rPr>
              <a:t>dal</a:t>
            </a:r>
            <a:r>
              <a:rPr lang="es-ES" b="1" dirty="0">
                <a:effectLst/>
              </a:rPr>
              <a:t> </a:t>
            </a:r>
            <a:r>
              <a:rPr lang="es-ES" b="1" dirty="0" err="1">
                <a:effectLst/>
              </a:rPr>
              <a:t>programları</a:t>
            </a:r>
            <a:r>
              <a:rPr lang="es-ES" b="1" dirty="0">
                <a:effectLst/>
              </a:rPr>
              <a:t> ve yaz </a:t>
            </a:r>
            <a:r>
              <a:rPr lang="es-ES" b="1" dirty="0" err="1">
                <a:effectLst/>
              </a:rPr>
              <a:t>öğretimi</a:t>
            </a:r>
            <a:endParaRPr lang="tr-TR" dirty="0"/>
          </a:p>
        </p:txBody>
      </p:sp>
      <p:sp>
        <p:nvSpPr>
          <p:cNvPr id="3" name="Content Placeholder 2"/>
          <p:cNvSpPr>
            <a:spLocks noGrp="1"/>
          </p:cNvSpPr>
          <p:nvPr>
            <p:ph idx="1"/>
          </p:nvPr>
        </p:nvSpPr>
        <p:spPr>
          <a:xfrm>
            <a:off x="457200" y="1600201"/>
            <a:ext cx="8229600" cy="3556992"/>
          </a:xfrm>
        </p:spPr>
        <p:txBody>
          <a:bodyPr>
            <a:normAutofit fontScale="92500" lnSpcReduction="10000"/>
          </a:bodyPr>
          <a:lstStyle/>
          <a:p>
            <a:r>
              <a:rPr lang="tr-TR" b="1" dirty="0"/>
              <a:t>MADDE 13 –</a:t>
            </a:r>
            <a:r>
              <a:rPr lang="tr-TR" dirty="0"/>
              <a:t> (1) Bir lisans diploma programına kayıtlı öğrencilere bir başka lisans veya önlisans programında, önlisans diploma programına kayıtlı öğrencilere ise bir başka önlisans programında çift anadal yapma hakkı tanınabilir. </a:t>
            </a:r>
            <a:r>
              <a:rPr lang="tr-TR" dirty="0">
                <a:solidFill>
                  <a:srgbClr val="FF0000"/>
                </a:solidFill>
              </a:rPr>
              <a:t>Çift anadal programlarına ait esaslar Senato tarafından</a:t>
            </a:r>
            <a:r>
              <a:rPr lang="tr-TR" dirty="0"/>
              <a:t> belirlenir.</a:t>
            </a:r>
          </a:p>
          <a:p>
            <a:r>
              <a:rPr lang="tr-TR" dirty="0"/>
              <a:t>(2) Bir bölümün öğrencilerinden isteyenlere kendi lisans programına ek olarak bir yandal programına kayıt hakkı tanınabilir. Yandal programı ayrı bir lisans programı anlamını taşımaz. </a:t>
            </a:r>
            <a:r>
              <a:rPr lang="tr-TR" dirty="0">
                <a:solidFill>
                  <a:srgbClr val="FF0000"/>
                </a:solidFill>
              </a:rPr>
              <a:t>Yandal programlarına ait esaslar Senato tarafından</a:t>
            </a:r>
            <a:r>
              <a:rPr lang="tr-TR" dirty="0"/>
              <a:t> </a:t>
            </a:r>
            <a:r>
              <a:rPr lang="tr-TR" dirty="0" smtClean="0"/>
              <a:t>belirlenir</a:t>
            </a:r>
            <a:endParaRPr lang="tr-TR" dirty="0"/>
          </a:p>
        </p:txBody>
      </p:sp>
      <p:sp>
        <p:nvSpPr>
          <p:cNvPr id="4" name="Rectangle 3"/>
          <p:cNvSpPr/>
          <p:nvPr/>
        </p:nvSpPr>
        <p:spPr>
          <a:xfrm>
            <a:off x="179512" y="5157192"/>
            <a:ext cx="8856984" cy="584775"/>
          </a:xfrm>
          <a:prstGeom prst="rect">
            <a:avLst/>
          </a:prstGeom>
        </p:spPr>
        <p:txBody>
          <a:bodyPr wrap="square">
            <a:spAutoFit/>
          </a:bodyPr>
          <a:lstStyle/>
          <a:p>
            <a:r>
              <a:rPr lang="tr-TR" sz="1600" dirty="0">
                <a:solidFill>
                  <a:schemeClr val="accent6">
                    <a:lumMod val="75000"/>
                  </a:schemeClr>
                </a:solidFill>
              </a:rPr>
              <a:t>Çift ana dal: Başarı şartını ve diğer koşulları sağlayan öğrencilerin Üniversite içinde iki diploma programından eş zamanlı ders alıp, iki ayrı diploma alabilmesini sağlayan programı,</a:t>
            </a:r>
          </a:p>
        </p:txBody>
      </p:sp>
      <p:sp>
        <p:nvSpPr>
          <p:cNvPr id="5" name="Rectangle 4"/>
          <p:cNvSpPr/>
          <p:nvPr/>
        </p:nvSpPr>
        <p:spPr>
          <a:xfrm>
            <a:off x="72008" y="5733314"/>
            <a:ext cx="9036496" cy="830997"/>
          </a:xfrm>
          <a:prstGeom prst="rect">
            <a:avLst/>
          </a:prstGeom>
        </p:spPr>
        <p:txBody>
          <a:bodyPr wrap="square">
            <a:spAutoFit/>
          </a:bodyPr>
          <a:lstStyle/>
          <a:p>
            <a:r>
              <a:rPr lang="tr-TR" sz="1600" dirty="0">
                <a:solidFill>
                  <a:schemeClr val="accent6">
                    <a:lumMod val="75000"/>
                  </a:schemeClr>
                </a:solidFill>
              </a:rPr>
              <a:t>Yan dal: Bir diploma programına kayıtlı öğrencinin öngörülen şartları taşıması kaydıyla, Üniversite içinde başka bir diploma programı kapsamında belirli bir konuya yönelik sınırlı sayıda dersi almak suretiyle, diploma yerine geçmeyen yandal sertifikası alabilmesini sağlayan programı</a:t>
            </a:r>
          </a:p>
        </p:txBody>
      </p:sp>
    </p:spTree>
    <p:extLst>
      <p:ext uri="{BB962C8B-B14F-4D97-AF65-F5344CB8AC3E}">
        <p14:creationId xmlns:p14="http://schemas.microsoft.com/office/powerpoint/2010/main" val="376515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Çift Anadal ile ilgili Hususlar</a:t>
            </a:r>
            <a:endParaRPr lang="tr-TR" dirty="0"/>
          </a:p>
        </p:txBody>
      </p:sp>
      <p:sp>
        <p:nvSpPr>
          <p:cNvPr id="3" name="Content Placeholder 2"/>
          <p:cNvSpPr>
            <a:spLocks noGrp="1"/>
          </p:cNvSpPr>
          <p:nvPr>
            <p:ph idx="1"/>
          </p:nvPr>
        </p:nvSpPr>
        <p:spPr/>
        <p:txBody>
          <a:bodyPr>
            <a:normAutofit fontScale="62500" lnSpcReduction="20000"/>
          </a:bodyPr>
          <a:lstStyle/>
          <a:p>
            <a:r>
              <a:rPr lang="tr-TR" dirty="0" smtClean="0"/>
              <a:t>Çift anadal başvurusu </a:t>
            </a:r>
            <a:r>
              <a:rPr lang="tr-TR" dirty="0"/>
              <a:t>anında anadal diploma programındaki genel not ortalaması </a:t>
            </a:r>
            <a:r>
              <a:rPr lang="tr-TR" dirty="0">
                <a:solidFill>
                  <a:srgbClr val="FF0000"/>
                </a:solidFill>
              </a:rPr>
              <a:t>en az 2.80/4.00 olan </a:t>
            </a:r>
            <a:r>
              <a:rPr lang="tr-TR" dirty="0"/>
              <a:t>ve anadal diploma programının ilgili </a:t>
            </a:r>
            <a:r>
              <a:rPr lang="tr-TR" dirty="0">
                <a:solidFill>
                  <a:srgbClr val="FF0000"/>
                </a:solidFill>
              </a:rPr>
              <a:t>sınıfında başarı sıralamasına göre ile en üst % 20’sinde</a:t>
            </a:r>
            <a:r>
              <a:rPr lang="tr-TR" dirty="0"/>
              <a:t> bulunan öğrenciler ikinci anadal diploma programına </a:t>
            </a:r>
            <a:r>
              <a:rPr lang="tr-TR" dirty="0">
                <a:solidFill>
                  <a:srgbClr val="FF0000"/>
                </a:solidFill>
              </a:rPr>
              <a:t>başvurabilirler</a:t>
            </a:r>
            <a:r>
              <a:rPr lang="tr-TR" dirty="0"/>
              <a:t>. </a:t>
            </a:r>
            <a:endParaRPr lang="tr-TR" dirty="0" smtClean="0"/>
          </a:p>
          <a:p>
            <a:r>
              <a:rPr lang="tr-TR" dirty="0"/>
              <a:t>Öğrenci, duyurulmuş olan çift anadal programına, anadal lisans programının </a:t>
            </a:r>
            <a:r>
              <a:rPr lang="tr-TR" dirty="0">
                <a:solidFill>
                  <a:srgbClr val="FF0000"/>
                </a:solidFill>
              </a:rPr>
              <a:t>en erken üçüncü yarıyılında</a:t>
            </a:r>
            <a:r>
              <a:rPr lang="tr-TR" dirty="0"/>
              <a:t> ve </a:t>
            </a:r>
            <a:r>
              <a:rPr lang="tr-TR" dirty="0">
                <a:solidFill>
                  <a:srgbClr val="FF0000"/>
                </a:solidFill>
              </a:rPr>
              <a:t>en geç </a:t>
            </a:r>
            <a:r>
              <a:rPr lang="tr-TR" dirty="0"/>
              <a:t>ise </a:t>
            </a:r>
            <a:r>
              <a:rPr lang="tr-TR" dirty="0" smtClean="0">
                <a:solidFill>
                  <a:srgbClr val="FF0000"/>
                </a:solidFill>
              </a:rPr>
              <a:t>beşinci </a:t>
            </a:r>
            <a:r>
              <a:rPr lang="tr-TR" dirty="0">
                <a:solidFill>
                  <a:srgbClr val="FF0000"/>
                </a:solidFill>
              </a:rPr>
              <a:t>yarıyılın </a:t>
            </a:r>
            <a:r>
              <a:rPr lang="tr-TR" dirty="0" smtClean="0">
                <a:solidFill>
                  <a:srgbClr val="FF0000"/>
                </a:solidFill>
              </a:rPr>
              <a:t>başında </a:t>
            </a:r>
            <a:r>
              <a:rPr lang="tr-TR" dirty="0" smtClean="0"/>
              <a:t>başvuruda bulunabilir.</a:t>
            </a:r>
          </a:p>
          <a:p>
            <a:r>
              <a:rPr lang="tr-TR" dirty="0"/>
              <a:t>Öğrenci ikinci, anadal programında </a:t>
            </a:r>
            <a:r>
              <a:rPr lang="tr-TR" dirty="0">
                <a:solidFill>
                  <a:srgbClr val="FF0000"/>
                </a:solidFill>
              </a:rPr>
              <a:t>en az toplam 240 AKTS değerinde ders almalıdır</a:t>
            </a:r>
            <a:r>
              <a:rPr lang="tr-TR" dirty="0"/>
              <a:t>. Öğrencinin birinci anadal programında başarılı olduğu derslerle ilgili olarak uyum komisyonlarınca yapılan değerlendirme sonucunda mevcut AKTS değeri hesaplandıktan sonra eksik kalan AKTS değerini sağlayacak kadar ders ikinci anadal programından </a:t>
            </a:r>
            <a:r>
              <a:rPr lang="tr-TR" dirty="0" smtClean="0"/>
              <a:t>belirlenir.</a:t>
            </a:r>
          </a:p>
          <a:p>
            <a:r>
              <a:rPr lang="tr-TR" dirty="0" smtClean="0"/>
              <a:t>Öğrencinin </a:t>
            </a:r>
            <a:r>
              <a:rPr lang="tr-TR" dirty="0"/>
              <a:t>çift anadal programından </a:t>
            </a:r>
            <a:r>
              <a:rPr lang="tr-TR" dirty="0">
                <a:solidFill>
                  <a:srgbClr val="00B050"/>
                </a:solidFill>
              </a:rPr>
              <a:t>mezun olabilmesi için</a:t>
            </a:r>
            <a:r>
              <a:rPr lang="tr-TR" dirty="0"/>
              <a:t> genel not ortalamasının </a:t>
            </a:r>
            <a:r>
              <a:rPr lang="tr-TR" dirty="0">
                <a:solidFill>
                  <a:srgbClr val="FF0000"/>
                </a:solidFill>
              </a:rPr>
              <a:t>en az 2.80/4.00</a:t>
            </a:r>
            <a:r>
              <a:rPr lang="tr-TR" dirty="0"/>
              <a:t> olması gerekir. </a:t>
            </a:r>
            <a:r>
              <a:rPr lang="tr-TR" dirty="0" smtClean="0"/>
              <a:t>Tüm </a:t>
            </a:r>
            <a:r>
              <a:rPr lang="tr-TR" dirty="0"/>
              <a:t>çift anadal öğrenimi süresince öğrencinin anadal genel not ortalaması </a:t>
            </a:r>
            <a:r>
              <a:rPr lang="tr-TR" dirty="0">
                <a:solidFill>
                  <a:srgbClr val="FF0000"/>
                </a:solidFill>
              </a:rPr>
              <a:t>bir defaya mahsus olmak üzere 2.50/4.00 değerinin altına düşebilir</a:t>
            </a:r>
            <a:r>
              <a:rPr lang="tr-TR" dirty="0"/>
              <a:t>. Anadal genel not ortalaması ikinci kez 2.50/4.00 değerinin altına düşen öğrencinin çift anadal diploma programından kaydı silinir. </a:t>
            </a:r>
            <a:endParaRPr lang="tr-TR" dirty="0" smtClean="0"/>
          </a:p>
          <a:p>
            <a:r>
              <a:rPr lang="tr-TR" dirty="0"/>
              <a:t>Çift anadal programından ayrılan bir öğrenci, </a:t>
            </a:r>
            <a:r>
              <a:rPr lang="tr-TR" dirty="0">
                <a:solidFill>
                  <a:srgbClr val="00B050"/>
                </a:solidFill>
              </a:rPr>
              <a:t>programdan ayrıldığı döneme kadar </a:t>
            </a:r>
            <a:r>
              <a:rPr lang="tr-TR" dirty="0"/>
              <a:t>almış olduğu dersler ile, eğer çift anadal verilen bölümce yandal program(lar)ı da veriliyorsa ve öğrenci tercih ettiği ilgili bir </a:t>
            </a:r>
            <a:r>
              <a:rPr lang="tr-TR" dirty="0">
                <a:solidFill>
                  <a:srgbClr val="00B050"/>
                </a:solidFill>
              </a:rPr>
              <a:t>yandal programının tüm gereklerini yerine getirmişse</a:t>
            </a:r>
            <a:r>
              <a:rPr lang="tr-TR" dirty="0"/>
              <a:t>, </a:t>
            </a:r>
            <a:r>
              <a:rPr lang="tr-TR" dirty="0">
                <a:solidFill>
                  <a:srgbClr val="FF0000"/>
                </a:solidFill>
              </a:rPr>
              <a:t>o yandal programına ait sertifikayı almaya hak kazanır</a:t>
            </a:r>
            <a:r>
              <a:rPr lang="tr-TR" dirty="0" smtClean="0"/>
              <a:t>.</a:t>
            </a:r>
            <a:endParaRPr lang="tr-TR" dirty="0"/>
          </a:p>
        </p:txBody>
      </p:sp>
    </p:spTree>
    <p:extLst>
      <p:ext uri="{BB962C8B-B14F-4D97-AF65-F5344CB8AC3E}">
        <p14:creationId xmlns:p14="http://schemas.microsoft.com/office/powerpoint/2010/main" val="3893092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Yandal ile ilgili Hususlar</a:t>
            </a:r>
            <a:endParaRPr lang="tr-TR"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r>
              <a:rPr lang="tr-TR" dirty="0"/>
              <a:t>Yandal programına, </a:t>
            </a:r>
            <a:r>
              <a:rPr lang="tr-TR" dirty="0">
                <a:solidFill>
                  <a:srgbClr val="00B050"/>
                </a:solidFill>
              </a:rPr>
              <a:t>başvurduğu yarıyıla kadar </a:t>
            </a:r>
            <a:r>
              <a:rPr lang="tr-TR" dirty="0"/>
              <a:t>aldığı lisans programındaki </a:t>
            </a:r>
            <a:r>
              <a:rPr lang="tr-TR" dirty="0">
                <a:solidFill>
                  <a:srgbClr val="FF0000"/>
                </a:solidFill>
              </a:rPr>
              <a:t>tüm kredili dersleri başarıyla tamamlamış </a:t>
            </a:r>
            <a:r>
              <a:rPr lang="tr-TR" dirty="0"/>
              <a:t>olan öğrenciler başvurabilir. Öğrencinin yandal programına başvurabilmesi için başvuru sırasındaki </a:t>
            </a:r>
            <a:r>
              <a:rPr lang="tr-TR" dirty="0">
                <a:solidFill>
                  <a:srgbClr val="FF0000"/>
                </a:solidFill>
              </a:rPr>
              <a:t>genel not ortalamasının en az 2.60 /4.00 olması </a:t>
            </a:r>
            <a:r>
              <a:rPr lang="tr-TR" dirty="0"/>
              <a:t>gerekir</a:t>
            </a:r>
            <a:r>
              <a:rPr lang="tr-TR" dirty="0" smtClean="0"/>
              <a:t>.</a:t>
            </a:r>
          </a:p>
          <a:p>
            <a:r>
              <a:rPr lang="tr-TR" dirty="0"/>
              <a:t>Öğrenci, duyurulmuş olan yandal programına anadal lisans programının </a:t>
            </a:r>
            <a:r>
              <a:rPr lang="tr-TR" dirty="0">
                <a:solidFill>
                  <a:srgbClr val="FF0000"/>
                </a:solidFill>
              </a:rPr>
              <a:t>en erken üçüncü yarıyılın başında veya en geç altıncı yarıyılın başında başvurabilir</a:t>
            </a:r>
            <a:r>
              <a:rPr lang="tr-TR" dirty="0" smtClean="0"/>
              <a:t>.</a:t>
            </a:r>
          </a:p>
          <a:p>
            <a:r>
              <a:rPr lang="tr-TR" dirty="0"/>
              <a:t>Yandal programını izleyen öğrenciler programda yer alan derslerin gerekli </a:t>
            </a:r>
            <a:r>
              <a:rPr lang="tr-TR" dirty="0">
                <a:solidFill>
                  <a:srgbClr val="FF0000"/>
                </a:solidFill>
              </a:rPr>
              <a:t>önkoşullarını sağlamak zorundadır</a:t>
            </a:r>
            <a:r>
              <a:rPr lang="tr-TR" dirty="0"/>
              <a:t>. Önkoşul derslerinin anadal programında yer almaması durumunda, öğrenci bu dersleri yandal programında kredisiz olarak alıp başarmak zorundadır. Bu dersler not belgesinde yer alır</a:t>
            </a:r>
            <a:r>
              <a:rPr lang="tr-TR" dirty="0" smtClean="0"/>
              <a:t>.</a:t>
            </a:r>
          </a:p>
          <a:p>
            <a:r>
              <a:rPr lang="tr-TR" dirty="0"/>
              <a:t>Yandal programında </a:t>
            </a:r>
            <a:r>
              <a:rPr lang="tr-TR" dirty="0">
                <a:solidFill>
                  <a:srgbClr val="FF0000"/>
                </a:solidFill>
              </a:rPr>
              <a:t>%30 İngilizce ders koşulu aranmaz</a:t>
            </a:r>
            <a:r>
              <a:rPr lang="tr-TR" dirty="0" smtClean="0"/>
              <a:t>.</a:t>
            </a:r>
          </a:p>
          <a:p>
            <a:r>
              <a:rPr lang="tr-TR" dirty="0"/>
              <a:t>Yandal programları, </a:t>
            </a:r>
            <a:r>
              <a:rPr lang="tr-TR" dirty="0">
                <a:solidFill>
                  <a:srgbClr val="FF0000"/>
                </a:solidFill>
              </a:rPr>
              <a:t>en az 18 en çok 24 krediden</a:t>
            </a:r>
            <a:r>
              <a:rPr lang="tr-TR" dirty="0"/>
              <a:t> oluşacak şekilde ilgili birimler tarafından düzenlenir</a:t>
            </a:r>
            <a:r>
              <a:rPr lang="tr-TR" dirty="0" smtClean="0"/>
              <a:t>.</a:t>
            </a:r>
          </a:p>
          <a:p>
            <a:r>
              <a:rPr lang="tr-TR" dirty="0"/>
              <a:t>Anadal programından mezuniyet hakkını elde eden ve yandal programını </a:t>
            </a:r>
            <a:r>
              <a:rPr lang="tr-TR" dirty="0">
                <a:solidFill>
                  <a:srgbClr val="FF0000"/>
                </a:solidFill>
              </a:rPr>
              <a:t>en az 2.40/4.00 ortalamayla tamamlayan öğrenciye yandal sertifikası verilir</a:t>
            </a:r>
            <a:r>
              <a:rPr lang="tr-TR" dirty="0" smtClean="0">
                <a:solidFill>
                  <a:srgbClr val="FF0000"/>
                </a:solidFill>
              </a:rPr>
              <a:t>.</a:t>
            </a:r>
          </a:p>
          <a:p>
            <a:r>
              <a:rPr lang="tr-TR" dirty="0"/>
              <a:t>Yandal programını tamamlayan öğrenci, yandal alanında </a:t>
            </a:r>
            <a:r>
              <a:rPr lang="tr-TR" dirty="0">
                <a:solidFill>
                  <a:srgbClr val="00B050"/>
                </a:solidFill>
              </a:rPr>
              <a:t>lisans ve önlisans diplomasıyla verilen hak ve yetkilerden </a:t>
            </a:r>
            <a:r>
              <a:rPr lang="tr-TR" dirty="0">
                <a:solidFill>
                  <a:srgbClr val="FF0000"/>
                </a:solidFill>
              </a:rPr>
              <a:t>yararlanamaz</a:t>
            </a:r>
            <a:r>
              <a:rPr lang="tr-TR" dirty="0" smtClean="0"/>
              <a:t>.</a:t>
            </a:r>
          </a:p>
        </p:txBody>
      </p:sp>
    </p:spTree>
    <p:extLst>
      <p:ext uri="{BB962C8B-B14F-4D97-AF65-F5344CB8AC3E}">
        <p14:creationId xmlns:p14="http://schemas.microsoft.com/office/powerpoint/2010/main" val="108000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Sınavlar</a:t>
            </a:r>
            <a:endParaRPr lang="tr-TR" dirty="0"/>
          </a:p>
        </p:txBody>
      </p:sp>
      <p:sp>
        <p:nvSpPr>
          <p:cNvPr id="3" name="Content Placeholder 2"/>
          <p:cNvSpPr>
            <a:spLocks noGrp="1"/>
          </p:cNvSpPr>
          <p:nvPr>
            <p:ph idx="1"/>
          </p:nvPr>
        </p:nvSpPr>
        <p:spPr>
          <a:xfrm>
            <a:off x="457200" y="1600200"/>
            <a:ext cx="8229600" cy="4997152"/>
          </a:xfrm>
        </p:spPr>
        <p:txBody>
          <a:bodyPr>
            <a:normAutofit/>
          </a:bodyPr>
          <a:lstStyle/>
          <a:p>
            <a:r>
              <a:rPr lang="tr-TR" b="1" dirty="0"/>
              <a:t>MADDE 14 –</a:t>
            </a:r>
            <a:r>
              <a:rPr lang="tr-TR" dirty="0"/>
              <a:t> (1) Öğrenciler her yarıyılda, </a:t>
            </a:r>
            <a:r>
              <a:rPr lang="tr-TR" dirty="0">
                <a:solidFill>
                  <a:srgbClr val="00B050"/>
                </a:solidFill>
              </a:rPr>
              <a:t>ara sınav</a:t>
            </a:r>
            <a:r>
              <a:rPr lang="tr-TR" dirty="0"/>
              <a:t>, </a:t>
            </a:r>
            <a:r>
              <a:rPr lang="tr-TR" dirty="0">
                <a:solidFill>
                  <a:srgbClr val="00B050"/>
                </a:solidFill>
              </a:rPr>
              <a:t>proje</a:t>
            </a:r>
            <a:r>
              <a:rPr lang="tr-TR" dirty="0"/>
              <a:t>, seminer, arazi çalışmaları, </a:t>
            </a:r>
            <a:r>
              <a:rPr lang="tr-TR" dirty="0">
                <a:solidFill>
                  <a:srgbClr val="00B050"/>
                </a:solidFill>
              </a:rPr>
              <a:t>kısa sınav</a:t>
            </a:r>
            <a:r>
              <a:rPr lang="tr-TR" dirty="0"/>
              <a:t>, </a:t>
            </a:r>
            <a:r>
              <a:rPr lang="tr-TR" dirty="0">
                <a:solidFill>
                  <a:srgbClr val="00B050"/>
                </a:solidFill>
              </a:rPr>
              <a:t>ödev</a:t>
            </a:r>
            <a:r>
              <a:rPr lang="tr-TR" dirty="0"/>
              <a:t>, </a:t>
            </a:r>
            <a:r>
              <a:rPr lang="tr-TR" dirty="0">
                <a:solidFill>
                  <a:srgbClr val="00B050"/>
                </a:solidFill>
              </a:rPr>
              <a:t>laboratuvar</a:t>
            </a:r>
            <a:r>
              <a:rPr lang="tr-TR" dirty="0"/>
              <a:t> veya benzeri </a:t>
            </a:r>
            <a:r>
              <a:rPr lang="tr-TR" dirty="0">
                <a:solidFill>
                  <a:srgbClr val="FF0000"/>
                </a:solidFill>
              </a:rPr>
              <a:t>yarıyıl içi çalışmaları </a:t>
            </a:r>
            <a:r>
              <a:rPr lang="tr-TR" dirty="0"/>
              <a:t>ve </a:t>
            </a:r>
            <a:r>
              <a:rPr lang="tr-TR" dirty="0">
                <a:solidFill>
                  <a:srgbClr val="FF0000"/>
                </a:solidFill>
              </a:rPr>
              <a:t>yarıyıl sonu sınavı</a:t>
            </a:r>
            <a:r>
              <a:rPr lang="tr-TR" dirty="0"/>
              <a:t>na tabi tutulurlar. Yarıyıl içi çalışmalar ve yarıyıl sonu sınavı notları 100 puan üzerinden verilir.</a:t>
            </a:r>
          </a:p>
          <a:p>
            <a:r>
              <a:rPr lang="tr-TR" dirty="0"/>
              <a:t>(2) Not ortalamasına katılmayan dersler eğitim-öğretim planında belirtilir. </a:t>
            </a:r>
            <a:r>
              <a:rPr lang="tr-TR" dirty="0">
                <a:solidFill>
                  <a:srgbClr val="FF0000"/>
                </a:solidFill>
              </a:rPr>
              <a:t>Sınav gerektirmeyen </a:t>
            </a:r>
            <a:r>
              <a:rPr lang="tr-TR" dirty="0"/>
              <a:t>eğitim-öğretim çalışmaları ilgili birim kurulunca tespit edilerek eğitim-öğretim planında belirtilir ve bu konuda Öğrenci İşleri Daire Başkanlığına bilgi verilir. Bu durumda öğrencinin </a:t>
            </a:r>
            <a:r>
              <a:rPr lang="tr-TR" dirty="0">
                <a:solidFill>
                  <a:srgbClr val="FF0000"/>
                </a:solidFill>
              </a:rPr>
              <a:t>harf notu yarıyıl içi çalışmaları değerlendirilerek takdir edilir</a:t>
            </a:r>
            <a:r>
              <a:rPr lang="tr-TR" dirty="0" smtClean="0"/>
              <a:t>.</a:t>
            </a:r>
            <a:endParaRPr lang="tr-TR" dirty="0"/>
          </a:p>
        </p:txBody>
      </p:sp>
    </p:spTree>
    <p:extLst>
      <p:ext uri="{BB962C8B-B14F-4D97-AF65-F5344CB8AC3E}">
        <p14:creationId xmlns:p14="http://schemas.microsoft.com/office/powerpoint/2010/main" val="280902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(6) </a:t>
            </a:r>
            <a:r>
              <a:rPr lang="tr-TR" dirty="0">
                <a:solidFill>
                  <a:srgbClr val="FF0000"/>
                </a:solidFill>
              </a:rPr>
              <a:t>Sınav evrakları </a:t>
            </a:r>
            <a:r>
              <a:rPr lang="tr-TR" dirty="0"/>
              <a:t>ve başarı notu değerlendirmesinde kullanılan proje ve benzeri tüm materyaller sınavın yapıldığı tarihten itibaren </a:t>
            </a:r>
            <a:r>
              <a:rPr lang="tr-TR" dirty="0">
                <a:solidFill>
                  <a:srgbClr val="FF0000"/>
                </a:solidFill>
              </a:rPr>
              <a:t>iki yıl süre ile </a:t>
            </a:r>
            <a:r>
              <a:rPr lang="tr-TR" dirty="0"/>
              <a:t>ilgili birim tarafından </a:t>
            </a:r>
            <a:r>
              <a:rPr lang="tr-TR" dirty="0">
                <a:solidFill>
                  <a:srgbClr val="FF0000"/>
                </a:solidFill>
              </a:rPr>
              <a:t>saklanır</a:t>
            </a:r>
            <a:r>
              <a:rPr lang="tr-TR" dirty="0"/>
              <a:t>. Saklama süresi dolan sınav evrakları, ilgili mevzuat hükümlerine uygun olarak imha edilir.</a:t>
            </a:r>
          </a:p>
          <a:p>
            <a:r>
              <a:rPr lang="tr-TR" dirty="0" smtClean="0"/>
              <a:t>(7) Engelli öğrencilerin engel durumları göz önünde bulundurularak bu Yönetmelik hükümleri çerçevesinde ilgili birim kurulunca belirlenen özel sınav yöntemleri uygulanabilir.</a:t>
            </a:r>
          </a:p>
          <a:p>
            <a:endParaRPr lang="tr-TR" dirty="0"/>
          </a:p>
        </p:txBody>
      </p:sp>
    </p:spTree>
    <p:extLst>
      <p:ext uri="{BB962C8B-B14F-4D97-AF65-F5344CB8AC3E}">
        <p14:creationId xmlns:p14="http://schemas.microsoft.com/office/powerpoint/2010/main" val="492038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Yarıyıl içi çalışmaları</a:t>
            </a:r>
            <a:endParaRPr lang="tr-TR" dirty="0"/>
          </a:p>
        </p:txBody>
      </p:sp>
      <p:sp>
        <p:nvSpPr>
          <p:cNvPr id="3" name="Content Placeholder 2"/>
          <p:cNvSpPr>
            <a:spLocks noGrp="1"/>
          </p:cNvSpPr>
          <p:nvPr>
            <p:ph idx="1"/>
          </p:nvPr>
        </p:nvSpPr>
        <p:spPr/>
        <p:txBody>
          <a:bodyPr>
            <a:normAutofit fontScale="92500" lnSpcReduction="10000"/>
          </a:bodyPr>
          <a:lstStyle/>
          <a:p>
            <a:r>
              <a:rPr lang="tr-TR" b="1" dirty="0"/>
              <a:t>MADDE 15 –</a:t>
            </a:r>
            <a:r>
              <a:rPr lang="tr-TR" dirty="0"/>
              <a:t> (1) Bir ders için yarıyıl uygulamasında yarıyıl içinde, yıl uygulamasında ise yıl içinde </a:t>
            </a:r>
            <a:r>
              <a:rPr lang="tr-TR" dirty="0">
                <a:solidFill>
                  <a:srgbClr val="FF0000"/>
                </a:solidFill>
              </a:rPr>
              <a:t>en az bir ara sınav </a:t>
            </a:r>
            <a:r>
              <a:rPr lang="tr-TR" dirty="0"/>
              <a:t>yapılır. Bununla birlikte ders içindeki </a:t>
            </a:r>
            <a:r>
              <a:rPr lang="tr-TR" dirty="0">
                <a:solidFill>
                  <a:srgbClr val="00B050"/>
                </a:solidFill>
              </a:rPr>
              <a:t>proje</a:t>
            </a:r>
            <a:r>
              <a:rPr lang="tr-TR" dirty="0"/>
              <a:t>, </a:t>
            </a:r>
            <a:r>
              <a:rPr lang="tr-TR" dirty="0">
                <a:solidFill>
                  <a:srgbClr val="00B050"/>
                </a:solidFill>
              </a:rPr>
              <a:t>ödev</a:t>
            </a:r>
            <a:r>
              <a:rPr lang="tr-TR" dirty="0"/>
              <a:t>, </a:t>
            </a:r>
            <a:r>
              <a:rPr lang="tr-TR" dirty="0">
                <a:solidFill>
                  <a:srgbClr val="00B050"/>
                </a:solidFill>
              </a:rPr>
              <a:t>laboratuvar</a:t>
            </a:r>
            <a:r>
              <a:rPr lang="tr-TR" dirty="0"/>
              <a:t>, </a:t>
            </a:r>
            <a:r>
              <a:rPr lang="tr-TR" dirty="0">
                <a:solidFill>
                  <a:srgbClr val="00B050"/>
                </a:solidFill>
              </a:rPr>
              <a:t>uygulama</a:t>
            </a:r>
            <a:r>
              <a:rPr lang="tr-TR" dirty="0"/>
              <a:t> </a:t>
            </a:r>
            <a:r>
              <a:rPr lang="tr-TR" dirty="0" smtClean="0">
                <a:solidFill>
                  <a:srgbClr val="00B050"/>
                </a:solidFill>
              </a:rPr>
              <a:t>vb</a:t>
            </a:r>
            <a:r>
              <a:rPr lang="tr-TR" dirty="0" smtClean="0"/>
              <a:t> çalışmalar</a:t>
            </a:r>
            <a:r>
              <a:rPr lang="tr-TR" dirty="0"/>
              <a:t>, ilgili birim kurulu kararıyla </a:t>
            </a:r>
            <a:r>
              <a:rPr lang="tr-TR" dirty="0">
                <a:solidFill>
                  <a:srgbClr val="00B050"/>
                </a:solidFill>
              </a:rPr>
              <a:t>ara sınav yerine geçebilir</a:t>
            </a:r>
            <a:r>
              <a:rPr lang="tr-TR" dirty="0"/>
              <a:t>. </a:t>
            </a:r>
            <a:r>
              <a:rPr lang="tr-TR" dirty="0">
                <a:solidFill>
                  <a:srgbClr val="FF0000"/>
                </a:solidFill>
              </a:rPr>
              <a:t>Yarıyıl içi çalışmalarının</a:t>
            </a:r>
            <a:r>
              <a:rPr lang="tr-TR" dirty="0"/>
              <a:t> ders başarı notuna </a:t>
            </a:r>
            <a:r>
              <a:rPr lang="tr-TR" dirty="0">
                <a:solidFill>
                  <a:srgbClr val="FF0000"/>
                </a:solidFill>
              </a:rPr>
              <a:t>katkısı %50</a:t>
            </a:r>
            <a:r>
              <a:rPr lang="tr-TR" dirty="0"/>
              <a:t>’dir.</a:t>
            </a:r>
          </a:p>
          <a:p>
            <a:r>
              <a:rPr lang="tr-TR" dirty="0"/>
              <a:t>(2) Yarıyıl içi çalışmalar ve </a:t>
            </a:r>
            <a:r>
              <a:rPr lang="tr-TR" dirty="0">
                <a:solidFill>
                  <a:srgbClr val="FF0000"/>
                </a:solidFill>
              </a:rPr>
              <a:t>takvim</a:t>
            </a:r>
            <a:r>
              <a:rPr lang="tr-TR" dirty="0"/>
              <a:t>i, </a:t>
            </a:r>
            <a:r>
              <a:rPr lang="tr-TR" dirty="0">
                <a:solidFill>
                  <a:srgbClr val="FF0000"/>
                </a:solidFill>
              </a:rPr>
              <a:t>yarıyıl başında </a:t>
            </a:r>
            <a:r>
              <a:rPr lang="tr-TR" dirty="0"/>
              <a:t>bölüm başkanlığınca ilgili kurullara sunulur ve </a:t>
            </a:r>
            <a:r>
              <a:rPr lang="tr-TR" dirty="0">
                <a:solidFill>
                  <a:srgbClr val="FF0000"/>
                </a:solidFill>
              </a:rPr>
              <a:t>öğrenciye duyurulur</a:t>
            </a:r>
            <a:r>
              <a:rPr lang="tr-TR" dirty="0"/>
              <a:t>. Bir sınıfın dersleri için </a:t>
            </a:r>
            <a:r>
              <a:rPr lang="tr-TR" dirty="0">
                <a:solidFill>
                  <a:srgbClr val="00B050"/>
                </a:solidFill>
              </a:rPr>
              <a:t>bir günde ikiden fazla sınav yapılmayacak</a:t>
            </a:r>
            <a:r>
              <a:rPr lang="tr-TR" dirty="0"/>
              <a:t> şekilde program hazırlanır.</a:t>
            </a:r>
          </a:p>
          <a:p>
            <a:r>
              <a:rPr lang="tr-TR" dirty="0"/>
              <a:t>(3) </a:t>
            </a:r>
            <a:r>
              <a:rPr lang="tr-TR" dirty="0">
                <a:solidFill>
                  <a:srgbClr val="FF0000"/>
                </a:solidFill>
              </a:rPr>
              <a:t>Proje, bitirme çalışması </a:t>
            </a:r>
            <a:r>
              <a:rPr lang="tr-TR" dirty="0"/>
              <a:t>ve seminer dersleri ile okul deneyimi ve öğretmenlik uygulaması dersleri </a:t>
            </a:r>
            <a:r>
              <a:rPr lang="tr-TR" dirty="0">
                <a:solidFill>
                  <a:srgbClr val="FF0000"/>
                </a:solidFill>
              </a:rPr>
              <a:t>için ara sınav yapılmaz</a:t>
            </a:r>
            <a:r>
              <a:rPr lang="tr-TR" dirty="0"/>
              <a:t>. Bu çalışmaların değerlendirilmesi ilgili birim kurulunun belirleyeceği esaslara göre yapılır.</a:t>
            </a:r>
          </a:p>
          <a:p>
            <a:endParaRPr lang="tr-TR" dirty="0"/>
          </a:p>
        </p:txBody>
      </p:sp>
    </p:spTree>
    <p:extLst>
      <p:ext uri="{BB962C8B-B14F-4D97-AF65-F5344CB8AC3E}">
        <p14:creationId xmlns:p14="http://schemas.microsoft.com/office/powerpoint/2010/main" val="264047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Amaç</a:t>
            </a:r>
            <a:endParaRPr lang="tr-TR" dirty="0"/>
          </a:p>
        </p:txBody>
      </p:sp>
      <p:sp>
        <p:nvSpPr>
          <p:cNvPr id="3" name="Content Placeholder 2"/>
          <p:cNvSpPr>
            <a:spLocks noGrp="1"/>
          </p:cNvSpPr>
          <p:nvPr>
            <p:ph idx="1"/>
          </p:nvPr>
        </p:nvSpPr>
        <p:spPr/>
        <p:txBody>
          <a:bodyPr/>
          <a:lstStyle/>
          <a:p>
            <a:r>
              <a:rPr lang="tr-TR" b="1" dirty="0" smtClean="0"/>
              <a:t>MADDE </a:t>
            </a:r>
            <a:r>
              <a:rPr lang="tr-TR" b="1" dirty="0"/>
              <a:t>1 –</a:t>
            </a:r>
            <a:r>
              <a:rPr lang="tr-TR" dirty="0"/>
              <a:t> (1) Bu Yönetmeliğin amacı; Tıp, Eczacılık, Diş Hekimliği ve Sağlık Bilimleri Fakülteleri hariç Karadeniz Teknik Üniversitesine bağlı fakülte, konservatuvar, yüksekokul ve meslek yüksekokullarında önlisans ve lisans düzeyinde yürütülen </a:t>
            </a:r>
            <a:r>
              <a:rPr lang="tr-TR" dirty="0">
                <a:solidFill>
                  <a:srgbClr val="FF0000"/>
                </a:solidFill>
              </a:rPr>
              <a:t>eğitim-öğretim, sınav değerlendirme ve öğrenci işleri ile ilgili usul ve esasları düzenlemek</a:t>
            </a:r>
            <a:r>
              <a:rPr lang="tr-TR" dirty="0"/>
              <a:t>tir.</a:t>
            </a:r>
          </a:p>
          <a:p>
            <a:endParaRPr lang="tr-TR" dirty="0"/>
          </a:p>
        </p:txBody>
      </p:sp>
    </p:spTree>
    <p:extLst>
      <p:ext uri="{BB962C8B-B14F-4D97-AF65-F5344CB8AC3E}">
        <p14:creationId xmlns:p14="http://schemas.microsoft.com/office/powerpoint/2010/main" val="1738848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Yarıyıl sonu sınavı</a:t>
            </a:r>
            <a:endParaRPr lang="tr-TR" dirty="0"/>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r>
              <a:rPr lang="tr-TR" b="1" dirty="0"/>
              <a:t>MADDE 16 –</a:t>
            </a:r>
            <a:r>
              <a:rPr lang="tr-TR" dirty="0"/>
              <a:t> (1) Yarıyıl sonu sınavları, ilgili bölüm başkanlığı veya yüksekokul müdürlüğünce ilan edilen yer, tarih ve saatlerde iki haftaya yayılarak yapılır.</a:t>
            </a:r>
          </a:p>
          <a:p>
            <a:r>
              <a:rPr lang="tr-TR" dirty="0"/>
              <a:t>(2) Bir dersin yarıyıl sonu sınavına </a:t>
            </a:r>
            <a:r>
              <a:rPr lang="tr-TR" dirty="0">
                <a:solidFill>
                  <a:srgbClr val="FF0000"/>
                </a:solidFill>
              </a:rPr>
              <a:t>girebilmek için</a:t>
            </a:r>
            <a:r>
              <a:rPr lang="tr-TR" dirty="0"/>
              <a:t>, o derse </a:t>
            </a:r>
            <a:r>
              <a:rPr lang="tr-TR" dirty="0">
                <a:solidFill>
                  <a:srgbClr val="FF0000"/>
                </a:solidFill>
              </a:rPr>
              <a:t>kayıtlı olmak </a:t>
            </a:r>
            <a:r>
              <a:rPr lang="tr-TR" dirty="0"/>
              <a:t>ve ilk defa alınan </a:t>
            </a:r>
            <a:r>
              <a:rPr lang="tr-TR" dirty="0">
                <a:solidFill>
                  <a:srgbClr val="FF0000"/>
                </a:solidFill>
              </a:rPr>
              <a:t>derslerin en az %70’ine</a:t>
            </a:r>
            <a:r>
              <a:rPr lang="tr-TR" dirty="0"/>
              <a:t>, </a:t>
            </a:r>
            <a:r>
              <a:rPr lang="tr-TR" dirty="0">
                <a:solidFill>
                  <a:srgbClr val="00B050"/>
                </a:solidFill>
              </a:rPr>
              <a:t>uygulama ve/veya laboratuvarların en az %80’ine</a:t>
            </a:r>
            <a:r>
              <a:rPr lang="tr-TR" dirty="0"/>
              <a:t> ve </a:t>
            </a:r>
            <a:r>
              <a:rPr lang="tr-TR" dirty="0">
                <a:solidFill>
                  <a:srgbClr val="FF0000"/>
                </a:solidFill>
              </a:rPr>
              <a:t>öğretim elemanının </a:t>
            </a:r>
            <a:r>
              <a:rPr lang="tr-TR" dirty="0"/>
              <a:t>gerekli gördüğü ve önceden öğrencilere </a:t>
            </a:r>
            <a:r>
              <a:rPr lang="tr-TR" dirty="0">
                <a:solidFill>
                  <a:srgbClr val="FF0000"/>
                </a:solidFill>
              </a:rPr>
              <a:t>duyurduğu diğer </a:t>
            </a:r>
            <a:r>
              <a:rPr lang="tr-TR" dirty="0"/>
              <a:t>akademik </a:t>
            </a:r>
            <a:r>
              <a:rPr lang="tr-TR" dirty="0">
                <a:solidFill>
                  <a:srgbClr val="FF0000"/>
                </a:solidFill>
              </a:rPr>
              <a:t>çalışmalara</a:t>
            </a:r>
            <a:r>
              <a:rPr lang="tr-TR" dirty="0"/>
              <a:t> </a:t>
            </a:r>
            <a:r>
              <a:rPr lang="tr-TR" dirty="0">
                <a:solidFill>
                  <a:srgbClr val="FF0000"/>
                </a:solidFill>
              </a:rPr>
              <a:t>katılmak zorunludur</a:t>
            </a:r>
            <a:r>
              <a:rPr lang="tr-TR" dirty="0"/>
              <a:t>. Bu şartları yerine getiremeyen öğrenci yarıyıl sonu sınavına alınmaz. Bu öğrenciye </a:t>
            </a:r>
            <a:r>
              <a:rPr lang="tr-TR" dirty="0">
                <a:solidFill>
                  <a:srgbClr val="FF0000"/>
                </a:solidFill>
              </a:rPr>
              <a:t>(D) devamsız harf notu </a:t>
            </a:r>
            <a:r>
              <a:rPr lang="tr-TR" dirty="0"/>
              <a:t>verilir. Derslere devam durumu öğretim elemanı tarafından izlenir. </a:t>
            </a:r>
            <a:r>
              <a:rPr lang="tr-TR" dirty="0">
                <a:solidFill>
                  <a:srgbClr val="FF0000"/>
                </a:solidFill>
              </a:rPr>
              <a:t>Devamsızlık</a:t>
            </a:r>
            <a:r>
              <a:rPr lang="tr-TR" dirty="0"/>
              <a:t>ları nedeniyle sınava girme hakkı kazanamayanların </a:t>
            </a:r>
            <a:r>
              <a:rPr lang="tr-TR" dirty="0">
                <a:solidFill>
                  <a:srgbClr val="FF0000"/>
                </a:solidFill>
              </a:rPr>
              <a:t>isimleri</a:t>
            </a:r>
            <a:r>
              <a:rPr lang="tr-TR" dirty="0"/>
              <a:t> dersi veren öğretim elemanı tarafından en geç derslerin son bulduğu tarihte </a:t>
            </a:r>
            <a:r>
              <a:rPr lang="tr-TR" dirty="0">
                <a:solidFill>
                  <a:srgbClr val="FF0000"/>
                </a:solidFill>
              </a:rPr>
              <a:t>öğrencilere duyurulur</a:t>
            </a:r>
            <a:r>
              <a:rPr lang="tr-TR" dirty="0"/>
              <a:t>.</a:t>
            </a:r>
          </a:p>
          <a:p>
            <a:r>
              <a:rPr lang="tr-TR" dirty="0"/>
              <a:t>(3) Bir dersten yarıyıl sonu sınavına girme </a:t>
            </a:r>
            <a:r>
              <a:rPr lang="tr-TR" dirty="0">
                <a:solidFill>
                  <a:srgbClr val="FF0000"/>
                </a:solidFill>
              </a:rPr>
              <a:t>şartını bir kere yerine getiren öğrenciden</a:t>
            </a:r>
            <a:r>
              <a:rPr lang="tr-TR" dirty="0"/>
              <a:t>, bu dersi daha sonraki yarıyıllarda tekrarlaması durumunda, </a:t>
            </a:r>
            <a:r>
              <a:rPr lang="tr-TR" dirty="0">
                <a:solidFill>
                  <a:srgbClr val="FF0000"/>
                </a:solidFill>
              </a:rPr>
              <a:t>sadece teorik derslerden devam şartı aranmaz</a:t>
            </a:r>
            <a:r>
              <a:rPr lang="tr-TR" dirty="0"/>
              <a:t>. Ancak, </a:t>
            </a:r>
            <a:r>
              <a:rPr lang="tr-TR" dirty="0">
                <a:solidFill>
                  <a:srgbClr val="00B050"/>
                </a:solidFill>
              </a:rPr>
              <a:t>uygulama, laboratuvar ve derse bağlı diğer yarıyıl içi çalışmalara devam şartı aranır</a:t>
            </a:r>
            <a:r>
              <a:rPr lang="tr-TR" dirty="0"/>
              <a:t>.</a:t>
            </a:r>
          </a:p>
        </p:txBody>
      </p:sp>
    </p:spTree>
    <p:extLst>
      <p:ext uri="{BB962C8B-B14F-4D97-AF65-F5344CB8AC3E}">
        <p14:creationId xmlns:p14="http://schemas.microsoft.com/office/powerpoint/2010/main" val="243892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a:bodyPr>
          <a:lstStyle/>
          <a:p>
            <a:r>
              <a:rPr lang="tr-TR" dirty="0"/>
              <a:t>(4) </a:t>
            </a:r>
            <a:r>
              <a:rPr lang="tr-TR" dirty="0">
                <a:solidFill>
                  <a:srgbClr val="FF0000"/>
                </a:solidFill>
              </a:rPr>
              <a:t>Üniversite tarafından </a:t>
            </a:r>
            <a:r>
              <a:rPr lang="tr-TR" dirty="0"/>
              <a:t>çeşitli akademik, sosyal, kültürel ve sportif faaliyetlere katılmak üzere </a:t>
            </a:r>
            <a:r>
              <a:rPr lang="tr-TR" dirty="0">
                <a:solidFill>
                  <a:srgbClr val="FF0000"/>
                </a:solidFill>
              </a:rPr>
              <a:t>görevlendirilen öğrencilerin görevlendirildikleri süreler, devam şartı dışında tutulur </a:t>
            </a:r>
            <a:r>
              <a:rPr lang="tr-TR" dirty="0"/>
              <a:t>ve katılamadıkları ara sınavlardan mazeret sınav hakkı verilir. </a:t>
            </a:r>
            <a:r>
              <a:rPr lang="tr-TR" dirty="0">
                <a:solidFill>
                  <a:srgbClr val="FF0000"/>
                </a:solidFill>
              </a:rPr>
              <a:t>Sağlık raporu devamdan sayılmaz. Sadece ara sınav ve sınav şeklindeki yarıyıl içi çalışmalar için mazeret sınav hakkı verilmesinde kullanılır</a:t>
            </a:r>
            <a:r>
              <a:rPr lang="tr-TR" dirty="0"/>
              <a:t>.</a:t>
            </a:r>
          </a:p>
          <a:p>
            <a:r>
              <a:rPr lang="tr-TR" dirty="0"/>
              <a:t>(5</a:t>
            </a:r>
            <a:r>
              <a:rPr lang="tr-TR" dirty="0">
                <a:solidFill>
                  <a:srgbClr val="FF0000"/>
                </a:solidFill>
              </a:rPr>
              <a:t>) Yarıyıl sonu sınavı</a:t>
            </a:r>
            <a:r>
              <a:rPr lang="tr-TR" dirty="0"/>
              <a:t>nın harf notuna </a:t>
            </a:r>
            <a:r>
              <a:rPr lang="tr-TR" dirty="0">
                <a:solidFill>
                  <a:srgbClr val="FF0000"/>
                </a:solidFill>
              </a:rPr>
              <a:t>katkısı %50</a:t>
            </a:r>
            <a:r>
              <a:rPr lang="tr-TR" dirty="0"/>
              <a:t>’dir. Yarıyıl sonu sınavında 100 üzerinden </a:t>
            </a:r>
            <a:r>
              <a:rPr lang="tr-TR" dirty="0">
                <a:solidFill>
                  <a:srgbClr val="FF0000"/>
                </a:solidFill>
              </a:rPr>
              <a:t>en az 45 puan </a:t>
            </a:r>
            <a:r>
              <a:rPr lang="tr-TR" dirty="0"/>
              <a:t>alma zorunluluğu vardır. Yarıyıl sonu sınavına girmeyen veya bu sınavdan en az 45 puan alamayan öğrencilerin, yarıyıl içi çalışmaları değerlendirmeye katılmaz ve bu öğrenciler (</a:t>
            </a:r>
            <a:r>
              <a:rPr lang="tr-TR" dirty="0">
                <a:solidFill>
                  <a:srgbClr val="FF0000"/>
                </a:solidFill>
              </a:rPr>
              <a:t>FF</a:t>
            </a:r>
            <a:r>
              <a:rPr lang="tr-TR" dirty="0"/>
              <a:t>) harf notu ile değerlendirilir.</a:t>
            </a:r>
          </a:p>
          <a:p>
            <a:endParaRPr lang="tr-TR" dirty="0"/>
          </a:p>
        </p:txBody>
      </p:sp>
    </p:spTree>
    <p:extLst>
      <p:ext uri="{BB962C8B-B14F-4D97-AF65-F5344CB8AC3E}">
        <p14:creationId xmlns:p14="http://schemas.microsoft.com/office/powerpoint/2010/main" val="1114948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Bütünleme sınavı</a:t>
            </a:r>
            <a:endParaRPr lang="tr-TR" dirty="0"/>
          </a:p>
        </p:txBody>
      </p:sp>
      <p:sp>
        <p:nvSpPr>
          <p:cNvPr id="3" name="Content Placeholder 2"/>
          <p:cNvSpPr>
            <a:spLocks noGrp="1"/>
          </p:cNvSpPr>
          <p:nvPr>
            <p:ph idx="1"/>
          </p:nvPr>
        </p:nvSpPr>
        <p:spPr/>
        <p:txBody>
          <a:bodyPr>
            <a:normAutofit fontScale="85000" lnSpcReduction="20000"/>
          </a:bodyPr>
          <a:lstStyle/>
          <a:p>
            <a:r>
              <a:rPr lang="tr-TR" b="1" dirty="0"/>
              <a:t>MADDE 17 –</a:t>
            </a:r>
            <a:r>
              <a:rPr lang="tr-TR" dirty="0"/>
              <a:t> (1) Öğrenciler, her yarıyılın sonunda, o yarıyıla ait </a:t>
            </a:r>
            <a:r>
              <a:rPr lang="tr-TR" dirty="0">
                <a:solidFill>
                  <a:srgbClr val="FF0000"/>
                </a:solidFill>
              </a:rPr>
              <a:t>tüm derslerden bütünleme sınavına girebilirler</a:t>
            </a:r>
            <a:r>
              <a:rPr lang="tr-TR" dirty="0"/>
              <a:t>. Bütünleme sınavına girebilmek için; sınavların yapılacağı eğitim-öğretim yılında </a:t>
            </a:r>
            <a:r>
              <a:rPr lang="tr-TR" dirty="0">
                <a:solidFill>
                  <a:srgbClr val="00B050"/>
                </a:solidFill>
              </a:rPr>
              <a:t>ilgili derslere yazılım yapmak </a:t>
            </a:r>
            <a:r>
              <a:rPr lang="tr-TR" dirty="0"/>
              <a:t>ve bu derslerin </a:t>
            </a:r>
            <a:r>
              <a:rPr lang="tr-TR" dirty="0">
                <a:solidFill>
                  <a:srgbClr val="00B050"/>
                </a:solidFill>
              </a:rPr>
              <a:t>yarıyıl sonu sınavına girebilme şartları</a:t>
            </a:r>
            <a:r>
              <a:rPr lang="tr-TR" dirty="0"/>
              <a:t>nı yerine getirmiş olmak zorunludur. Bütünleme sınavlarına giremeyen öğrencilere mazeret sınav hakkı verilmez.</a:t>
            </a:r>
          </a:p>
          <a:p>
            <a:r>
              <a:rPr lang="tr-TR" dirty="0"/>
              <a:t>(2) Bütünleme sınavında 100 üzerinden </a:t>
            </a:r>
            <a:r>
              <a:rPr lang="tr-TR" dirty="0">
                <a:solidFill>
                  <a:srgbClr val="FF0000"/>
                </a:solidFill>
              </a:rPr>
              <a:t>en az 45 puan </a:t>
            </a:r>
            <a:r>
              <a:rPr lang="tr-TR" dirty="0"/>
              <a:t>almak zorunludur. Ara sınav, yarıyıl içi çalışmalar ve bütünleme sınav notunun ağırlıkları dikkate alınarak harfli başarı notu belirlenir. Öğrenciler, bütünleme sınavında </a:t>
            </a:r>
            <a:r>
              <a:rPr lang="tr-TR" dirty="0">
                <a:solidFill>
                  <a:srgbClr val="FF0000"/>
                </a:solidFill>
              </a:rPr>
              <a:t>DC harf notu aldıkları derslerden, yarıyıl not ortalamasına göre </a:t>
            </a:r>
            <a:r>
              <a:rPr lang="tr-TR" dirty="0"/>
              <a:t>başarılı veya başarısız sayılır.</a:t>
            </a:r>
          </a:p>
          <a:p>
            <a:r>
              <a:rPr lang="tr-TR" dirty="0"/>
              <a:t>(3) Bir dersin bütünleme sınavına </a:t>
            </a:r>
            <a:r>
              <a:rPr lang="tr-TR" dirty="0">
                <a:solidFill>
                  <a:srgbClr val="FF0000"/>
                </a:solidFill>
              </a:rPr>
              <a:t>girmeyen öğrencinin </a:t>
            </a:r>
            <a:r>
              <a:rPr lang="tr-TR" dirty="0"/>
              <a:t>harf notu hesaplanmaz, </a:t>
            </a:r>
            <a:r>
              <a:rPr lang="tr-TR" dirty="0">
                <a:solidFill>
                  <a:srgbClr val="FF0000"/>
                </a:solidFill>
              </a:rPr>
              <a:t>yarıyıl sonu harf notu aynen kalır</a:t>
            </a:r>
            <a:r>
              <a:rPr lang="tr-TR" dirty="0"/>
              <a:t>. Bütünleme sınavına giren öğrencilerin yarıyıl not ortalaması hesabında, bütünleme sınav notları dikkate alınır.</a:t>
            </a:r>
          </a:p>
          <a:p>
            <a:endParaRPr lang="tr-TR" dirty="0"/>
          </a:p>
        </p:txBody>
      </p:sp>
    </p:spTree>
    <p:extLst>
      <p:ext uri="{BB962C8B-B14F-4D97-AF65-F5344CB8AC3E}">
        <p14:creationId xmlns:p14="http://schemas.microsoft.com/office/powerpoint/2010/main" val="1847749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Mezuniyet sınavı</a:t>
            </a:r>
            <a:endParaRPr lang="tr-TR" dirty="0"/>
          </a:p>
        </p:txBody>
      </p:sp>
      <p:sp>
        <p:nvSpPr>
          <p:cNvPr id="3" name="Content Placeholder 2"/>
          <p:cNvSpPr>
            <a:spLocks noGrp="1"/>
          </p:cNvSpPr>
          <p:nvPr>
            <p:ph idx="1"/>
          </p:nvPr>
        </p:nvSpPr>
        <p:spPr/>
        <p:txBody>
          <a:bodyPr>
            <a:normAutofit fontScale="77500" lnSpcReduction="20000"/>
          </a:bodyPr>
          <a:lstStyle/>
          <a:p>
            <a:r>
              <a:rPr lang="tr-TR" b="1" dirty="0"/>
              <a:t>MADDE 18 –</a:t>
            </a:r>
            <a:r>
              <a:rPr lang="tr-TR" dirty="0"/>
              <a:t> (1) Mezuniyetlerine </a:t>
            </a:r>
            <a:r>
              <a:rPr lang="tr-TR" dirty="0">
                <a:solidFill>
                  <a:srgbClr val="FF0000"/>
                </a:solidFill>
              </a:rPr>
              <a:t>bir dersi kalan öğrencilere</a:t>
            </a:r>
            <a:r>
              <a:rPr lang="tr-TR" dirty="0"/>
              <a:t>; bütünleme sınavından sonra on beş işgünü içinde ve akademik takvimde belirtilen zamanda yapılmak üzere, başarısız dersi için mezuniyet sınavı yapılır.</a:t>
            </a:r>
          </a:p>
          <a:p>
            <a:r>
              <a:rPr lang="tr-TR" dirty="0"/>
              <a:t>(2) Öğrencilerin mezuniyet sınavına girebilmeleri için; ilgili dersin </a:t>
            </a:r>
            <a:r>
              <a:rPr lang="tr-TR" dirty="0">
                <a:solidFill>
                  <a:srgbClr val="FF0000"/>
                </a:solidFill>
              </a:rPr>
              <a:t>yarıyıl sonu sınavına girebilme şartlarını yerine getirmiş </a:t>
            </a:r>
            <a:r>
              <a:rPr lang="tr-TR" dirty="0"/>
              <a:t>olmaları zorunludur.</a:t>
            </a:r>
          </a:p>
          <a:p>
            <a:r>
              <a:rPr lang="tr-TR" dirty="0"/>
              <a:t>(3) Mezuniyet sınavında başarılı olabilmek için, dersin bulunduğu yarıyıl ortalaması 2,00 ve üstünde ise 100 üzerinden en az 50, yarıyıl ortalaması 2,00 değerinin altında ise en az 60 puan almak zorunludur. Mezuniyet sınavı başarı notunun belirlenmesinde </a:t>
            </a:r>
            <a:r>
              <a:rPr lang="tr-TR" dirty="0">
                <a:solidFill>
                  <a:srgbClr val="FF0000"/>
                </a:solidFill>
              </a:rPr>
              <a:t>yarıyıl içi çalışmaları değerlendirmeye katılmaz</a:t>
            </a:r>
            <a:r>
              <a:rPr lang="tr-TR" dirty="0"/>
              <a:t>. Harfli not sistemine dönüşüm işleminde </a:t>
            </a:r>
            <a:r>
              <a:rPr lang="tr-TR" dirty="0">
                <a:solidFill>
                  <a:srgbClr val="FF0000"/>
                </a:solidFill>
              </a:rPr>
              <a:t>mutlak not sistemi kullanılır</a:t>
            </a:r>
            <a:r>
              <a:rPr lang="tr-TR" dirty="0"/>
              <a:t>. Sınavda alınan harfli not, o dersin ilgili dönemdeki başarı notu yerine geçer.</a:t>
            </a:r>
          </a:p>
          <a:p>
            <a:r>
              <a:rPr lang="tr-TR" dirty="0"/>
              <a:t>(4) Mezuniyet sınavında alınan not, mezuniyet sınavına girilen dersin yarıyılı ortalamasında dikkate alınmaz, öğrencinin genel not ortalamasında dikkate alınır</a:t>
            </a:r>
            <a:r>
              <a:rPr lang="tr-TR" dirty="0" smtClean="0"/>
              <a:t>.</a:t>
            </a:r>
            <a:endParaRPr lang="tr-TR" dirty="0"/>
          </a:p>
        </p:txBody>
      </p:sp>
    </p:spTree>
    <p:extLst>
      <p:ext uri="{BB962C8B-B14F-4D97-AF65-F5344CB8AC3E}">
        <p14:creationId xmlns:p14="http://schemas.microsoft.com/office/powerpoint/2010/main" val="1301317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Mazeret sınavı</a:t>
            </a:r>
            <a:endParaRPr lang="tr-TR" dirty="0"/>
          </a:p>
        </p:txBody>
      </p:sp>
      <p:sp>
        <p:nvSpPr>
          <p:cNvPr id="3" name="Content Placeholder 2"/>
          <p:cNvSpPr>
            <a:spLocks noGrp="1"/>
          </p:cNvSpPr>
          <p:nvPr>
            <p:ph idx="1"/>
          </p:nvPr>
        </p:nvSpPr>
        <p:spPr/>
        <p:txBody>
          <a:bodyPr>
            <a:normAutofit fontScale="92500" lnSpcReduction="20000"/>
          </a:bodyPr>
          <a:lstStyle/>
          <a:p>
            <a:r>
              <a:rPr lang="tr-TR" b="1" dirty="0"/>
              <a:t>MADDE 19 –</a:t>
            </a:r>
            <a:r>
              <a:rPr lang="tr-TR" dirty="0"/>
              <a:t> (1) Mazeret sınav hakkı, mazereti nedeniyle </a:t>
            </a:r>
            <a:r>
              <a:rPr lang="tr-TR" dirty="0">
                <a:solidFill>
                  <a:srgbClr val="FF0000"/>
                </a:solidFill>
              </a:rPr>
              <a:t>ara sınavlara giremeyen öğrencilere </a:t>
            </a:r>
            <a:r>
              <a:rPr lang="tr-TR" dirty="0"/>
              <a:t>verilir. Bunun dışında başka hiçbir sınav ve yarıyıl içi çalışmaları için mazeret sınav hakkı verilmez. Ara sınav için mazeret sınavı, </a:t>
            </a:r>
            <a:r>
              <a:rPr lang="tr-TR" dirty="0">
                <a:solidFill>
                  <a:srgbClr val="00B050"/>
                </a:solidFill>
              </a:rPr>
              <a:t>yarıyılın son haftasında yapılır</a:t>
            </a:r>
            <a:r>
              <a:rPr lang="tr-TR" dirty="0"/>
              <a:t>.</a:t>
            </a:r>
          </a:p>
          <a:p>
            <a:r>
              <a:rPr lang="tr-TR" dirty="0"/>
              <a:t>(2) Mazeret sınavı yapılması, ilgili bölüm </a:t>
            </a:r>
            <a:r>
              <a:rPr lang="tr-TR" dirty="0">
                <a:solidFill>
                  <a:srgbClr val="FF0000"/>
                </a:solidFill>
              </a:rPr>
              <a:t>başkanlığı</a:t>
            </a:r>
            <a:r>
              <a:rPr lang="tr-TR" dirty="0"/>
              <a:t> veya yüksekokul müdürlüğünce </a:t>
            </a:r>
            <a:r>
              <a:rPr lang="tr-TR" dirty="0">
                <a:solidFill>
                  <a:srgbClr val="FF0000"/>
                </a:solidFill>
              </a:rPr>
              <a:t>karara bağlanır</a:t>
            </a:r>
            <a:r>
              <a:rPr lang="tr-TR" dirty="0"/>
              <a:t>. Hastalık nedeniyle sınavlara giremeyen öğrencilerin, sağlıkla ilgili mazeretlerinin kabul edilmesi için sağlık raporlarının Üniversitenin sağlık kuruluşlarından veya diğer sağlık kurum ve kuruluşlarından alınmış olması gerekir.</a:t>
            </a:r>
          </a:p>
          <a:p>
            <a:r>
              <a:rPr lang="tr-TR" dirty="0"/>
              <a:t>(3) Mazeret belgelerinin; düzenledikleri </a:t>
            </a:r>
            <a:r>
              <a:rPr lang="tr-TR" dirty="0">
                <a:solidFill>
                  <a:srgbClr val="FF0000"/>
                </a:solidFill>
              </a:rPr>
              <a:t>mazeret bitimini izleyen ilk hafta içerisinde </a:t>
            </a:r>
            <a:r>
              <a:rPr lang="tr-TR" dirty="0"/>
              <a:t>kayıtlı olduğu </a:t>
            </a:r>
            <a:r>
              <a:rPr lang="tr-TR" dirty="0">
                <a:solidFill>
                  <a:srgbClr val="FF0000"/>
                </a:solidFill>
              </a:rPr>
              <a:t>birime verilmesi </a:t>
            </a:r>
            <a:r>
              <a:rPr lang="tr-TR" dirty="0"/>
              <a:t>zorunludur. Bu sürenin dışında yapılan başvurular işleme konulmaz. Mazeret sınavlarına girmeyen öğrencilere yeni bir mazeret sınavı yapılmaz.</a:t>
            </a:r>
          </a:p>
          <a:p>
            <a:endParaRPr lang="tr-TR" dirty="0"/>
          </a:p>
        </p:txBody>
      </p:sp>
    </p:spTree>
    <p:extLst>
      <p:ext uri="{BB962C8B-B14F-4D97-AF65-F5344CB8AC3E}">
        <p14:creationId xmlns:p14="http://schemas.microsoft.com/office/powerpoint/2010/main" val="1963855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Sınavın geçerliliği ve sınav düzeni</a:t>
            </a:r>
            <a:endParaRPr lang="tr-TR" dirty="0"/>
          </a:p>
        </p:txBody>
      </p:sp>
      <p:sp>
        <p:nvSpPr>
          <p:cNvPr id="3" name="Content Placeholder 2"/>
          <p:cNvSpPr>
            <a:spLocks noGrp="1"/>
          </p:cNvSpPr>
          <p:nvPr>
            <p:ph idx="1"/>
          </p:nvPr>
        </p:nvSpPr>
        <p:spPr/>
        <p:txBody>
          <a:bodyPr>
            <a:normAutofit fontScale="85000" lnSpcReduction="20000"/>
          </a:bodyPr>
          <a:lstStyle/>
          <a:p>
            <a:r>
              <a:rPr lang="tr-TR" b="1" dirty="0"/>
              <a:t>MADDE 21 –</a:t>
            </a:r>
            <a:r>
              <a:rPr lang="tr-TR" dirty="0"/>
              <a:t> (1) Öğrenci, </a:t>
            </a:r>
            <a:r>
              <a:rPr lang="tr-TR" dirty="0">
                <a:solidFill>
                  <a:srgbClr val="FF0000"/>
                </a:solidFill>
              </a:rPr>
              <a:t>sınav programında belirtilen zaman ve yerde sınavlara girmek zorundadır</a:t>
            </a:r>
            <a:r>
              <a:rPr lang="tr-TR" dirty="0"/>
              <a:t>. Aksi halde sınavları geçersiz sayılır. Öğrencinin girmeyi hak etmediği bir sınava girmesi sonucunda aldığı not, ilan edilmiş olsa da iptal edilir.</a:t>
            </a:r>
          </a:p>
          <a:p>
            <a:r>
              <a:rPr lang="tr-TR" dirty="0"/>
              <a:t>(2) </a:t>
            </a:r>
            <a:r>
              <a:rPr lang="tr-TR" b="1" dirty="0">
                <a:solidFill>
                  <a:srgbClr val="FF0000"/>
                </a:solidFill>
              </a:rPr>
              <a:t>Her türlü sınav, uygulama, laboratuvar, atölye, ev ödevi, yarıyıl içi veya yıl içi proje ve benzeri diğer çalışmalarda; kopya çeken, kopya çekme girişiminde bulunan ve kopya çekilmesine yardım eden veya ilgili evrakın incelenmesinden kopya çektiği sonradan anlaşılan bir öğrenci, o sınav ya da çalışmadan sıfır not almış sayılır.</a:t>
            </a:r>
          </a:p>
          <a:p>
            <a:r>
              <a:rPr lang="tr-TR" dirty="0"/>
              <a:t>(3) Sınav için gerekli belgeler ve dersi veren öğretim elemanının </a:t>
            </a:r>
            <a:r>
              <a:rPr lang="tr-TR" dirty="0">
                <a:solidFill>
                  <a:srgbClr val="FF0000"/>
                </a:solidFill>
              </a:rPr>
              <a:t>izin verdiği araçların dışında</a:t>
            </a:r>
            <a:r>
              <a:rPr lang="tr-TR" dirty="0"/>
              <a:t>, </a:t>
            </a:r>
            <a:r>
              <a:rPr lang="tr-TR" dirty="0">
                <a:solidFill>
                  <a:srgbClr val="00B050"/>
                </a:solidFill>
              </a:rPr>
              <a:t>kayıt fonksiyonlu hesap makinesi, cep telefonu, bilgisayar, tablet, telsiz, kamera ve benzeri iletişim, depolama, kayıt ve veri aktarım cihazları ile </a:t>
            </a:r>
            <a:r>
              <a:rPr lang="tr-TR" dirty="0">
                <a:solidFill>
                  <a:srgbClr val="FF0000"/>
                </a:solidFill>
              </a:rPr>
              <a:t>sınava girmek yasaktır</a:t>
            </a:r>
            <a:r>
              <a:rPr lang="tr-TR" dirty="0"/>
              <a:t>. Yasak olarak belirtilen bu cihazlarla sınava girdiği tespit edilen öğrencinin sınavı geçersiz kabul edilir ve o sınavdan sıfır not almış sayılır.</a:t>
            </a:r>
          </a:p>
          <a:p>
            <a:endParaRPr lang="tr-TR" dirty="0"/>
          </a:p>
        </p:txBody>
      </p:sp>
    </p:spTree>
    <p:extLst>
      <p:ext uri="{BB962C8B-B14F-4D97-AF65-F5344CB8AC3E}">
        <p14:creationId xmlns:p14="http://schemas.microsoft.com/office/powerpoint/2010/main" val="957707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(4) İçinde bulunulan akademik yıl için düzenlenmiş geçerli </a:t>
            </a:r>
            <a:r>
              <a:rPr lang="tr-TR" dirty="0">
                <a:solidFill>
                  <a:srgbClr val="FF0000"/>
                </a:solidFill>
              </a:rPr>
              <a:t>öğrenci kimlik kartı olmayan öğrenciler sınava alınmaz</a:t>
            </a:r>
            <a:r>
              <a:rPr lang="tr-TR" dirty="0"/>
              <a:t>. Sınav sırasında her ne şekilde olursa olsun, </a:t>
            </a:r>
            <a:r>
              <a:rPr lang="tr-TR" b="1" dirty="0">
                <a:solidFill>
                  <a:srgbClr val="FF0000"/>
                </a:solidFill>
              </a:rPr>
              <a:t>sınavın genel düzenini bozan öğrenciler, sınav salonundan çıkarılır ve o sınavdan sıfır not almış sayılırlar</a:t>
            </a:r>
            <a:r>
              <a:rPr lang="tr-TR" dirty="0"/>
              <a:t>.</a:t>
            </a:r>
          </a:p>
          <a:p>
            <a:r>
              <a:rPr lang="tr-TR" dirty="0"/>
              <a:t>(5) Bu maddede belirtilen hallerde ilgili öğrenciler hakkında, ayrıca 18/8/2012 tarihli ve 28388 sayılı Resmî Gazete’de yayımlanan </a:t>
            </a:r>
            <a:r>
              <a:rPr lang="tr-TR" dirty="0">
                <a:solidFill>
                  <a:srgbClr val="00B050"/>
                </a:solidFill>
              </a:rPr>
              <a:t>Yükseköğretim Kurumları Öğrenci Disiplin Yönetmeliği </a:t>
            </a:r>
            <a:r>
              <a:rPr lang="tr-TR" dirty="0"/>
              <a:t>hükümleri uygulanır.</a:t>
            </a:r>
          </a:p>
          <a:p>
            <a:endParaRPr lang="tr-TR" dirty="0"/>
          </a:p>
        </p:txBody>
      </p:sp>
    </p:spTree>
    <p:extLst>
      <p:ext uri="{BB962C8B-B14F-4D97-AF65-F5344CB8AC3E}">
        <p14:creationId xmlns:p14="http://schemas.microsoft.com/office/powerpoint/2010/main" val="1167627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Notların verilmesi, başarı notunun hesaplanması</a:t>
            </a:r>
            <a:endParaRPr lang="tr-TR" dirty="0"/>
          </a:p>
        </p:txBody>
      </p:sp>
      <p:sp>
        <p:nvSpPr>
          <p:cNvPr id="3" name="Content Placeholder 2"/>
          <p:cNvSpPr>
            <a:spLocks noGrp="1"/>
          </p:cNvSpPr>
          <p:nvPr>
            <p:ph idx="1"/>
          </p:nvPr>
        </p:nvSpPr>
        <p:spPr/>
        <p:txBody>
          <a:bodyPr>
            <a:normAutofit lnSpcReduction="10000"/>
          </a:bodyPr>
          <a:lstStyle/>
          <a:p>
            <a:r>
              <a:rPr lang="tr-TR" b="1" dirty="0"/>
              <a:t>MADDE 22 –</a:t>
            </a:r>
            <a:r>
              <a:rPr lang="tr-TR" dirty="0"/>
              <a:t> (1) </a:t>
            </a:r>
            <a:r>
              <a:rPr lang="tr-TR" dirty="0">
                <a:solidFill>
                  <a:srgbClr val="FF0000"/>
                </a:solidFill>
              </a:rPr>
              <a:t>Notlar</a:t>
            </a:r>
            <a:r>
              <a:rPr lang="tr-TR" dirty="0"/>
              <a:t>, yarıyıl içi çalışması ve yarıyıl sonu sınav notu şeklinde </a:t>
            </a:r>
            <a:r>
              <a:rPr lang="tr-TR" dirty="0">
                <a:solidFill>
                  <a:srgbClr val="FF0000"/>
                </a:solidFill>
              </a:rPr>
              <a:t>öğretim elemanı tarafından </a:t>
            </a:r>
            <a:r>
              <a:rPr lang="tr-TR" dirty="0"/>
              <a:t>interaktif olarak hazırlanarak </a:t>
            </a:r>
            <a:r>
              <a:rPr lang="tr-TR" dirty="0">
                <a:solidFill>
                  <a:srgbClr val="FF0000"/>
                </a:solidFill>
              </a:rPr>
              <a:t>veri tabanına girilir</a:t>
            </a:r>
            <a:r>
              <a:rPr lang="tr-TR" dirty="0"/>
              <a:t>. </a:t>
            </a:r>
            <a:r>
              <a:rPr lang="tr-TR" dirty="0">
                <a:solidFill>
                  <a:srgbClr val="00B050"/>
                </a:solidFill>
              </a:rPr>
              <a:t>Harf notları</a:t>
            </a:r>
            <a:r>
              <a:rPr lang="tr-TR" dirty="0"/>
              <a:t>, öğretim elemanı tarafından, interaktif olarak </a:t>
            </a:r>
            <a:r>
              <a:rPr lang="tr-TR" dirty="0">
                <a:solidFill>
                  <a:srgbClr val="00B050"/>
                </a:solidFill>
              </a:rPr>
              <a:t>Öğrenci İşleri Daire Başkanlığına verildiği anda kesinleşir </a:t>
            </a:r>
            <a:r>
              <a:rPr lang="tr-TR" dirty="0"/>
              <a:t>ve internet ortamında ilan edilir</a:t>
            </a:r>
            <a:r>
              <a:rPr lang="tr-TR" dirty="0" smtClean="0"/>
              <a:t>.</a:t>
            </a:r>
          </a:p>
          <a:p>
            <a:r>
              <a:rPr lang="tr-TR" dirty="0"/>
              <a:t>(3) Notlar, </a:t>
            </a:r>
            <a:r>
              <a:rPr lang="tr-TR" dirty="0">
                <a:solidFill>
                  <a:srgbClr val="FF0000"/>
                </a:solidFill>
              </a:rPr>
              <a:t>öğrenci sayısı 10’dan çok </a:t>
            </a:r>
            <a:r>
              <a:rPr lang="tr-TR" dirty="0"/>
              <a:t>olan derslerde </a:t>
            </a:r>
            <a:r>
              <a:rPr lang="tr-TR" dirty="0">
                <a:solidFill>
                  <a:srgbClr val="FF0000"/>
                </a:solidFill>
              </a:rPr>
              <a:t>bağıl sisteme</a:t>
            </a:r>
            <a:r>
              <a:rPr lang="tr-TR" dirty="0"/>
              <a:t>, öğrenci sayısı </a:t>
            </a:r>
            <a:r>
              <a:rPr lang="tr-TR" dirty="0">
                <a:solidFill>
                  <a:srgbClr val="FF0000"/>
                </a:solidFill>
              </a:rPr>
              <a:t>10 veya daha az </a:t>
            </a:r>
            <a:r>
              <a:rPr lang="tr-TR" dirty="0"/>
              <a:t>olan derslerde ise </a:t>
            </a:r>
            <a:r>
              <a:rPr lang="tr-TR" dirty="0">
                <a:solidFill>
                  <a:srgbClr val="FF0000"/>
                </a:solidFill>
              </a:rPr>
              <a:t>mutlak sisteme göre </a:t>
            </a:r>
            <a:r>
              <a:rPr lang="tr-TR" dirty="0"/>
              <a:t>harfli notlara dönüştürülür ve Öğrenci İşleri Daire Başkanlığınca internet ortamında ilan edilir.</a:t>
            </a:r>
          </a:p>
          <a:p>
            <a:r>
              <a:rPr lang="tr-TR" dirty="0"/>
              <a:t>(4) Her yarıyılın sonunda ilgili kurullar tarafından ders ve diğer çalışmaların değerlendirilmesi yapılır.</a:t>
            </a:r>
          </a:p>
          <a:p>
            <a:endParaRPr lang="tr-TR" dirty="0"/>
          </a:p>
        </p:txBody>
      </p:sp>
    </p:spTree>
    <p:extLst>
      <p:ext uri="{BB962C8B-B14F-4D97-AF65-F5344CB8AC3E}">
        <p14:creationId xmlns:p14="http://schemas.microsoft.com/office/powerpoint/2010/main" val="591255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dirty="0" smtClean="0"/>
              <a:t>Bağıl Değerlendirmede uygulanan </a:t>
            </a:r>
            <a:r>
              <a:rPr lang="tr-TR" dirty="0"/>
              <a:t>istatistiksel </a:t>
            </a:r>
            <a:r>
              <a:rPr lang="tr-TR" dirty="0" smtClean="0"/>
              <a:t>yöntem;</a:t>
            </a:r>
          </a:p>
          <a:p>
            <a:r>
              <a:rPr lang="tr-TR" dirty="0" smtClean="0"/>
              <a:t>a</a:t>
            </a:r>
            <a:r>
              <a:rPr lang="tr-TR" dirty="0"/>
              <a:t>) </a:t>
            </a:r>
            <a:r>
              <a:rPr lang="tr-TR" dirty="0">
                <a:solidFill>
                  <a:srgbClr val="FF0000"/>
                </a:solidFill>
              </a:rPr>
              <a:t>Devamsız öğrenciler</a:t>
            </a:r>
            <a:r>
              <a:rPr lang="tr-TR" dirty="0"/>
              <a:t>e “D” harf notu verilir ve bağıl </a:t>
            </a:r>
            <a:r>
              <a:rPr lang="tr-TR" dirty="0">
                <a:solidFill>
                  <a:srgbClr val="FF0000"/>
                </a:solidFill>
              </a:rPr>
              <a:t>değerlendirmeye </a:t>
            </a:r>
            <a:r>
              <a:rPr lang="tr-TR" dirty="0" smtClean="0">
                <a:solidFill>
                  <a:srgbClr val="FF0000"/>
                </a:solidFill>
              </a:rPr>
              <a:t>katılmazlar</a:t>
            </a:r>
            <a:r>
              <a:rPr lang="tr-TR" dirty="0" smtClean="0"/>
              <a:t>.</a:t>
            </a:r>
          </a:p>
          <a:p>
            <a:r>
              <a:rPr lang="tr-TR" dirty="0" smtClean="0"/>
              <a:t>b</a:t>
            </a:r>
            <a:r>
              <a:rPr lang="tr-TR" dirty="0"/>
              <a:t>) </a:t>
            </a:r>
            <a:r>
              <a:rPr lang="tr-TR" dirty="0">
                <a:solidFill>
                  <a:srgbClr val="FF0000"/>
                </a:solidFill>
              </a:rPr>
              <a:t>Sınavlara girmeyen </a:t>
            </a:r>
            <a:r>
              <a:rPr lang="tr-TR" dirty="0"/>
              <a:t>öğrencilere </a:t>
            </a:r>
            <a:r>
              <a:rPr lang="tr-TR" dirty="0">
                <a:solidFill>
                  <a:srgbClr val="FF0000"/>
                </a:solidFill>
              </a:rPr>
              <a:t>“E”</a:t>
            </a:r>
            <a:r>
              <a:rPr lang="tr-TR" dirty="0"/>
              <a:t> harfi </a:t>
            </a:r>
            <a:r>
              <a:rPr lang="tr-TR" dirty="0" smtClean="0"/>
              <a:t>yazılır.</a:t>
            </a:r>
          </a:p>
          <a:p>
            <a:r>
              <a:rPr lang="tr-TR" dirty="0" smtClean="0"/>
              <a:t>c</a:t>
            </a:r>
            <a:r>
              <a:rPr lang="tr-TR" dirty="0"/>
              <a:t>) </a:t>
            </a:r>
            <a:r>
              <a:rPr lang="tr-TR" dirty="0" smtClean="0">
                <a:solidFill>
                  <a:srgbClr val="FF0000"/>
                </a:solidFill>
              </a:rPr>
              <a:t>HBN’u</a:t>
            </a:r>
            <a:r>
              <a:rPr lang="tr-TR" dirty="0" smtClean="0"/>
              <a:t> (</a:t>
            </a:r>
            <a:r>
              <a:rPr lang="tr-TR" dirty="0"/>
              <a:t>Ham Başarı Notu yarıyıl içi değerlendirme notu ve yarıyıl sonu sınav notlarının ortalamasıdır</a:t>
            </a:r>
            <a:r>
              <a:rPr lang="tr-TR" dirty="0" smtClean="0"/>
              <a:t>) </a:t>
            </a:r>
            <a:r>
              <a:rPr lang="tr-TR" dirty="0"/>
              <a:t>100 üzerinden </a:t>
            </a:r>
            <a:r>
              <a:rPr lang="tr-TR" dirty="0">
                <a:solidFill>
                  <a:srgbClr val="FF0000"/>
                </a:solidFill>
              </a:rPr>
              <a:t>15 ve altında olan öğrenciler ile</a:t>
            </a:r>
            <a:r>
              <a:rPr lang="tr-TR" dirty="0"/>
              <a:t> yarıyıl sonu </a:t>
            </a:r>
            <a:r>
              <a:rPr lang="tr-TR" dirty="0">
                <a:solidFill>
                  <a:srgbClr val="FF0000"/>
                </a:solidFill>
              </a:rPr>
              <a:t>sınavına girmeyen </a:t>
            </a:r>
            <a:r>
              <a:rPr lang="tr-TR" dirty="0" smtClean="0">
                <a:solidFill>
                  <a:srgbClr val="FF0000"/>
                </a:solidFill>
              </a:rPr>
              <a:t>öğrenciler </a:t>
            </a:r>
            <a:r>
              <a:rPr lang="tr-TR" dirty="0">
                <a:solidFill>
                  <a:srgbClr val="FF0000"/>
                </a:solidFill>
              </a:rPr>
              <a:t>bağıl değerlendirmeye </a:t>
            </a:r>
            <a:r>
              <a:rPr lang="tr-TR" dirty="0" smtClean="0">
                <a:solidFill>
                  <a:srgbClr val="FF0000"/>
                </a:solidFill>
              </a:rPr>
              <a:t>katılmazlar</a:t>
            </a:r>
            <a:r>
              <a:rPr lang="tr-TR" dirty="0" smtClean="0"/>
              <a:t>.</a:t>
            </a:r>
          </a:p>
          <a:p>
            <a:r>
              <a:rPr lang="tr-TR" dirty="0" smtClean="0"/>
              <a:t>ç</a:t>
            </a:r>
            <a:r>
              <a:rPr lang="tr-TR" dirty="0"/>
              <a:t>) Bağıl değerlendirmenin temelinde not dağılımının normal dağılıma uyması esas olduğundan, notların ortalaması ve standart sapması önemlidir. Bağıl not değerlendirme sisteminde aşağıdaki aşamalar </a:t>
            </a:r>
            <a:r>
              <a:rPr lang="tr-TR" dirty="0" smtClean="0"/>
              <a:t>izlenir:</a:t>
            </a:r>
          </a:p>
          <a:p>
            <a:r>
              <a:rPr lang="tr-TR" dirty="0" smtClean="0"/>
              <a:t>1</a:t>
            </a:r>
            <a:r>
              <a:rPr lang="tr-TR" dirty="0"/>
              <a:t>) </a:t>
            </a:r>
            <a:r>
              <a:rPr lang="tr-TR" dirty="0" smtClean="0"/>
              <a:t>HBN’ları</a:t>
            </a:r>
            <a:r>
              <a:rPr lang="tr-TR" dirty="0"/>
              <a:t>, ortalama ve standart sapma değerleri hesaplanarak aşağıdaki bağıntı ile T standart notuna </a:t>
            </a:r>
            <a:r>
              <a:rPr lang="tr-TR" dirty="0" smtClean="0"/>
              <a:t>dönüştürülür.</a:t>
            </a:r>
          </a:p>
          <a:p>
            <a:r>
              <a:rPr lang="tr-TR" dirty="0"/>
              <a:t>2) T standart notları </a:t>
            </a:r>
            <a:r>
              <a:rPr lang="tr-TR" dirty="0">
                <a:solidFill>
                  <a:srgbClr val="FF0000"/>
                </a:solidFill>
              </a:rPr>
              <a:t>öğrenci sayısı 30 ve üstünde olan derslerde, Tablo 1 </a:t>
            </a:r>
            <a:r>
              <a:rPr lang="tr-TR" dirty="0"/>
              <a:t>yardımıyla harfli notlara </a:t>
            </a:r>
            <a:r>
              <a:rPr lang="tr-TR" dirty="0" smtClean="0"/>
              <a:t>dönüştürülür.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733256"/>
            <a:ext cx="52006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2969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10000"/>
          </a:bodyPr>
          <a:lstStyle/>
          <a:p>
            <a:r>
              <a:rPr lang="tr-TR" dirty="0"/>
              <a:t>3) </a:t>
            </a:r>
            <a:r>
              <a:rPr lang="tr-TR" dirty="0">
                <a:solidFill>
                  <a:srgbClr val="FF0000"/>
                </a:solidFill>
              </a:rPr>
              <a:t>Öğrenci sayısı 11 – 29 </a:t>
            </a:r>
            <a:r>
              <a:rPr lang="tr-TR" dirty="0"/>
              <a:t>arasında olan derslerde harfli notların verilmesi, </a:t>
            </a:r>
            <a:r>
              <a:rPr lang="tr-TR" dirty="0">
                <a:solidFill>
                  <a:srgbClr val="FF0000"/>
                </a:solidFill>
              </a:rPr>
              <a:t>Tablo 2 </a:t>
            </a:r>
            <a:r>
              <a:rPr lang="tr-TR" dirty="0"/>
              <a:t>yardımıyla yapılır.</a:t>
            </a:r>
          </a:p>
          <a:p>
            <a:r>
              <a:rPr lang="tr-TR" dirty="0"/>
              <a:t>4) </a:t>
            </a:r>
            <a:r>
              <a:rPr lang="tr-TR" dirty="0">
                <a:solidFill>
                  <a:srgbClr val="FF0000"/>
                </a:solidFill>
              </a:rPr>
              <a:t>Öğrenci sayısı 1 – 10 </a:t>
            </a:r>
            <a:r>
              <a:rPr lang="tr-TR" dirty="0"/>
              <a:t>arasında olan dersler için harflendirme işlemi, </a:t>
            </a:r>
            <a:r>
              <a:rPr lang="tr-TR" dirty="0">
                <a:solidFill>
                  <a:srgbClr val="FF0000"/>
                </a:solidFill>
              </a:rPr>
              <a:t>Tablo 3</a:t>
            </a:r>
            <a:r>
              <a:rPr lang="tr-TR" dirty="0"/>
              <a:t> ‘te verilen mutlak not değerlendirme sistemine göre yapılır.</a:t>
            </a:r>
          </a:p>
          <a:p>
            <a:r>
              <a:rPr lang="tr-TR" dirty="0"/>
              <a:t>5) Ham başarı notunun (HBN) ortalaması 80 ve üzerinde olan dersler için harflendirme işlemi Tablo 3 ‘te verilen mutlak not değerlendirme sistemine göre yapılır.</a:t>
            </a:r>
          </a:p>
          <a:p>
            <a:r>
              <a:rPr lang="tr-TR" dirty="0"/>
              <a:t>6) Harfli not, öğrencinin ham başarı notunun Tablo 3’teki karşılığı olan not değerinden daha düşük olamaz.</a:t>
            </a:r>
          </a:p>
          <a:p>
            <a:r>
              <a:rPr lang="tr-TR" dirty="0"/>
              <a:t>7) Yalnızca final notu girilen dersler için harflendirme işlemi, Tablo 3 ‘te verilen mutlak not değerlendirme sistemine göre yapılır</a:t>
            </a:r>
          </a:p>
          <a:p>
            <a:endParaRPr lang="tr-TR" dirty="0"/>
          </a:p>
        </p:txBody>
      </p:sp>
    </p:spTree>
    <p:extLst>
      <p:ext uri="{BB962C8B-B14F-4D97-AF65-F5344CB8AC3E}">
        <p14:creationId xmlns:p14="http://schemas.microsoft.com/office/powerpoint/2010/main" val="95088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Önlisans ve lisans eğitim-öğretimi</a:t>
            </a:r>
            <a:endParaRPr lang="tr-TR" dirty="0"/>
          </a:p>
        </p:txBody>
      </p:sp>
      <p:sp>
        <p:nvSpPr>
          <p:cNvPr id="3" name="Content Placeholder 2"/>
          <p:cNvSpPr>
            <a:spLocks noGrp="1"/>
          </p:cNvSpPr>
          <p:nvPr>
            <p:ph idx="1"/>
          </p:nvPr>
        </p:nvSpPr>
        <p:spPr/>
        <p:txBody>
          <a:bodyPr/>
          <a:lstStyle/>
          <a:p>
            <a:r>
              <a:rPr lang="tr-TR" b="1" dirty="0"/>
              <a:t>MADDE 5 –</a:t>
            </a:r>
            <a:r>
              <a:rPr lang="tr-TR" dirty="0"/>
              <a:t> (1) Üniversiteye bağlı meslek yüksekokullarında normal dört yarıyıllık bir eğitim-öğretim programını başarı ile tamamlayan öğrencilere ilgili programda önlisans program diploması verilir.</a:t>
            </a:r>
          </a:p>
          <a:p>
            <a:r>
              <a:rPr lang="tr-TR" dirty="0"/>
              <a:t>(2) Sekiz yarıyıllık bir eğitim programını başarı ile tamamlayan öğrenciler, lisans diploması almaya hak kazanırlar.</a:t>
            </a:r>
          </a:p>
          <a:p>
            <a:endParaRPr lang="tr-TR" dirty="0"/>
          </a:p>
        </p:txBody>
      </p:sp>
    </p:spTree>
    <p:extLst>
      <p:ext uri="{BB962C8B-B14F-4D97-AF65-F5344CB8AC3E}">
        <p14:creationId xmlns:p14="http://schemas.microsoft.com/office/powerpoint/2010/main" val="1383925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a:xfrm>
            <a:off x="457200" y="1600200"/>
            <a:ext cx="8229600" cy="2980927"/>
          </a:xfrm>
        </p:spPr>
        <p:txBody>
          <a:bodyPr>
            <a:normAutofit fontScale="85000" lnSpcReduction="10000"/>
          </a:bodyPr>
          <a:lstStyle/>
          <a:p>
            <a:r>
              <a:rPr lang="tr-TR" dirty="0"/>
              <a:t>Bağıl Değerlendirme Sisteminde FF, FD ve DD harf notları alan öğrenciler o derslerden başarısız sayılırlar. Öğrenciler bu dersleri tekrar etmek zorundadır. AA, BA, BB, CB, CC aldıkları derslerden ise başarılı kabul edilirler. Öğrencilerin DC aldıkları derslerden başarılı olmaları için o yarıyıldaki not ortalamalarının 2.00 ve üzerinde olması gerekir</a:t>
            </a:r>
            <a:r>
              <a:rPr lang="tr-TR" dirty="0" smtClean="0"/>
              <a:t>.</a:t>
            </a:r>
          </a:p>
          <a:p>
            <a:r>
              <a:rPr lang="tr-TR" dirty="0"/>
              <a:t>Seminer, proje, bitirme çalışması gibi öğrencilerin münferit olarak almış olduğu derslerle ilgili başarı notu, ilgili öğretim elemanı veya jüri tarafından mutlak değerlendirme sisteminde değerlendirilir ve harfli not olarak doğrudan sisteme girilir</a:t>
            </a:r>
            <a:r>
              <a:rPr lang="tr-TR" dirty="0" smtClean="0"/>
              <a:t>.</a:t>
            </a:r>
          </a:p>
          <a:p>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141" y="4653136"/>
            <a:ext cx="19431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7230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8100392" cy="5502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565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464558" cy="4423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84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0" y="1772816"/>
            <a:ext cx="8100392" cy="3927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016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Notlar</a:t>
            </a:r>
            <a:endParaRPr lang="tr-TR" dirty="0"/>
          </a:p>
        </p:txBody>
      </p:sp>
      <p:sp>
        <p:nvSpPr>
          <p:cNvPr id="3" name="Content Placeholder 2"/>
          <p:cNvSpPr>
            <a:spLocks noGrp="1"/>
          </p:cNvSpPr>
          <p:nvPr>
            <p:ph idx="1"/>
          </p:nvPr>
        </p:nvSpPr>
        <p:spPr/>
        <p:txBody>
          <a:bodyPr>
            <a:normAutofit lnSpcReduction="10000"/>
          </a:bodyPr>
          <a:lstStyle/>
          <a:p>
            <a:r>
              <a:rPr lang="tr-TR" b="1" dirty="0"/>
              <a:t>MADDE 23 –</a:t>
            </a:r>
            <a:r>
              <a:rPr lang="tr-TR" dirty="0"/>
              <a:t> (1) Notların değerlendirilmesine ilişkin usul ve esaslar Senato tarafından belirlenir.</a:t>
            </a:r>
          </a:p>
          <a:p>
            <a:r>
              <a:rPr lang="tr-TR" dirty="0"/>
              <a:t>(2) Bir dersten </a:t>
            </a:r>
            <a:r>
              <a:rPr lang="tr-TR" dirty="0">
                <a:solidFill>
                  <a:srgbClr val="FF0000"/>
                </a:solidFill>
              </a:rPr>
              <a:t>(AA), (BA), (BB), (CB) ve (CC) </a:t>
            </a:r>
            <a:r>
              <a:rPr lang="tr-TR" dirty="0"/>
              <a:t>harf notlarından birini alan öğrenciler o dersi başarmış sayılırlar. Ayrıca, </a:t>
            </a:r>
            <a:r>
              <a:rPr lang="tr-TR" dirty="0">
                <a:solidFill>
                  <a:srgbClr val="FF0000"/>
                </a:solidFill>
              </a:rPr>
              <a:t>dönemlik ağırlıklı not ortalaması 2,00 ve daha büyük olan öğrenciler (DC) harf notlu derslerinden de başarılı kabul edilirler</a:t>
            </a:r>
            <a:r>
              <a:rPr lang="tr-TR" dirty="0"/>
              <a:t>.</a:t>
            </a:r>
          </a:p>
          <a:p>
            <a:r>
              <a:rPr lang="tr-TR" dirty="0"/>
              <a:t>(3) Bir dersten </a:t>
            </a:r>
            <a:r>
              <a:rPr lang="tr-TR" dirty="0">
                <a:solidFill>
                  <a:srgbClr val="FF0000"/>
                </a:solidFill>
              </a:rPr>
              <a:t>(DD), (FD) ve (FF) </a:t>
            </a:r>
            <a:r>
              <a:rPr lang="tr-TR" dirty="0"/>
              <a:t>harf notlarından birini alan öğrenciler o dersten </a:t>
            </a:r>
            <a:r>
              <a:rPr lang="tr-TR" dirty="0">
                <a:solidFill>
                  <a:srgbClr val="FF0000"/>
                </a:solidFill>
              </a:rPr>
              <a:t>başarısız </a:t>
            </a:r>
            <a:r>
              <a:rPr lang="tr-TR" dirty="0"/>
              <a:t>sayılır. Bir yarıyıla ait not ortalaması en az 2,00 olmayan öğrenciler de o yarıyılda (DC) harf notu aldıkları derslerden başarısız sayılır.</a:t>
            </a:r>
          </a:p>
          <a:p>
            <a:endParaRPr lang="tr-TR" dirty="0"/>
          </a:p>
        </p:txBody>
      </p:sp>
    </p:spTree>
    <p:extLst>
      <p:ext uri="{BB962C8B-B14F-4D97-AF65-F5344CB8AC3E}">
        <p14:creationId xmlns:p14="http://schemas.microsoft.com/office/powerpoint/2010/main" val="394922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t>(4) </a:t>
            </a:r>
            <a:r>
              <a:rPr lang="tr-TR" dirty="0">
                <a:solidFill>
                  <a:srgbClr val="FF0000"/>
                </a:solidFill>
              </a:rPr>
              <a:t>(G)</a:t>
            </a:r>
            <a:r>
              <a:rPr lang="tr-TR" dirty="0"/>
              <a:t> harf notu, </a:t>
            </a:r>
            <a:r>
              <a:rPr lang="tr-TR" dirty="0">
                <a:solidFill>
                  <a:srgbClr val="FF0000"/>
                </a:solidFill>
              </a:rPr>
              <a:t>Mesleki Deneyim </a:t>
            </a:r>
            <a:r>
              <a:rPr lang="tr-TR" dirty="0"/>
              <a:t>I ve Mesleki Deneyim II derslerinden başarılı olan öğrenciler için verilir. (G) notu ortalama hesaplarına katılmaz.</a:t>
            </a:r>
          </a:p>
          <a:p>
            <a:r>
              <a:rPr lang="tr-TR" dirty="0"/>
              <a:t>(5) </a:t>
            </a:r>
            <a:r>
              <a:rPr lang="tr-TR" dirty="0">
                <a:solidFill>
                  <a:srgbClr val="FF0000"/>
                </a:solidFill>
              </a:rPr>
              <a:t>(K)</a:t>
            </a:r>
            <a:r>
              <a:rPr lang="tr-TR" dirty="0"/>
              <a:t> harf notu, </a:t>
            </a:r>
            <a:r>
              <a:rPr lang="tr-TR" dirty="0">
                <a:solidFill>
                  <a:srgbClr val="FF0000"/>
                </a:solidFill>
              </a:rPr>
              <a:t>Mesleki Deneyim </a:t>
            </a:r>
            <a:r>
              <a:rPr lang="tr-TR" dirty="0"/>
              <a:t>I ve Mesleki Deneyim II derslerinden başarısız olan öğrencilere verilir. (K) notu ortalama hesaplarına katılmaz.</a:t>
            </a:r>
          </a:p>
          <a:p>
            <a:r>
              <a:rPr lang="tr-TR" dirty="0"/>
              <a:t>(6) (</a:t>
            </a:r>
            <a:r>
              <a:rPr lang="tr-TR" dirty="0">
                <a:solidFill>
                  <a:srgbClr val="FF0000"/>
                </a:solidFill>
              </a:rPr>
              <a:t>S</a:t>
            </a:r>
            <a:r>
              <a:rPr lang="tr-TR" dirty="0"/>
              <a:t>) harf notu </a:t>
            </a:r>
            <a:r>
              <a:rPr lang="tr-TR" dirty="0">
                <a:solidFill>
                  <a:srgbClr val="FF0000"/>
                </a:solidFill>
              </a:rPr>
              <a:t>bir yarıyıldan daha uzun süren</a:t>
            </a:r>
            <a:r>
              <a:rPr lang="tr-TR" dirty="0"/>
              <a:t> ve başarılı olarak sürdürülen </a:t>
            </a:r>
            <a:r>
              <a:rPr lang="tr-TR" dirty="0">
                <a:solidFill>
                  <a:srgbClr val="FF0000"/>
                </a:solidFill>
              </a:rPr>
              <a:t>bitirme çalışması ve proje dersi için </a:t>
            </a:r>
            <a:r>
              <a:rPr lang="tr-TR" dirty="0"/>
              <a:t>verilir.</a:t>
            </a:r>
          </a:p>
          <a:p>
            <a:endParaRPr lang="tr-TR" dirty="0"/>
          </a:p>
        </p:txBody>
      </p:sp>
    </p:spTree>
    <p:extLst>
      <p:ext uri="{BB962C8B-B14F-4D97-AF65-F5344CB8AC3E}">
        <p14:creationId xmlns:p14="http://schemas.microsoft.com/office/powerpoint/2010/main" val="803962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Notlarda maddi hata</a:t>
            </a:r>
            <a:endParaRPr lang="tr-TR" dirty="0"/>
          </a:p>
        </p:txBody>
      </p:sp>
      <p:sp>
        <p:nvSpPr>
          <p:cNvPr id="3" name="Content Placeholder 2"/>
          <p:cNvSpPr>
            <a:spLocks noGrp="1"/>
          </p:cNvSpPr>
          <p:nvPr>
            <p:ph idx="1"/>
          </p:nvPr>
        </p:nvSpPr>
        <p:spPr/>
        <p:txBody>
          <a:bodyPr>
            <a:normAutofit fontScale="92500" lnSpcReduction="20000"/>
          </a:bodyPr>
          <a:lstStyle/>
          <a:p>
            <a:r>
              <a:rPr lang="tr-TR" b="1" dirty="0"/>
              <a:t>MADDE 24 –</a:t>
            </a:r>
            <a:r>
              <a:rPr lang="tr-TR" dirty="0"/>
              <a:t> (1) Sınav notlarında herhangi bir maddi hatanın yapılmış olması durumunda, </a:t>
            </a:r>
            <a:r>
              <a:rPr lang="tr-TR" dirty="0">
                <a:solidFill>
                  <a:srgbClr val="FF0000"/>
                </a:solidFill>
              </a:rPr>
              <a:t>düzeltme başvurusu</a:t>
            </a:r>
            <a:r>
              <a:rPr lang="tr-TR" dirty="0"/>
              <a:t>, </a:t>
            </a:r>
            <a:r>
              <a:rPr lang="tr-TR" dirty="0">
                <a:solidFill>
                  <a:srgbClr val="FF0000"/>
                </a:solidFill>
              </a:rPr>
              <a:t>notların ilanını takip eden üç iş günü içinde </a:t>
            </a:r>
            <a:r>
              <a:rPr lang="tr-TR" dirty="0"/>
              <a:t>yapılır. Başvurular, öğrencinin bağlı olduğu ilgili birimce yedi gün içinde karara bağlanır. İtiraz sonucu notlarda değişiklik olması veya öğretim elemanı tarafından yapılacak not düzeltme işlemlerinde, değişiklik veya düzeltmelere ilişkin belgeler eklenir. Harfli notların kesinleşmesinden sonraki düzeltme işlemleri, ilgili kurulun onayı ile gerçekleştirilir.</a:t>
            </a:r>
          </a:p>
          <a:p>
            <a:r>
              <a:rPr lang="tr-TR" dirty="0"/>
              <a:t>(2) Sınav notlarına ve harf notlarına ilişkin </a:t>
            </a:r>
            <a:r>
              <a:rPr lang="tr-TR" dirty="0">
                <a:solidFill>
                  <a:srgbClr val="FF0000"/>
                </a:solidFill>
              </a:rPr>
              <a:t>itiraz</a:t>
            </a:r>
            <a:r>
              <a:rPr lang="tr-TR" dirty="0"/>
              <a:t> ve düzeltme başvuruları doğrudan öğrencinin kayıtlı olduğu ilgili </a:t>
            </a:r>
            <a:r>
              <a:rPr lang="tr-TR" dirty="0">
                <a:solidFill>
                  <a:srgbClr val="FF0000"/>
                </a:solidFill>
              </a:rPr>
              <a:t>bölüm başkanlığına </a:t>
            </a:r>
            <a:r>
              <a:rPr lang="tr-TR" dirty="0"/>
              <a:t>yapılır.</a:t>
            </a:r>
          </a:p>
          <a:p>
            <a:r>
              <a:rPr lang="tr-TR" dirty="0"/>
              <a:t>(3) Harfli başarı notlarının ilanını takiben her hangi bir nedenle yapılan değişiklikler o ders ile ilgili daha önce yapılmış olan istatistiksel hesaplamalara yansıtılmaz.</a:t>
            </a:r>
          </a:p>
          <a:p>
            <a:endParaRPr lang="tr-TR" dirty="0"/>
          </a:p>
        </p:txBody>
      </p:sp>
    </p:spTree>
    <p:extLst>
      <p:ext uri="{BB962C8B-B14F-4D97-AF65-F5344CB8AC3E}">
        <p14:creationId xmlns:p14="http://schemas.microsoft.com/office/powerpoint/2010/main" val="421682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Not ortalaması</a:t>
            </a:r>
            <a:endParaRPr lang="tr-TR" dirty="0"/>
          </a:p>
        </p:txBody>
      </p:sp>
      <p:sp>
        <p:nvSpPr>
          <p:cNvPr id="3" name="Content Placeholder 2"/>
          <p:cNvSpPr>
            <a:spLocks noGrp="1"/>
          </p:cNvSpPr>
          <p:nvPr>
            <p:ph idx="1"/>
          </p:nvPr>
        </p:nvSpPr>
        <p:spPr>
          <a:xfrm>
            <a:off x="457200" y="1600200"/>
            <a:ext cx="8229600" cy="4781128"/>
          </a:xfrm>
        </p:spPr>
        <p:txBody>
          <a:bodyPr>
            <a:normAutofit fontScale="85000" lnSpcReduction="10000"/>
          </a:bodyPr>
          <a:lstStyle/>
          <a:p>
            <a:r>
              <a:rPr lang="tr-TR" b="1" dirty="0"/>
              <a:t>MADDE 25 –</a:t>
            </a:r>
            <a:r>
              <a:rPr lang="tr-TR" dirty="0"/>
              <a:t> (1) Öğrencilerin başarı durumu her yarıyıl sonunda Öğrenci İşleri Daire Başkanlığı tarafından belirlenir. Bir öğrencinin bir eğitim-öğretim çalışmasından aldığı toplam kredi, o çalışmanın </a:t>
            </a:r>
            <a:r>
              <a:rPr lang="tr-TR" dirty="0">
                <a:solidFill>
                  <a:srgbClr val="FF0000"/>
                </a:solidFill>
              </a:rPr>
              <a:t>kredi değeri ile aldığı yarıyıl notu katsayısının çarpımı </a:t>
            </a:r>
            <a:r>
              <a:rPr lang="tr-TR" dirty="0"/>
              <a:t>yoluyla elde edilir. Herhangi bir yarıyılın not ortalamasını bulmak için o yarıyılda öğrencinin bütün eğitim-öğretim çalışmalarından aldığı toplam kredi tutarı, alınan çalışmaların </a:t>
            </a:r>
            <a:r>
              <a:rPr lang="tr-TR" dirty="0">
                <a:solidFill>
                  <a:srgbClr val="FF0000"/>
                </a:solidFill>
              </a:rPr>
              <a:t>kredi değeri toplamına bölünür</a:t>
            </a:r>
            <a:r>
              <a:rPr lang="tr-TR" dirty="0"/>
              <a:t>. Elde edilen ortalama virgülden sonra iki hane olarak gösterilir.</a:t>
            </a:r>
          </a:p>
          <a:p>
            <a:r>
              <a:rPr lang="tr-TR" dirty="0"/>
              <a:t>(2) Bütün notlar öğrencinin not belgesine geçirilir. Genel not ortalaması, öğrencinin Üniversiteye girişinden itibaren almış olduğu ve kayıtlı bulunduğu programda geçerli olan derslerin ve çalışmaların tümü dikkate alınarak hesaplanır. Gerek yarıyıl ve gerekse genel not ortalamasında (AA)’dan (FF)’ye kadar verilen notlar esas alınır. </a:t>
            </a:r>
            <a:r>
              <a:rPr lang="tr-TR" dirty="0">
                <a:solidFill>
                  <a:srgbClr val="00B050"/>
                </a:solidFill>
              </a:rPr>
              <a:t>Genel not ortalamasına tekrar edilen derslerden alınan en son not katılır</a:t>
            </a:r>
            <a:r>
              <a:rPr lang="tr-TR" dirty="0"/>
              <a:t>.</a:t>
            </a:r>
          </a:p>
          <a:p>
            <a:endParaRPr lang="tr-TR" dirty="0"/>
          </a:p>
        </p:txBody>
      </p:sp>
    </p:spTree>
    <p:extLst>
      <p:ext uri="{BB962C8B-B14F-4D97-AF65-F5344CB8AC3E}">
        <p14:creationId xmlns:p14="http://schemas.microsoft.com/office/powerpoint/2010/main" val="2816540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Onur öğrencileri</a:t>
            </a:r>
            <a:endParaRPr lang="tr-TR" dirty="0"/>
          </a:p>
        </p:txBody>
      </p:sp>
      <p:sp>
        <p:nvSpPr>
          <p:cNvPr id="3" name="Content Placeholder 2"/>
          <p:cNvSpPr>
            <a:spLocks noGrp="1"/>
          </p:cNvSpPr>
          <p:nvPr>
            <p:ph idx="1"/>
          </p:nvPr>
        </p:nvSpPr>
        <p:spPr/>
        <p:txBody>
          <a:bodyPr/>
          <a:lstStyle/>
          <a:p>
            <a:r>
              <a:rPr lang="tr-TR" b="1" dirty="0"/>
              <a:t>MADDE 26 – </a:t>
            </a:r>
            <a:r>
              <a:rPr lang="tr-TR" dirty="0"/>
              <a:t>(1) Üniversite öğrenciliği süresince uyarma dışında </a:t>
            </a:r>
            <a:r>
              <a:rPr lang="tr-TR" dirty="0">
                <a:solidFill>
                  <a:srgbClr val="FF0000"/>
                </a:solidFill>
              </a:rPr>
              <a:t>disiplin cezası almamış olmak kaydıyla</a:t>
            </a:r>
            <a:r>
              <a:rPr lang="tr-TR" dirty="0"/>
              <a:t>, bir yarıyıl sonunda en az normal ders yükü ile o yarıyılın not ortalaması </a:t>
            </a:r>
            <a:r>
              <a:rPr lang="tr-TR" dirty="0">
                <a:solidFill>
                  <a:srgbClr val="FF0000"/>
                </a:solidFill>
              </a:rPr>
              <a:t>3,00-3,50 </a:t>
            </a:r>
            <a:r>
              <a:rPr lang="tr-TR" dirty="0"/>
              <a:t>olan öğrenciler </a:t>
            </a:r>
            <a:r>
              <a:rPr lang="tr-TR" dirty="0">
                <a:solidFill>
                  <a:srgbClr val="FF0000"/>
                </a:solidFill>
              </a:rPr>
              <a:t>onur</a:t>
            </a:r>
            <a:r>
              <a:rPr lang="tr-TR" dirty="0"/>
              <a:t> öğrencisi, </a:t>
            </a:r>
            <a:r>
              <a:rPr lang="tr-TR" dirty="0">
                <a:solidFill>
                  <a:srgbClr val="FF0000"/>
                </a:solidFill>
              </a:rPr>
              <a:t>3,51-4,00</a:t>
            </a:r>
            <a:r>
              <a:rPr lang="tr-TR" dirty="0"/>
              <a:t> arasındaki öğrenciler </a:t>
            </a:r>
            <a:r>
              <a:rPr lang="tr-TR" dirty="0">
                <a:solidFill>
                  <a:srgbClr val="FF0000"/>
                </a:solidFill>
              </a:rPr>
              <a:t>yüksek onur öğrencisi </a:t>
            </a:r>
            <a:r>
              <a:rPr lang="tr-TR" dirty="0"/>
              <a:t>sayılırlar ve bu durum diplomalarında belirtilir.</a:t>
            </a:r>
          </a:p>
        </p:txBody>
      </p:sp>
    </p:spTree>
    <p:extLst>
      <p:ext uri="{BB962C8B-B14F-4D97-AF65-F5344CB8AC3E}">
        <p14:creationId xmlns:p14="http://schemas.microsoft.com/office/powerpoint/2010/main" val="2116980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35280" cy="1600200"/>
          </a:xfrm>
        </p:spPr>
        <p:txBody>
          <a:bodyPr/>
          <a:lstStyle/>
          <a:p>
            <a:r>
              <a:rPr lang="tr-TR" b="1" dirty="0">
                <a:effectLst/>
              </a:rPr>
              <a:t>Başarılı öğrenciler ve ders tekrarı ile ilgili esaslar</a:t>
            </a:r>
            <a:endParaRPr lang="tr-TR" dirty="0"/>
          </a:p>
        </p:txBody>
      </p:sp>
      <p:sp>
        <p:nvSpPr>
          <p:cNvPr id="3" name="Content Placeholder 2"/>
          <p:cNvSpPr>
            <a:spLocks noGrp="1"/>
          </p:cNvSpPr>
          <p:nvPr>
            <p:ph idx="1"/>
          </p:nvPr>
        </p:nvSpPr>
        <p:spPr/>
        <p:txBody>
          <a:bodyPr>
            <a:normAutofit fontScale="92500" lnSpcReduction="10000"/>
          </a:bodyPr>
          <a:lstStyle/>
          <a:p>
            <a:r>
              <a:rPr lang="tr-TR" b="1" dirty="0" smtClean="0"/>
              <a:t>MADDE </a:t>
            </a:r>
            <a:r>
              <a:rPr lang="tr-TR" b="1" dirty="0"/>
              <a:t>28 –</a:t>
            </a:r>
            <a:r>
              <a:rPr lang="tr-TR" dirty="0"/>
              <a:t> </a:t>
            </a:r>
            <a:r>
              <a:rPr lang="tr-TR" dirty="0" smtClean="0"/>
              <a:t> (</a:t>
            </a:r>
            <a:r>
              <a:rPr lang="tr-TR" dirty="0"/>
              <a:t>2) </a:t>
            </a:r>
            <a:r>
              <a:rPr lang="tr-TR" dirty="0">
                <a:solidFill>
                  <a:srgbClr val="FF0000"/>
                </a:solidFill>
              </a:rPr>
              <a:t>Dördüncü yarıyılın sonunda </a:t>
            </a:r>
            <a:r>
              <a:rPr lang="tr-TR" dirty="0"/>
              <a:t>genel ağırlıklı not ortalaması </a:t>
            </a:r>
            <a:r>
              <a:rPr lang="tr-TR" dirty="0">
                <a:solidFill>
                  <a:srgbClr val="FF0000"/>
                </a:solidFill>
              </a:rPr>
              <a:t>1,80’in altında olan </a:t>
            </a:r>
            <a:r>
              <a:rPr lang="tr-TR" dirty="0"/>
              <a:t>lisans öğrencileri </a:t>
            </a:r>
            <a:r>
              <a:rPr lang="tr-TR" dirty="0">
                <a:solidFill>
                  <a:srgbClr val="FF0000"/>
                </a:solidFill>
              </a:rPr>
              <a:t>üst yarıyıllardan ders alamazlar</a:t>
            </a:r>
            <a:r>
              <a:rPr lang="tr-TR" dirty="0"/>
              <a:t>. Bu durumdaki öğrenciler başarısız oldukları derslerden tekrar alarak genel not ortalamalarını en az 1,80’e yükseltmek zorundadır</a:t>
            </a:r>
            <a:r>
              <a:rPr lang="tr-TR" dirty="0" smtClean="0"/>
              <a:t>.</a:t>
            </a:r>
          </a:p>
          <a:p>
            <a:r>
              <a:rPr lang="tr-TR" dirty="0"/>
              <a:t>(4) Öğrenciler, </a:t>
            </a:r>
            <a:r>
              <a:rPr lang="tr-TR" dirty="0">
                <a:solidFill>
                  <a:srgbClr val="FF0000"/>
                </a:solidFill>
              </a:rPr>
              <a:t>tekrarlanması gereken seçmeli derslerinin yerine</a:t>
            </a:r>
            <a:r>
              <a:rPr lang="tr-TR" dirty="0"/>
              <a:t> bölüm başkanlığı, yüksekokul veya meslek yüksekokul müdürlüğünce açılan </a:t>
            </a:r>
            <a:r>
              <a:rPr lang="tr-TR" dirty="0">
                <a:solidFill>
                  <a:srgbClr val="FF0000"/>
                </a:solidFill>
              </a:rPr>
              <a:t>diğer seçmeli dersleri alabilirler</a:t>
            </a:r>
            <a:r>
              <a:rPr lang="tr-TR" dirty="0"/>
              <a:t>. Bu takdirde, önceki ders ve çalışmalar için kullanılmış haklar yeniden kullanılamaz.</a:t>
            </a:r>
          </a:p>
          <a:p>
            <a:r>
              <a:rPr lang="tr-TR" dirty="0"/>
              <a:t>(5) Öğrenciler isterlerse başarılı oldukları (</a:t>
            </a:r>
            <a:r>
              <a:rPr lang="tr-TR" dirty="0">
                <a:solidFill>
                  <a:srgbClr val="FF0000"/>
                </a:solidFill>
              </a:rPr>
              <a:t>DC</a:t>
            </a:r>
            <a:r>
              <a:rPr lang="tr-TR" dirty="0"/>
              <a:t>) harf notlu derslerini, </a:t>
            </a:r>
            <a:r>
              <a:rPr lang="tr-TR" dirty="0">
                <a:solidFill>
                  <a:srgbClr val="FF0000"/>
                </a:solidFill>
              </a:rPr>
              <a:t>not yükseltmek amacı ile</a:t>
            </a:r>
            <a:r>
              <a:rPr lang="tr-TR" dirty="0"/>
              <a:t> dilekçe vererek </a:t>
            </a:r>
            <a:r>
              <a:rPr lang="tr-TR" dirty="0">
                <a:solidFill>
                  <a:srgbClr val="FF0000"/>
                </a:solidFill>
              </a:rPr>
              <a:t>tekrar edebilirler</a:t>
            </a:r>
            <a:r>
              <a:rPr lang="tr-TR" dirty="0"/>
              <a:t>. Bu durumda dersin tekrar edildiği yarıyılda alınan not, bu dersin son harf notu olarak kabul edilir</a:t>
            </a:r>
            <a:r>
              <a:rPr lang="tr-TR" dirty="0" smtClean="0"/>
              <a:t>.</a:t>
            </a:r>
            <a:endParaRPr lang="tr-TR" dirty="0"/>
          </a:p>
          <a:p>
            <a:endParaRPr lang="tr-TR" dirty="0"/>
          </a:p>
        </p:txBody>
      </p:sp>
    </p:spTree>
    <p:extLst>
      <p:ext uri="{BB962C8B-B14F-4D97-AF65-F5344CB8AC3E}">
        <p14:creationId xmlns:p14="http://schemas.microsoft.com/office/powerpoint/2010/main" val="84934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b="1" dirty="0">
                <a:effectLst/>
              </a:rPr>
              <a:t>Eğitim süresi ve ders kredileri</a:t>
            </a:r>
            <a:endParaRPr lang="tr-TR" dirty="0"/>
          </a:p>
        </p:txBody>
      </p:sp>
      <p:sp>
        <p:nvSpPr>
          <p:cNvPr id="3" name="Content Placeholder 2"/>
          <p:cNvSpPr>
            <a:spLocks noGrp="1"/>
          </p:cNvSpPr>
          <p:nvPr>
            <p:ph idx="1"/>
          </p:nvPr>
        </p:nvSpPr>
        <p:spPr/>
        <p:txBody>
          <a:bodyPr>
            <a:normAutofit fontScale="92500" lnSpcReduction="20000"/>
          </a:bodyPr>
          <a:lstStyle/>
          <a:p>
            <a:r>
              <a:rPr lang="tr-TR" b="1" dirty="0"/>
              <a:t>MADDE 6 –</a:t>
            </a:r>
            <a:r>
              <a:rPr lang="tr-TR" dirty="0"/>
              <a:t> (1) Bir eğitim-öğretim yılı; </a:t>
            </a:r>
            <a:r>
              <a:rPr lang="tr-TR" dirty="0">
                <a:solidFill>
                  <a:srgbClr val="FF0000"/>
                </a:solidFill>
              </a:rPr>
              <a:t>güz</a:t>
            </a:r>
            <a:r>
              <a:rPr lang="tr-TR" dirty="0"/>
              <a:t> yarıyılı ve </a:t>
            </a:r>
            <a:r>
              <a:rPr lang="tr-TR" dirty="0">
                <a:solidFill>
                  <a:srgbClr val="FF0000"/>
                </a:solidFill>
              </a:rPr>
              <a:t>bahar yarıyılı </a:t>
            </a:r>
            <a:r>
              <a:rPr lang="tr-TR" dirty="0"/>
              <a:t>olmak üzere iki yarıyıldan oluşur. Her bir yarıyıl; </a:t>
            </a:r>
            <a:r>
              <a:rPr lang="tr-TR" dirty="0" smtClean="0">
                <a:solidFill>
                  <a:srgbClr val="00B050"/>
                </a:solidFill>
              </a:rPr>
              <a:t>14 </a:t>
            </a:r>
            <a:r>
              <a:rPr lang="tr-TR" dirty="0">
                <a:solidFill>
                  <a:srgbClr val="00B050"/>
                </a:solidFill>
              </a:rPr>
              <a:t>hafta ders</a:t>
            </a:r>
            <a:r>
              <a:rPr lang="tr-TR" dirty="0"/>
              <a:t>, </a:t>
            </a:r>
            <a:r>
              <a:rPr lang="tr-TR" dirty="0" smtClean="0">
                <a:solidFill>
                  <a:srgbClr val="00B050"/>
                </a:solidFill>
              </a:rPr>
              <a:t>1 hafta </a:t>
            </a:r>
            <a:r>
              <a:rPr lang="tr-TR" dirty="0">
                <a:solidFill>
                  <a:srgbClr val="00B050"/>
                </a:solidFill>
              </a:rPr>
              <a:t>ara sınav</a:t>
            </a:r>
            <a:r>
              <a:rPr lang="tr-TR" dirty="0"/>
              <a:t>, </a:t>
            </a:r>
            <a:r>
              <a:rPr lang="tr-TR" dirty="0" smtClean="0">
                <a:solidFill>
                  <a:srgbClr val="00B050"/>
                </a:solidFill>
              </a:rPr>
              <a:t>2 hafta </a:t>
            </a:r>
            <a:r>
              <a:rPr lang="tr-TR" dirty="0">
                <a:solidFill>
                  <a:srgbClr val="00B050"/>
                </a:solidFill>
              </a:rPr>
              <a:t>yarıyıl sonu sınav haftası</a:t>
            </a:r>
            <a:r>
              <a:rPr lang="tr-TR" dirty="0"/>
              <a:t> ve </a:t>
            </a:r>
            <a:r>
              <a:rPr lang="tr-TR" dirty="0" smtClean="0">
                <a:solidFill>
                  <a:srgbClr val="00B050"/>
                </a:solidFill>
              </a:rPr>
              <a:t>1 hafta </a:t>
            </a:r>
            <a:r>
              <a:rPr lang="tr-TR" dirty="0">
                <a:solidFill>
                  <a:srgbClr val="00B050"/>
                </a:solidFill>
              </a:rPr>
              <a:t>bütünleme sınav haftası </a:t>
            </a:r>
            <a:r>
              <a:rPr lang="tr-TR" dirty="0"/>
              <a:t>olmak üzere on sekiz haftadan oluşur. Eğitim-öğretim yılı ve ilgili diğer faaliyetlerin başlama ve bitiş tarihleri, Senato tarafından belirlenen </a:t>
            </a:r>
            <a:r>
              <a:rPr lang="tr-TR" dirty="0">
                <a:solidFill>
                  <a:srgbClr val="FF0000"/>
                </a:solidFill>
              </a:rPr>
              <a:t>akademik takvim </a:t>
            </a:r>
            <a:r>
              <a:rPr lang="tr-TR" dirty="0"/>
              <a:t>ile duyurulur. </a:t>
            </a:r>
            <a:r>
              <a:rPr lang="tr-TR" dirty="0">
                <a:solidFill>
                  <a:srgbClr val="00B050"/>
                </a:solidFill>
              </a:rPr>
              <a:t>Ara sınavlar dokuzuncu haftada</a:t>
            </a:r>
            <a:r>
              <a:rPr lang="tr-TR" dirty="0"/>
              <a:t> yapılır ve bu hafta içerisinde ders yapılmaz.</a:t>
            </a:r>
          </a:p>
          <a:p>
            <a:r>
              <a:rPr lang="tr-TR" dirty="0"/>
              <a:t>(2) Üniversitede öğretim, ders geçme esasına dayalıdır ve </a:t>
            </a:r>
            <a:r>
              <a:rPr lang="tr-TR" dirty="0">
                <a:solidFill>
                  <a:srgbClr val="FF0000"/>
                </a:solidFill>
              </a:rPr>
              <a:t>kredili sisteme göre </a:t>
            </a:r>
            <a:r>
              <a:rPr lang="tr-TR" dirty="0"/>
              <a:t>yürütülür. Her dersin kredisi öğretim programında belirtilir. Bir programdaki toplam kredi miktarı ilgili kurulların önerisi ve Senatonun onayı ile belirlenir. Derslerde yerel kredi sistemi ve AKTS birlikte kullanılır.</a:t>
            </a:r>
          </a:p>
          <a:p>
            <a:endParaRPr lang="tr-TR" dirty="0"/>
          </a:p>
        </p:txBody>
      </p:sp>
      <p:sp>
        <p:nvSpPr>
          <p:cNvPr id="4" name="Rectangle 3"/>
          <p:cNvSpPr/>
          <p:nvPr/>
        </p:nvSpPr>
        <p:spPr>
          <a:xfrm>
            <a:off x="539552" y="6021288"/>
            <a:ext cx="8280920" cy="646331"/>
          </a:xfrm>
          <a:prstGeom prst="rect">
            <a:avLst/>
          </a:prstGeom>
        </p:spPr>
        <p:txBody>
          <a:bodyPr wrap="square">
            <a:spAutoFit/>
          </a:bodyPr>
          <a:lstStyle/>
          <a:p>
            <a:r>
              <a:rPr lang="tr-TR" dirty="0">
                <a:solidFill>
                  <a:schemeClr val="accent6">
                    <a:lumMod val="75000"/>
                  </a:schemeClr>
                </a:solidFill>
              </a:rPr>
              <a:t>İlgili kurul: Karadeniz Teknik Üniversitesine bağlı fakülte, konservatuvar, yüksekokul ve meslek yüksekokulu kurullarını ve yönetim kurulları</a:t>
            </a:r>
          </a:p>
        </p:txBody>
      </p:sp>
    </p:spTree>
    <p:extLst>
      <p:ext uri="{BB962C8B-B14F-4D97-AF65-F5344CB8AC3E}">
        <p14:creationId xmlns:p14="http://schemas.microsoft.com/office/powerpoint/2010/main" val="4101948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Öğrenim süresi</a:t>
            </a:r>
            <a:endParaRPr lang="tr-TR" dirty="0"/>
          </a:p>
        </p:txBody>
      </p:sp>
      <p:sp>
        <p:nvSpPr>
          <p:cNvPr id="3" name="Content Placeholder 2"/>
          <p:cNvSpPr>
            <a:spLocks noGrp="1"/>
          </p:cNvSpPr>
          <p:nvPr>
            <p:ph idx="1"/>
          </p:nvPr>
        </p:nvSpPr>
        <p:spPr/>
        <p:txBody>
          <a:bodyPr>
            <a:normAutofit fontScale="92500" lnSpcReduction="10000"/>
          </a:bodyPr>
          <a:lstStyle/>
          <a:p>
            <a:r>
              <a:rPr lang="tr-TR" b="1" dirty="0"/>
              <a:t>MADDE 29 –</a:t>
            </a:r>
            <a:r>
              <a:rPr lang="tr-TR" dirty="0"/>
              <a:t> (1) Öğrenciler, bir yıl süreli yabancı dil </a:t>
            </a:r>
            <a:r>
              <a:rPr lang="tr-TR" dirty="0">
                <a:solidFill>
                  <a:srgbClr val="00B050"/>
                </a:solidFill>
              </a:rPr>
              <a:t>hazırlık sınıfı hariç</a:t>
            </a:r>
            <a:r>
              <a:rPr lang="tr-TR" dirty="0"/>
              <a:t>, kayıt oldukları programa ilişkin derslerin verildiği dönemden başlamak üzere, her dönem için </a:t>
            </a:r>
            <a:r>
              <a:rPr lang="tr-TR" dirty="0">
                <a:solidFill>
                  <a:srgbClr val="00B050"/>
                </a:solidFill>
              </a:rPr>
              <a:t>kayıt yaptırıp yaptırmadığına bakılmadan</a:t>
            </a:r>
            <a:r>
              <a:rPr lang="tr-TR" dirty="0"/>
              <a:t> öğrenim süresi iki yıl olan önlisans programlarını azami dört yıl, öğrenim süresi dört yıl olan lisans programlarını azami </a:t>
            </a:r>
            <a:r>
              <a:rPr lang="tr-TR" dirty="0">
                <a:solidFill>
                  <a:srgbClr val="FF0000"/>
                </a:solidFill>
              </a:rPr>
              <a:t>yedi yıl içinde tamamlamak zorundadırlar</a:t>
            </a:r>
            <a:r>
              <a:rPr lang="tr-TR" dirty="0"/>
              <a:t>. Bu süreler sonunda üçüncü, beşinci ve altıncı fıkra hükümleri saklı kalmak kaydıyla mezun olamayan öğrencilerin </a:t>
            </a:r>
            <a:r>
              <a:rPr lang="tr-TR" dirty="0">
                <a:solidFill>
                  <a:srgbClr val="FF0000"/>
                </a:solidFill>
              </a:rPr>
              <a:t>Üniversiteyle ilişiği kesilir</a:t>
            </a:r>
            <a:r>
              <a:rPr lang="tr-TR" dirty="0"/>
              <a:t>. Bilimsel ve yabancı dil hazırlık eğitim süresi en fazla iki yıldır. </a:t>
            </a:r>
            <a:r>
              <a:rPr lang="tr-TR" dirty="0">
                <a:solidFill>
                  <a:srgbClr val="00B050"/>
                </a:solidFill>
              </a:rPr>
              <a:t>Hazırlık eğitimini iki yıl içinde </a:t>
            </a:r>
            <a:r>
              <a:rPr lang="tr-TR" dirty="0"/>
              <a:t>başarı ile tamamlayamayan öğrencilerin programdan ilişiği kesilir</a:t>
            </a:r>
            <a:r>
              <a:rPr lang="tr-TR" dirty="0" smtClean="0"/>
              <a:t>.</a:t>
            </a:r>
          </a:p>
          <a:p>
            <a:r>
              <a:rPr lang="tr-TR" dirty="0"/>
              <a:t>(6) Üniversiteden süreli uzaklaştırma cezası alan öğrencilerin </a:t>
            </a:r>
            <a:r>
              <a:rPr lang="tr-TR" dirty="0">
                <a:solidFill>
                  <a:srgbClr val="FF0000"/>
                </a:solidFill>
              </a:rPr>
              <a:t>ceza süreleri öğrenim süresinden sayılır</a:t>
            </a:r>
            <a:r>
              <a:rPr lang="tr-TR" dirty="0" smtClean="0"/>
              <a:t>.</a:t>
            </a:r>
            <a:endParaRPr lang="tr-TR" dirty="0"/>
          </a:p>
        </p:txBody>
      </p:sp>
    </p:spTree>
    <p:extLst>
      <p:ext uri="{BB962C8B-B14F-4D97-AF65-F5344CB8AC3E}">
        <p14:creationId xmlns:p14="http://schemas.microsoft.com/office/powerpoint/2010/main" val="1716099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Kayıt dondurma</a:t>
            </a:r>
            <a:endParaRPr lang="tr-TR" dirty="0"/>
          </a:p>
        </p:txBody>
      </p:sp>
      <p:sp>
        <p:nvSpPr>
          <p:cNvPr id="3" name="Content Placeholder 2"/>
          <p:cNvSpPr>
            <a:spLocks noGrp="1"/>
          </p:cNvSpPr>
          <p:nvPr>
            <p:ph idx="1"/>
          </p:nvPr>
        </p:nvSpPr>
        <p:spPr/>
        <p:txBody>
          <a:bodyPr>
            <a:normAutofit fontScale="85000" lnSpcReduction="20000"/>
          </a:bodyPr>
          <a:lstStyle/>
          <a:p>
            <a:r>
              <a:rPr lang="tr-TR" b="1" dirty="0"/>
              <a:t>MADDE 30 –</a:t>
            </a:r>
            <a:r>
              <a:rPr lang="tr-TR" dirty="0"/>
              <a:t> (1) Öğrencinin, eğitim-öğretim yarıyılı başlangıç tarihinden itibaren en geç </a:t>
            </a:r>
            <a:r>
              <a:rPr lang="tr-TR" dirty="0">
                <a:solidFill>
                  <a:srgbClr val="FF0000"/>
                </a:solidFill>
              </a:rPr>
              <a:t>bir ay içerisinde bir dilekçe ile </a:t>
            </a:r>
            <a:r>
              <a:rPr lang="tr-TR" dirty="0"/>
              <a:t>başvurması ve başvurusunun dayandığı </a:t>
            </a:r>
            <a:r>
              <a:rPr lang="tr-TR" dirty="0">
                <a:solidFill>
                  <a:srgbClr val="00B050"/>
                </a:solidFill>
              </a:rPr>
              <a:t>mazeretini kanıtlaması koşulu ile</a:t>
            </a:r>
            <a:r>
              <a:rPr lang="tr-TR" dirty="0"/>
              <a:t> ilgili birim kurulu tarafından, askerlik hizmeti hariç, meslek yüksekokullarında en fazla iki, diğer akademik birimlerde en fazla </a:t>
            </a:r>
            <a:r>
              <a:rPr lang="tr-TR" dirty="0">
                <a:solidFill>
                  <a:srgbClr val="FF0000"/>
                </a:solidFill>
              </a:rPr>
              <a:t>dört yarıyıla kadar öğrenime ara izni verilebilir</a:t>
            </a:r>
            <a:r>
              <a:rPr lang="tr-TR" dirty="0"/>
              <a:t>. Askerlik, sağlık kurulu raporu ve doğal afet mazeretlerinde başvuru süresi için kısıtlama uygulanmaz.</a:t>
            </a:r>
          </a:p>
          <a:p>
            <a:r>
              <a:rPr lang="tr-TR" dirty="0"/>
              <a:t>(2) Öğrenci izinli sayıldığı süre içinde öğrenimine devam edemez ve öğrencinin </a:t>
            </a:r>
            <a:r>
              <a:rPr lang="tr-TR" dirty="0">
                <a:solidFill>
                  <a:srgbClr val="FF0000"/>
                </a:solidFill>
              </a:rPr>
              <a:t>her türlü öğrencilik hakları dondurulur</a:t>
            </a:r>
            <a:r>
              <a:rPr lang="tr-TR" dirty="0"/>
              <a:t>. Bu kapsamdaki öğrencilerin izinli veya mazeretli oldukları süre içerisinde başka bir yükseköğretim kuruluşundan aldıkları dersler ve notlar geçersizdir. Bu izin, yarıyıl başlangıcından o yarıyıla ait sınavların sona erdiği tarihe kadar olan süreyi kapsayacak şekilde verilir. Bu izni alan bir öğrencinin öğrenimine </a:t>
            </a:r>
            <a:r>
              <a:rPr lang="tr-TR" dirty="0">
                <a:solidFill>
                  <a:srgbClr val="FF0000"/>
                </a:solidFill>
              </a:rPr>
              <a:t>ara verdiği süre, öğrenim süresinden sayılmaz</a:t>
            </a:r>
            <a:r>
              <a:rPr lang="tr-TR" dirty="0"/>
              <a:t>.</a:t>
            </a:r>
          </a:p>
          <a:p>
            <a:endParaRPr lang="tr-TR" dirty="0"/>
          </a:p>
        </p:txBody>
      </p:sp>
    </p:spTree>
    <p:extLst>
      <p:ext uri="{BB962C8B-B14F-4D97-AF65-F5344CB8AC3E}">
        <p14:creationId xmlns:p14="http://schemas.microsoft.com/office/powerpoint/2010/main" val="1272693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Mezuniyet, diploma verilme </a:t>
            </a:r>
            <a:r>
              <a:rPr lang="tr-TR" b="1" dirty="0" smtClean="0">
                <a:effectLst/>
              </a:rPr>
              <a:t>şartları</a:t>
            </a:r>
            <a:endParaRPr lang="tr-TR" dirty="0"/>
          </a:p>
        </p:txBody>
      </p:sp>
      <p:sp>
        <p:nvSpPr>
          <p:cNvPr id="3" name="Content Placeholder 2"/>
          <p:cNvSpPr>
            <a:spLocks noGrp="1"/>
          </p:cNvSpPr>
          <p:nvPr>
            <p:ph idx="1"/>
          </p:nvPr>
        </p:nvSpPr>
        <p:spPr/>
        <p:txBody>
          <a:bodyPr>
            <a:normAutofit fontScale="92500"/>
          </a:bodyPr>
          <a:lstStyle/>
          <a:p>
            <a:r>
              <a:rPr lang="tr-TR" b="1" dirty="0"/>
              <a:t>MADDE 31 –</a:t>
            </a:r>
            <a:r>
              <a:rPr lang="tr-TR" dirty="0"/>
              <a:t> (1) Öğrencinin mezuniyete hak kazanabilmesi için; kayıtlı olduğu diploma programının öngördüğü </a:t>
            </a:r>
            <a:r>
              <a:rPr lang="tr-TR" dirty="0">
                <a:solidFill>
                  <a:srgbClr val="00B050"/>
                </a:solidFill>
              </a:rPr>
              <a:t>dersleri</a:t>
            </a:r>
            <a:r>
              <a:rPr lang="tr-TR" dirty="0"/>
              <a:t>, </a:t>
            </a:r>
            <a:r>
              <a:rPr lang="tr-TR" dirty="0">
                <a:solidFill>
                  <a:srgbClr val="00B050"/>
                </a:solidFill>
              </a:rPr>
              <a:t>uygulamaları</a:t>
            </a:r>
            <a:r>
              <a:rPr lang="tr-TR" dirty="0"/>
              <a:t>, </a:t>
            </a:r>
            <a:r>
              <a:rPr lang="tr-TR" dirty="0">
                <a:solidFill>
                  <a:srgbClr val="00B050"/>
                </a:solidFill>
              </a:rPr>
              <a:t>stajları</a:t>
            </a:r>
            <a:r>
              <a:rPr lang="tr-TR" dirty="0"/>
              <a:t> </a:t>
            </a:r>
            <a:r>
              <a:rPr lang="tr-TR" dirty="0" smtClean="0">
                <a:solidFill>
                  <a:srgbClr val="00B050"/>
                </a:solidFill>
              </a:rPr>
              <a:t>vb çalışmaları </a:t>
            </a:r>
            <a:r>
              <a:rPr lang="tr-TR" dirty="0"/>
              <a:t>bu Yönetmelik hükümlerine göre </a:t>
            </a:r>
            <a:r>
              <a:rPr lang="tr-TR" dirty="0">
                <a:solidFill>
                  <a:srgbClr val="FF0000"/>
                </a:solidFill>
              </a:rPr>
              <a:t>başarıyla tamamlaması gerekir</a:t>
            </a:r>
            <a:r>
              <a:rPr lang="tr-TR" dirty="0"/>
              <a:t>. Ayrıca, iki yıllık önlisans düzeyinde 120 AKTS, dört yıllık lisans programları için </a:t>
            </a:r>
            <a:r>
              <a:rPr lang="tr-TR" dirty="0">
                <a:solidFill>
                  <a:srgbClr val="FF0000"/>
                </a:solidFill>
              </a:rPr>
              <a:t>240 AKTS</a:t>
            </a:r>
            <a:r>
              <a:rPr lang="tr-TR" dirty="0"/>
              <a:t>, beş yıllık lisans programları için 300 AKTS, altı yıllık lisans programları için 360 AKTS </a:t>
            </a:r>
            <a:r>
              <a:rPr lang="tr-TR" dirty="0">
                <a:solidFill>
                  <a:srgbClr val="FF0000"/>
                </a:solidFill>
              </a:rPr>
              <a:t>krediyi başarıyla tamamlaması gerekir</a:t>
            </a:r>
            <a:r>
              <a:rPr lang="tr-TR" dirty="0"/>
              <a:t>.</a:t>
            </a:r>
          </a:p>
          <a:p>
            <a:r>
              <a:rPr lang="tr-TR" dirty="0"/>
              <a:t>(2) </a:t>
            </a:r>
            <a:r>
              <a:rPr lang="tr-TR" dirty="0">
                <a:solidFill>
                  <a:srgbClr val="FF0000"/>
                </a:solidFill>
              </a:rPr>
              <a:t>Mezuniyet genel ağırlıklı not ortalaması 4,00 üzerinden hesaplanır </a:t>
            </a:r>
            <a:r>
              <a:rPr lang="tr-TR" dirty="0"/>
              <a:t>ve öğrenim durumu belgesi üzerinde belirtilir. Lisans ve önlisans diploması verilebilmesi için öğrencinin genel not ortalamasının en az 2,00 olması gerekir.</a:t>
            </a:r>
          </a:p>
          <a:p>
            <a:endParaRPr lang="tr-TR" dirty="0"/>
          </a:p>
        </p:txBody>
      </p:sp>
    </p:spTree>
    <p:extLst>
      <p:ext uri="{BB962C8B-B14F-4D97-AF65-F5344CB8AC3E}">
        <p14:creationId xmlns:p14="http://schemas.microsoft.com/office/powerpoint/2010/main" val="672483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10000"/>
          </a:bodyPr>
          <a:lstStyle/>
          <a:p>
            <a:r>
              <a:rPr lang="tr-TR" dirty="0"/>
              <a:t>(3) Üniversitenin bir biriminin eğitim-öğretim programını başarı ile tamamlayan ve mezun olan öğrencilere o programın lisans veya önlisans program diploması ve diploma eki verilir. </a:t>
            </a:r>
            <a:r>
              <a:rPr lang="tr-TR" dirty="0">
                <a:solidFill>
                  <a:srgbClr val="FF0000"/>
                </a:solidFill>
              </a:rPr>
              <a:t>Diplomalar hazırlanıncaya kadar, öğrenciye geçici mezuniyet belgesi verilebilir. </a:t>
            </a:r>
            <a:r>
              <a:rPr lang="tr-TR" dirty="0"/>
              <a:t>Diploma ve mezuniyet belgeleri Rektörlükçe soğuk damga ile mühürlenir. Diplomaların şekli ve üzerinde yer alacak bilgiler Rektörlükçe düzenlenir.</a:t>
            </a:r>
          </a:p>
          <a:p>
            <a:r>
              <a:rPr lang="tr-TR" dirty="0"/>
              <a:t>(4) Bir lisans programının </a:t>
            </a:r>
            <a:r>
              <a:rPr lang="tr-TR" dirty="0">
                <a:solidFill>
                  <a:srgbClr val="FF0000"/>
                </a:solidFill>
              </a:rPr>
              <a:t>ilk dört yarıyılının bütün derslerinden başarılı </a:t>
            </a:r>
            <a:r>
              <a:rPr lang="tr-TR" dirty="0"/>
              <a:t>ve bu derslerin ağırlıklı </a:t>
            </a:r>
            <a:r>
              <a:rPr lang="tr-TR" dirty="0">
                <a:solidFill>
                  <a:srgbClr val="FF0000"/>
                </a:solidFill>
              </a:rPr>
              <a:t>not ortalaması 2,00 olan </a:t>
            </a:r>
            <a:r>
              <a:rPr lang="tr-TR" dirty="0"/>
              <a:t>öğrenciye, programdan ayrılmak istemesi halinde </a:t>
            </a:r>
            <a:r>
              <a:rPr lang="tr-TR" dirty="0">
                <a:solidFill>
                  <a:srgbClr val="FF0000"/>
                </a:solidFill>
              </a:rPr>
              <a:t>önlisans diploması verilir</a:t>
            </a:r>
            <a:r>
              <a:rPr lang="tr-TR" dirty="0"/>
              <a:t>. Önlisans diploması almak için yapılacak başvurular herhangi bir süre ile sınırlı değildir</a:t>
            </a:r>
            <a:r>
              <a:rPr lang="tr-TR" dirty="0" smtClean="0"/>
              <a:t>.</a:t>
            </a:r>
            <a:endParaRPr lang="tr-TR" dirty="0"/>
          </a:p>
        </p:txBody>
      </p:sp>
    </p:spTree>
    <p:extLst>
      <p:ext uri="{BB962C8B-B14F-4D97-AF65-F5344CB8AC3E}">
        <p14:creationId xmlns:p14="http://schemas.microsoft.com/office/powerpoint/2010/main" val="2334815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Öğrenci değişimi</a:t>
            </a:r>
            <a:endParaRPr lang="tr-TR" dirty="0"/>
          </a:p>
        </p:txBody>
      </p:sp>
      <p:sp>
        <p:nvSpPr>
          <p:cNvPr id="3" name="Content Placeholder 2"/>
          <p:cNvSpPr>
            <a:spLocks noGrp="1"/>
          </p:cNvSpPr>
          <p:nvPr>
            <p:ph idx="1"/>
          </p:nvPr>
        </p:nvSpPr>
        <p:spPr/>
        <p:txBody>
          <a:bodyPr>
            <a:normAutofit fontScale="92500" lnSpcReduction="20000"/>
          </a:bodyPr>
          <a:lstStyle/>
          <a:p>
            <a:r>
              <a:rPr lang="tr-TR" b="1" dirty="0"/>
              <a:t>MADDE 35 –</a:t>
            </a:r>
            <a:r>
              <a:rPr lang="tr-TR" dirty="0"/>
              <a:t> (1) Öğrenciler, Üniversite ile yurt dışındaki veya yurt içindeki diğer yükseköğretim kurumları arasında yapılmış anlaşmalara uygun olarak, ilgili </a:t>
            </a:r>
            <a:r>
              <a:rPr lang="tr-TR" dirty="0">
                <a:solidFill>
                  <a:srgbClr val="FF0000"/>
                </a:solidFill>
              </a:rPr>
              <a:t>diğer yükseköğretim kurumlarında bir veya iki yarıyıl öğrenim görebilirler</a:t>
            </a:r>
            <a:r>
              <a:rPr lang="tr-TR" dirty="0"/>
              <a:t>. Öğrenciler, normal öğrenim sürelerinin</a:t>
            </a:r>
            <a:r>
              <a:rPr lang="tr-TR" dirty="0">
                <a:solidFill>
                  <a:srgbClr val="00B050"/>
                </a:solidFill>
              </a:rPr>
              <a:t> ilk iki yarıyılında değişim programlarına katılamaz</a:t>
            </a:r>
            <a:r>
              <a:rPr lang="tr-TR" dirty="0"/>
              <a:t>.</a:t>
            </a:r>
          </a:p>
          <a:p>
            <a:r>
              <a:rPr lang="tr-TR" dirty="0"/>
              <a:t>(2) Öğrencilerin söz konusu yükseköğretim kurumlarında devam edecekleri ders, uygulama, staj ve benzeri faaliyetlerin, öğrencinin kendi öğretim programındaki ders, uygulama, staj ve benzeri faaliyetlere </a:t>
            </a:r>
            <a:r>
              <a:rPr lang="tr-TR" dirty="0">
                <a:solidFill>
                  <a:srgbClr val="FF0000"/>
                </a:solidFill>
              </a:rPr>
              <a:t>eşdeğerliği, ilgili uyum komisyonu ve bölüm başkanlığının önerisiyle birim yönetim kurulu kararıyla önceden belirlenir.</a:t>
            </a:r>
          </a:p>
          <a:p>
            <a:r>
              <a:rPr lang="tr-TR" dirty="0"/>
              <a:t>(3) Öğrenciler, diğer yükseköğretim kurumunda geçirdiği yarıyıllarda akademik takvime uygun olarak, kendi kurumuna ait </a:t>
            </a:r>
            <a:r>
              <a:rPr lang="tr-TR" dirty="0">
                <a:solidFill>
                  <a:srgbClr val="FF0000"/>
                </a:solidFill>
              </a:rPr>
              <a:t>öğrenim harcını ödemek ve kayıt yenilemek zorundadır</a:t>
            </a:r>
            <a:r>
              <a:rPr lang="tr-TR" dirty="0"/>
              <a:t>.</a:t>
            </a:r>
          </a:p>
          <a:p>
            <a:endParaRPr lang="tr-TR" dirty="0"/>
          </a:p>
        </p:txBody>
      </p:sp>
    </p:spTree>
    <p:extLst>
      <p:ext uri="{BB962C8B-B14F-4D97-AF65-F5344CB8AC3E}">
        <p14:creationId xmlns:p14="http://schemas.microsoft.com/office/powerpoint/2010/main" val="465926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a:bodyPr>
          <a:lstStyle/>
          <a:p>
            <a:r>
              <a:rPr lang="tr-TR" dirty="0"/>
              <a:t>(4) 23 üncü madde hükümleri dikkate alınarak</a:t>
            </a:r>
            <a:r>
              <a:rPr lang="tr-TR" dirty="0">
                <a:solidFill>
                  <a:srgbClr val="FF0000"/>
                </a:solidFill>
              </a:rPr>
              <a:t>, ilgili birim yönetim kurulu kararı ile </a:t>
            </a:r>
            <a:r>
              <a:rPr lang="tr-TR" dirty="0"/>
              <a:t>öğrencinin başarılı ve/veya başarısız olduğu derslere ait </a:t>
            </a:r>
            <a:r>
              <a:rPr lang="tr-TR" dirty="0">
                <a:solidFill>
                  <a:srgbClr val="FF0000"/>
                </a:solidFill>
              </a:rPr>
              <a:t>notların dönüşümü gerçekleştirilir</a:t>
            </a:r>
            <a:r>
              <a:rPr lang="tr-TR" dirty="0"/>
              <a:t>; bu notlar kendi öğretim programındaki eşdeğer derslere ait olarak not döküm belgesinde gösterilir.</a:t>
            </a:r>
          </a:p>
          <a:p>
            <a:r>
              <a:rPr lang="tr-TR" dirty="0" smtClean="0"/>
              <a:t>(</a:t>
            </a:r>
            <a:r>
              <a:rPr lang="tr-TR" dirty="0"/>
              <a:t>6) Öğrencinin anlaşmalı diğer yükseköğretim kurumunda </a:t>
            </a:r>
            <a:r>
              <a:rPr lang="tr-TR" dirty="0">
                <a:solidFill>
                  <a:srgbClr val="FF0000"/>
                </a:solidFill>
              </a:rPr>
              <a:t>geçirdiği yarıyıllar öğrenim süresinden sayılır</a:t>
            </a:r>
            <a:r>
              <a:rPr lang="tr-TR" dirty="0"/>
              <a:t>.</a:t>
            </a:r>
          </a:p>
          <a:p>
            <a:r>
              <a:rPr lang="tr-TR" dirty="0" smtClean="0"/>
              <a:t>(7) Aynı mübadele kapsamında, mübadil üniversiteden gelen öğrencilere de Üniversitede okudukları süre içerisinde bu Yönetmelik hükümleri uygulanır ve aldıkları dersler için kendilerine not döküm belgesi verilir.</a:t>
            </a:r>
          </a:p>
          <a:p>
            <a:endParaRPr lang="tr-TR" dirty="0"/>
          </a:p>
        </p:txBody>
      </p:sp>
    </p:spTree>
    <p:extLst>
      <p:ext uri="{BB962C8B-B14F-4D97-AF65-F5344CB8AC3E}">
        <p14:creationId xmlns:p14="http://schemas.microsoft.com/office/powerpoint/2010/main" val="592136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Tebligat</a:t>
            </a:r>
            <a:endParaRPr lang="tr-TR" dirty="0"/>
          </a:p>
        </p:txBody>
      </p:sp>
      <p:sp>
        <p:nvSpPr>
          <p:cNvPr id="3" name="Content Placeholder 2"/>
          <p:cNvSpPr>
            <a:spLocks noGrp="1"/>
          </p:cNvSpPr>
          <p:nvPr>
            <p:ph idx="1"/>
          </p:nvPr>
        </p:nvSpPr>
        <p:spPr/>
        <p:txBody>
          <a:bodyPr/>
          <a:lstStyle/>
          <a:p>
            <a:r>
              <a:rPr lang="tr-TR" b="1" dirty="0"/>
              <a:t>MADDE 36 –</a:t>
            </a:r>
            <a:r>
              <a:rPr lang="tr-TR" dirty="0"/>
              <a:t> (1) Her türlü </a:t>
            </a:r>
            <a:r>
              <a:rPr lang="tr-TR" dirty="0">
                <a:solidFill>
                  <a:srgbClr val="FF0000"/>
                </a:solidFill>
              </a:rPr>
              <a:t>tebligat</a:t>
            </a:r>
            <a:r>
              <a:rPr lang="tr-TR" dirty="0"/>
              <a:t>, öğrencinin Üniversiteye </a:t>
            </a:r>
            <a:r>
              <a:rPr lang="tr-TR" dirty="0">
                <a:solidFill>
                  <a:srgbClr val="00B050"/>
                </a:solidFill>
              </a:rPr>
              <a:t>kayıt sırasında bildirdiği </a:t>
            </a:r>
            <a:r>
              <a:rPr lang="tr-TR" dirty="0"/>
              <a:t>ya da daha sonra </a:t>
            </a:r>
            <a:r>
              <a:rPr lang="tr-TR" dirty="0">
                <a:solidFill>
                  <a:srgbClr val="00B050"/>
                </a:solidFill>
              </a:rPr>
              <a:t>öğrenci bilgi sisteminde güncellediği </a:t>
            </a:r>
            <a:r>
              <a:rPr lang="tr-TR" dirty="0">
                <a:solidFill>
                  <a:srgbClr val="FF0000"/>
                </a:solidFill>
              </a:rPr>
              <a:t>posta adresine taahhütlü olarak yapılır </a:t>
            </a:r>
            <a:r>
              <a:rPr lang="tr-TR" dirty="0"/>
              <a:t>ve ilgili birimde ilan edilmek suretiyle tamamlanmış sayılır.</a:t>
            </a:r>
          </a:p>
          <a:p>
            <a:r>
              <a:rPr lang="tr-TR" dirty="0"/>
              <a:t>(2) Öğrencilerin </a:t>
            </a:r>
            <a:r>
              <a:rPr lang="tr-TR" dirty="0">
                <a:solidFill>
                  <a:srgbClr val="00B050"/>
                </a:solidFill>
              </a:rPr>
              <a:t>genelini ilgilendiren düzenlemeler</a:t>
            </a:r>
            <a:r>
              <a:rPr lang="tr-TR" dirty="0"/>
              <a:t>, Üniversitenin/birimin </a:t>
            </a:r>
            <a:r>
              <a:rPr lang="tr-TR" dirty="0">
                <a:solidFill>
                  <a:srgbClr val="FF0000"/>
                </a:solidFill>
              </a:rPr>
              <a:t>resmi internet sitesinde </a:t>
            </a:r>
            <a:r>
              <a:rPr lang="tr-TR" dirty="0"/>
              <a:t>yayımlanır. </a:t>
            </a:r>
            <a:r>
              <a:rPr lang="tr-TR" dirty="0">
                <a:solidFill>
                  <a:srgbClr val="FF0000"/>
                </a:solidFill>
              </a:rPr>
              <a:t>Öğrenci bu duyuruları takip etmekle yükümlüdür</a:t>
            </a:r>
            <a:r>
              <a:rPr lang="tr-TR" dirty="0"/>
              <a:t>.</a:t>
            </a:r>
          </a:p>
          <a:p>
            <a:endParaRPr lang="tr-TR" dirty="0"/>
          </a:p>
        </p:txBody>
      </p:sp>
    </p:spTree>
    <p:extLst>
      <p:ext uri="{BB962C8B-B14F-4D97-AF65-F5344CB8AC3E}">
        <p14:creationId xmlns:p14="http://schemas.microsoft.com/office/powerpoint/2010/main" val="3466867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dirty="0" smtClean="0">
                <a:effectLst/>
              </a:rPr>
              <a:t>YÜKSEK ÖĞRETİM KURUMLARI</a:t>
            </a:r>
            <a:endParaRPr lang="tr-TR" dirty="0"/>
          </a:p>
        </p:txBody>
      </p:sp>
      <p:sp>
        <p:nvSpPr>
          <p:cNvPr id="3" name="Subtitle 2"/>
          <p:cNvSpPr>
            <a:spLocks noGrp="1"/>
          </p:cNvSpPr>
          <p:nvPr>
            <p:ph type="subTitle" idx="1"/>
          </p:nvPr>
        </p:nvSpPr>
        <p:spPr/>
        <p:txBody>
          <a:bodyPr>
            <a:normAutofit/>
          </a:bodyPr>
          <a:lstStyle/>
          <a:p>
            <a:r>
              <a:rPr lang="tr-TR" b="1" dirty="0"/>
              <a:t>ÖĞRENCİ DİSİPLİN </a:t>
            </a:r>
            <a:r>
              <a:rPr lang="tr-TR" b="1" dirty="0" smtClean="0"/>
              <a:t>YÖNETMELİĞİ</a:t>
            </a:r>
            <a:endParaRPr lang="tr-TR" dirty="0"/>
          </a:p>
          <a:p>
            <a:endParaRPr lang="tr-TR" dirty="0"/>
          </a:p>
        </p:txBody>
      </p:sp>
    </p:spTree>
    <p:extLst>
      <p:ext uri="{BB962C8B-B14F-4D97-AF65-F5344CB8AC3E}">
        <p14:creationId xmlns:p14="http://schemas.microsoft.com/office/powerpoint/2010/main" val="1722662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Amaç</a:t>
            </a:r>
            <a:endParaRPr lang="tr-TR" dirty="0"/>
          </a:p>
        </p:txBody>
      </p:sp>
      <p:sp>
        <p:nvSpPr>
          <p:cNvPr id="3" name="Content Placeholder 2"/>
          <p:cNvSpPr>
            <a:spLocks noGrp="1"/>
          </p:cNvSpPr>
          <p:nvPr>
            <p:ph idx="1"/>
          </p:nvPr>
        </p:nvSpPr>
        <p:spPr/>
        <p:txBody>
          <a:bodyPr/>
          <a:lstStyle/>
          <a:p>
            <a:r>
              <a:rPr lang="tr-TR" dirty="0"/>
              <a:t>MADDE 1 – (1) Bu Yönetmeliğin amacı, yükseköğretim kurumları öğrencilerine verilecek disiplin cezaları ile soruşturma usul ve esaslarını düzenlemektir.</a:t>
            </a:r>
          </a:p>
          <a:p>
            <a:r>
              <a:rPr lang="tr-TR" dirty="0"/>
              <a:t>(2) Bu Yönetmelik yükseköğretim kurumlarındaki </a:t>
            </a:r>
            <a:r>
              <a:rPr lang="tr-TR" dirty="0">
                <a:solidFill>
                  <a:srgbClr val="FF0000"/>
                </a:solidFill>
              </a:rPr>
              <a:t>tüm öğrencileri kapsar</a:t>
            </a:r>
            <a:r>
              <a:rPr lang="tr-TR" dirty="0"/>
              <a:t>.</a:t>
            </a:r>
          </a:p>
          <a:p>
            <a:endParaRPr lang="tr-TR" dirty="0"/>
          </a:p>
          <a:p>
            <a:endParaRPr lang="tr-TR" dirty="0"/>
          </a:p>
        </p:txBody>
      </p:sp>
    </p:spTree>
    <p:extLst>
      <p:ext uri="{BB962C8B-B14F-4D97-AF65-F5344CB8AC3E}">
        <p14:creationId xmlns:p14="http://schemas.microsoft.com/office/powerpoint/2010/main" val="1074123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Uyarma cezasını gerektiren disiplin </a:t>
            </a:r>
            <a:r>
              <a:rPr lang="tr-TR" dirty="0" smtClean="0"/>
              <a:t>suçları</a:t>
            </a:r>
            <a:endParaRPr lang="tr-TR" dirty="0"/>
          </a:p>
        </p:txBody>
      </p:sp>
      <p:sp>
        <p:nvSpPr>
          <p:cNvPr id="3" name="Content Placeholder 2"/>
          <p:cNvSpPr>
            <a:spLocks noGrp="1"/>
          </p:cNvSpPr>
          <p:nvPr>
            <p:ph idx="1"/>
          </p:nvPr>
        </p:nvSpPr>
        <p:spPr/>
        <p:txBody>
          <a:bodyPr/>
          <a:lstStyle/>
          <a:p>
            <a:r>
              <a:rPr lang="tr-TR" dirty="0" smtClean="0"/>
              <a:t>a</a:t>
            </a:r>
            <a:r>
              <a:rPr lang="tr-TR" dirty="0"/>
              <a:t>) Yükseköğretim kurumu </a:t>
            </a:r>
            <a:r>
              <a:rPr lang="tr-TR" dirty="0" smtClean="0"/>
              <a:t>yetkililerince </a:t>
            </a:r>
            <a:r>
              <a:rPr lang="tr-TR" dirty="0" smtClean="0">
                <a:solidFill>
                  <a:srgbClr val="FF0000"/>
                </a:solidFill>
              </a:rPr>
              <a:t>sorulan </a:t>
            </a:r>
            <a:r>
              <a:rPr lang="tr-TR" dirty="0">
                <a:solidFill>
                  <a:srgbClr val="FF0000"/>
                </a:solidFill>
              </a:rPr>
              <a:t>hususları</a:t>
            </a:r>
            <a:r>
              <a:rPr lang="tr-TR" dirty="0"/>
              <a:t> </a:t>
            </a:r>
            <a:r>
              <a:rPr lang="tr-TR" dirty="0">
                <a:solidFill>
                  <a:srgbClr val="00B050"/>
                </a:solidFill>
              </a:rPr>
              <a:t>haklı bir </a:t>
            </a:r>
            <a:r>
              <a:rPr lang="tr-TR" dirty="0" smtClean="0">
                <a:solidFill>
                  <a:srgbClr val="00B050"/>
                </a:solidFill>
              </a:rPr>
              <a:t>sebep </a:t>
            </a:r>
            <a:r>
              <a:rPr lang="tr-TR" dirty="0">
                <a:solidFill>
                  <a:srgbClr val="00B050"/>
                </a:solidFill>
              </a:rPr>
              <a:t>olmadan zamanında </a:t>
            </a:r>
            <a:r>
              <a:rPr lang="tr-TR" dirty="0">
                <a:solidFill>
                  <a:srgbClr val="FF0000"/>
                </a:solidFill>
              </a:rPr>
              <a:t>cevaplandırmamak</a:t>
            </a:r>
            <a:r>
              <a:rPr lang="tr-TR" dirty="0"/>
              <a:t>,</a:t>
            </a:r>
          </a:p>
          <a:p>
            <a:r>
              <a:rPr lang="tr-TR" dirty="0"/>
              <a:t>b) Yükseköğretim kurumu yetkililerince </a:t>
            </a:r>
            <a:r>
              <a:rPr lang="tr-TR" dirty="0">
                <a:solidFill>
                  <a:srgbClr val="00B050"/>
                </a:solidFill>
              </a:rPr>
              <a:t>tesbit edilen yerler dışında</a:t>
            </a:r>
            <a:r>
              <a:rPr lang="tr-TR" dirty="0"/>
              <a:t> </a:t>
            </a:r>
            <a:r>
              <a:rPr lang="tr-TR" dirty="0">
                <a:solidFill>
                  <a:srgbClr val="FF0000"/>
                </a:solidFill>
              </a:rPr>
              <a:t>ilan asmak</a:t>
            </a:r>
            <a:r>
              <a:rPr lang="tr-TR" dirty="0"/>
              <a:t>,</a:t>
            </a:r>
          </a:p>
          <a:p>
            <a:r>
              <a:rPr lang="tr-TR" dirty="0"/>
              <a:t>c) Yükseköğretim kurumunun </a:t>
            </a:r>
            <a:r>
              <a:rPr lang="tr-TR" dirty="0">
                <a:solidFill>
                  <a:srgbClr val="00B050"/>
                </a:solidFill>
              </a:rPr>
              <a:t>izniyle asılmış duyuruları, program ve benzerlerini </a:t>
            </a:r>
            <a:r>
              <a:rPr lang="tr-TR" dirty="0">
                <a:solidFill>
                  <a:srgbClr val="FF0000"/>
                </a:solidFill>
              </a:rPr>
              <a:t>koparmak, yırtmak, değiştirmek, karalamak veya kirletmek</a:t>
            </a:r>
            <a:r>
              <a:rPr lang="tr-TR" dirty="0"/>
              <a:t>.</a:t>
            </a:r>
          </a:p>
          <a:p>
            <a:endParaRPr lang="tr-TR" dirty="0"/>
          </a:p>
        </p:txBody>
      </p:sp>
    </p:spTree>
    <p:extLst>
      <p:ext uri="{BB962C8B-B14F-4D97-AF65-F5344CB8AC3E}">
        <p14:creationId xmlns:p14="http://schemas.microsoft.com/office/powerpoint/2010/main" val="140152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85000" lnSpcReduction="20000"/>
          </a:bodyPr>
          <a:lstStyle/>
          <a:p>
            <a:r>
              <a:rPr lang="tr-TR" dirty="0"/>
              <a:t>(3) Bir dersin </a:t>
            </a:r>
            <a:r>
              <a:rPr lang="tr-TR" dirty="0">
                <a:solidFill>
                  <a:srgbClr val="FF0000"/>
                </a:solidFill>
              </a:rPr>
              <a:t>yerel kredi değeri</a:t>
            </a:r>
            <a:r>
              <a:rPr lang="tr-TR" dirty="0"/>
              <a:t>, o dersin haftalık </a:t>
            </a:r>
            <a:r>
              <a:rPr lang="tr-TR" dirty="0">
                <a:solidFill>
                  <a:srgbClr val="00B050"/>
                </a:solidFill>
              </a:rPr>
              <a:t>teorik ders saatleri</a:t>
            </a:r>
            <a:r>
              <a:rPr lang="tr-TR" dirty="0"/>
              <a:t>nin tamamı </a:t>
            </a:r>
            <a:r>
              <a:rPr lang="tr-TR" dirty="0">
                <a:solidFill>
                  <a:srgbClr val="00B050"/>
                </a:solidFill>
              </a:rPr>
              <a:t>ile</a:t>
            </a:r>
            <a:r>
              <a:rPr lang="tr-TR" dirty="0"/>
              <a:t> bu dersin</a:t>
            </a:r>
            <a:r>
              <a:rPr lang="tr-TR" dirty="0">
                <a:solidFill>
                  <a:srgbClr val="00B050"/>
                </a:solidFill>
              </a:rPr>
              <a:t> uygulama çalışmalarının </a:t>
            </a:r>
            <a:r>
              <a:rPr lang="tr-TR" dirty="0"/>
              <a:t>haftalık saatlerinin </a:t>
            </a:r>
            <a:r>
              <a:rPr lang="tr-TR" dirty="0">
                <a:solidFill>
                  <a:srgbClr val="00B050"/>
                </a:solidFill>
              </a:rPr>
              <a:t>yarısının toplamı</a:t>
            </a:r>
            <a:r>
              <a:rPr lang="tr-TR" dirty="0"/>
              <a:t>ndan oluşur. Ayrıca, ders kapsamında haftada dört saate kadar olan laboratuvar, atölye uygulaması, bitirme çalışması, proje, seminer ve benzeri çalışmalar bir yerel kredi, dört saatten fazla olanlar ise iki yerel kredi olarak hesaplanır.</a:t>
            </a:r>
          </a:p>
          <a:p>
            <a:r>
              <a:rPr lang="tr-TR" dirty="0"/>
              <a:t>(4) Bir programdaki tüm dersler ve uygulamalar için </a:t>
            </a:r>
            <a:r>
              <a:rPr lang="tr-TR" dirty="0">
                <a:solidFill>
                  <a:srgbClr val="FF0000"/>
                </a:solidFill>
              </a:rPr>
              <a:t>ders kredileri</a:t>
            </a:r>
            <a:r>
              <a:rPr lang="tr-TR" dirty="0"/>
              <a:t>, teorik ve uygulamalı ders saatleri ve öğrenciler için öngörülen diğer faaliyetler için gerekli çalışma saatleri de göz önünde tutularak, </a:t>
            </a:r>
            <a:r>
              <a:rPr lang="tr-TR" dirty="0">
                <a:solidFill>
                  <a:srgbClr val="FF0000"/>
                </a:solidFill>
              </a:rPr>
              <a:t>AKTS’ye uygun olarak belirlenir</a:t>
            </a:r>
            <a:r>
              <a:rPr lang="tr-TR" dirty="0"/>
              <a:t>.</a:t>
            </a:r>
          </a:p>
          <a:p>
            <a:r>
              <a:rPr lang="tr-TR" dirty="0"/>
              <a:t>(5) Öğrencinin bir yarıyılda alacağı eğitim-öğretim çalışmaları yükü, eğitim-öğretim planında belirtilen o yarıyıla ait eğitim-öğretim çalışmalarıdır. Bir yarıyıldaki </a:t>
            </a:r>
            <a:r>
              <a:rPr lang="tr-TR" dirty="0">
                <a:solidFill>
                  <a:srgbClr val="FF0000"/>
                </a:solidFill>
              </a:rPr>
              <a:t>azami ders yükü</a:t>
            </a:r>
            <a:r>
              <a:rPr lang="tr-TR" dirty="0"/>
              <a:t>, azami öğrenim sürelerinin son yılında bulunanlar ile tüm dersleri aldığında o yarıyılın sonunda mezun olabilecek öğrenciler hariç, </a:t>
            </a:r>
            <a:r>
              <a:rPr lang="tr-TR" dirty="0">
                <a:solidFill>
                  <a:srgbClr val="FF0000"/>
                </a:solidFill>
              </a:rPr>
              <a:t>40 saati aşamaz</a:t>
            </a:r>
            <a:r>
              <a:rPr lang="tr-TR" dirty="0" smtClean="0"/>
              <a:t>.</a:t>
            </a:r>
            <a:endParaRPr lang="tr-TR" dirty="0"/>
          </a:p>
        </p:txBody>
      </p:sp>
    </p:spTree>
    <p:extLst>
      <p:ext uri="{BB962C8B-B14F-4D97-AF65-F5344CB8AC3E}">
        <p14:creationId xmlns:p14="http://schemas.microsoft.com/office/powerpoint/2010/main" val="3800061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Kınama cezasını gerektiren disiplin </a:t>
            </a:r>
            <a:r>
              <a:rPr lang="tr-TR" dirty="0" smtClean="0"/>
              <a:t>suçları</a:t>
            </a:r>
            <a:endParaRPr lang="tr-TR" dirty="0"/>
          </a:p>
        </p:txBody>
      </p:sp>
      <p:sp>
        <p:nvSpPr>
          <p:cNvPr id="3" name="Content Placeholder 2"/>
          <p:cNvSpPr>
            <a:spLocks noGrp="1"/>
          </p:cNvSpPr>
          <p:nvPr>
            <p:ph idx="1"/>
          </p:nvPr>
        </p:nvSpPr>
        <p:spPr/>
        <p:txBody>
          <a:bodyPr>
            <a:normAutofit lnSpcReduction="10000"/>
          </a:bodyPr>
          <a:lstStyle/>
          <a:p>
            <a:r>
              <a:rPr lang="tr-TR" dirty="0" smtClean="0"/>
              <a:t>a</a:t>
            </a:r>
            <a:r>
              <a:rPr lang="tr-TR" dirty="0"/>
              <a:t>) Yükseköğretim kurumu yetkililerince </a:t>
            </a:r>
            <a:r>
              <a:rPr lang="tr-TR" dirty="0">
                <a:solidFill>
                  <a:srgbClr val="00B050"/>
                </a:solidFill>
              </a:rPr>
              <a:t>istenilen bilgileri</a:t>
            </a:r>
            <a:r>
              <a:rPr lang="tr-TR" dirty="0"/>
              <a:t> </a:t>
            </a:r>
            <a:r>
              <a:rPr lang="tr-TR" dirty="0">
                <a:solidFill>
                  <a:srgbClr val="FF0000"/>
                </a:solidFill>
              </a:rPr>
              <a:t>eksik veya yanlış </a:t>
            </a:r>
            <a:r>
              <a:rPr lang="tr-TR" dirty="0">
                <a:solidFill>
                  <a:srgbClr val="00B050"/>
                </a:solidFill>
              </a:rPr>
              <a:t>bildirmek</a:t>
            </a:r>
            <a:r>
              <a:rPr lang="tr-TR" dirty="0"/>
              <a:t>,</a:t>
            </a:r>
          </a:p>
          <a:p>
            <a:r>
              <a:rPr lang="tr-TR" dirty="0"/>
              <a:t>b) Ders, seminer, uygulama, laboratuvar, atölye çalışması, bilimsel toplantı ve konferans gibi çalışmaların </a:t>
            </a:r>
            <a:r>
              <a:rPr lang="tr-TR" dirty="0">
                <a:solidFill>
                  <a:srgbClr val="FF0000"/>
                </a:solidFill>
              </a:rPr>
              <a:t>düzenini bozmak</a:t>
            </a:r>
            <a:r>
              <a:rPr lang="tr-TR" dirty="0"/>
              <a:t>,</a:t>
            </a:r>
          </a:p>
          <a:p>
            <a:r>
              <a:rPr lang="tr-TR" dirty="0"/>
              <a:t>c) (Değişik:RG-7/11/2013-28814)2 Yükseköğretim kurumu içinde </a:t>
            </a:r>
            <a:r>
              <a:rPr lang="tr-TR" dirty="0">
                <a:solidFill>
                  <a:srgbClr val="00B050"/>
                </a:solidFill>
              </a:rPr>
              <a:t>izinsiz olarak </a:t>
            </a:r>
            <a:r>
              <a:rPr lang="tr-TR" dirty="0">
                <a:solidFill>
                  <a:srgbClr val="FF0000"/>
                </a:solidFill>
              </a:rPr>
              <a:t>bildiri dağıtmak, afiş ve pankart asmak</a:t>
            </a:r>
            <a:r>
              <a:rPr lang="tr-TR" dirty="0"/>
              <a:t>,</a:t>
            </a:r>
          </a:p>
          <a:p>
            <a:r>
              <a:rPr lang="tr-TR" dirty="0"/>
              <a:t>ç) Yükseköğretim kurumunca </a:t>
            </a:r>
            <a:r>
              <a:rPr lang="tr-TR" dirty="0">
                <a:solidFill>
                  <a:srgbClr val="00B050"/>
                </a:solidFill>
              </a:rPr>
              <a:t>asılmış duyuruları, program ve benzerlerin</a:t>
            </a:r>
            <a:r>
              <a:rPr lang="tr-TR" dirty="0"/>
              <a:t>i </a:t>
            </a:r>
            <a:r>
              <a:rPr lang="tr-TR" dirty="0">
                <a:solidFill>
                  <a:srgbClr val="FF0000"/>
                </a:solidFill>
              </a:rPr>
              <a:t>koparmak, yırtmak, değiştirmek, karalamak veya kirletmek</a:t>
            </a:r>
            <a:r>
              <a:rPr lang="tr-TR" dirty="0"/>
              <a:t>,</a:t>
            </a:r>
          </a:p>
          <a:p>
            <a:r>
              <a:rPr lang="tr-TR" dirty="0"/>
              <a:t>d) </a:t>
            </a:r>
            <a:r>
              <a:rPr lang="tr-TR" b="1" dirty="0">
                <a:solidFill>
                  <a:srgbClr val="FF0000"/>
                </a:solidFill>
              </a:rPr>
              <a:t>Sınavlarda kopyaya teşebbüs etmek</a:t>
            </a:r>
            <a:r>
              <a:rPr lang="tr-TR" dirty="0"/>
              <a:t>.</a:t>
            </a:r>
          </a:p>
        </p:txBody>
      </p:sp>
    </p:spTree>
    <p:extLst>
      <p:ext uri="{BB962C8B-B14F-4D97-AF65-F5344CB8AC3E}">
        <p14:creationId xmlns:p14="http://schemas.microsoft.com/office/powerpoint/2010/main" val="3191958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8680"/>
            <a:ext cx="8229600" cy="1600200"/>
          </a:xfrm>
        </p:spPr>
        <p:txBody>
          <a:bodyPr/>
          <a:lstStyle/>
          <a:p>
            <a:r>
              <a:rPr lang="tr-TR" dirty="0"/>
              <a:t>1 haftadan 1 aya kadar uzaklaştırma cezasını gerektiren disiplin </a:t>
            </a:r>
            <a:r>
              <a:rPr lang="tr-TR" dirty="0" smtClean="0"/>
              <a:t>suçları</a:t>
            </a:r>
            <a:endParaRPr lang="tr-TR" dirty="0"/>
          </a:p>
        </p:txBody>
      </p:sp>
      <p:sp>
        <p:nvSpPr>
          <p:cNvPr id="3" name="Content Placeholder 2"/>
          <p:cNvSpPr>
            <a:spLocks noGrp="1"/>
          </p:cNvSpPr>
          <p:nvPr>
            <p:ph idx="1"/>
          </p:nvPr>
        </p:nvSpPr>
        <p:spPr>
          <a:xfrm>
            <a:off x="457200" y="2359421"/>
            <a:ext cx="8229600" cy="4525963"/>
          </a:xfrm>
        </p:spPr>
        <p:txBody>
          <a:bodyPr>
            <a:normAutofit fontScale="85000" lnSpcReduction="20000"/>
          </a:bodyPr>
          <a:lstStyle/>
          <a:p>
            <a:r>
              <a:rPr lang="tr-TR" dirty="0" smtClean="0"/>
              <a:t>a</a:t>
            </a:r>
            <a:r>
              <a:rPr lang="tr-TR" dirty="0"/>
              <a:t>)  (Değişik:RG-23/12/2016-29927) </a:t>
            </a:r>
            <a:r>
              <a:rPr lang="tr-TR" dirty="0">
                <a:solidFill>
                  <a:srgbClr val="FF0000"/>
                </a:solidFill>
              </a:rPr>
              <a:t>Öğrenme ve öğretme hürriyetini engelleyici</a:t>
            </a:r>
            <a:r>
              <a:rPr lang="tr-TR" dirty="0"/>
              <a:t> veya yükseköğretim kurumlarının </a:t>
            </a:r>
            <a:r>
              <a:rPr lang="tr-TR" dirty="0">
                <a:solidFill>
                  <a:srgbClr val="FF0000"/>
                </a:solidFill>
              </a:rPr>
              <a:t>işleyiş ve huzurunu bozucu eylemlerde bulunmak</a:t>
            </a:r>
            <a:r>
              <a:rPr lang="tr-TR" dirty="0"/>
              <a:t>,</a:t>
            </a:r>
          </a:p>
          <a:p>
            <a:r>
              <a:rPr lang="tr-TR" dirty="0"/>
              <a:t>b) </a:t>
            </a:r>
            <a:r>
              <a:rPr lang="tr-TR" dirty="0">
                <a:solidFill>
                  <a:srgbClr val="FF0000"/>
                </a:solidFill>
              </a:rPr>
              <a:t>Disiplin soruşturmalarının sağlıklı bir şekilde yürütülmesini engellemek</a:t>
            </a:r>
            <a:r>
              <a:rPr lang="tr-TR" dirty="0"/>
              <a:t>,</a:t>
            </a:r>
          </a:p>
          <a:p>
            <a:r>
              <a:rPr lang="tr-TR" dirty="0"/>
              <a:t>c) Yükseköğretim kurumundan aldığı kendine hak sağlayan bir </a:t>
            </a:r>
            <a:r>
              <a:rPr lang="tr-TR" dirty="0">
                <a:solidFill>
                  <a:srgbClr val="FF0000"/>
                </a:solidFill>
              </a:rPr>
              <a:t>belgeyi başkasına vererek kullandırmak </a:t>
            </a:r>
            <a:r>
              <a:rPr lang="tr-TR" dirty="0"/>
              <a:t>veya </a:t>
            </a:r>
            <a:r>
              <a:rPr lang="tr-TR" dirty="0">
                <a:solidFill>
                  <a:srgbClr val="FF0000"/>
                </a:solidFill>
              </a:rPr>
              <a:t>başkasına ait bir belgeyi kullanmak</a:t>
            </a:r>
            <a:r>
              <a:rPr lang="tr-TR" dirty="0"/>
              <a:t>,</a:t>
            </a:r>
          </a:p>
          <a:p>
            <a:r>
              <a:rPr lang="tr-TR" dirty="0"/>
              <a:t>ç) Yükseköğretim kurumunda kişilerin </a:t>
            </a:r>
            <a:r>
              <a:rPr lang="tr-TR" dirty="0">
                <a:solidFill>
                  <a:srgbClr val="FF0000"/>
                </a:solidFill>
              </a:rPr>
              <a:t>şeref ve haysiyetini zedeleyen sözlü veya yazılı eylemlerde bulunmak</a:t>
            </a:r>
            <a:r>
              <a:rPr lang="tr-TR" dirty="0"/>
              <a:t>,</a:t>
            </a:r>
          </a:p>
          <a:p>
            <a:r>
              <a:rPr lang="tr-TR" dirty="0"/>
              <a:t>d) Yükseköğretim kurumu personelinin, kurum içinde ya da dışında, şeref ve haysiyetini zedeleyen sözlü veya yazılı eylemlerde bulunmak,</a:t>
            </a:r>
          </a:p>
          <a:p>
            <a:r>
              <a:rPr lang="tr-TR" dirty="0"/>
              <a:t>e) Yükseköğretim kurumunda </a:t>
            </a:r>
            <a:r>
              <a:rPr lang="tr-TR" dirty="0">
                <a:solidFill>
                  <a:srgbClr val="FF0000"/>
                </a:solidFill>
              </a:rPr>
              <a:t>alkollü içki içmek</a:t>
            </a:r>
            <a:r>
              <a:rPr lang="tr-TR" dirty="0"/>
              <a:t>,</a:t>
            </a:r>
          </a:p>
          <a:p>
            <a:r>
              <a:rPr lang="tr-TR" dirty="0"/>
              <a:t>f) Yükseköğretim kurumuna ait kapalı ve açık mahallerde </a:t>
            </a:r>
            <a:r>
              <a:rPr lang="tr-TR" dirty="0">
                <a:solidFill>
                  <a:srgbClr val="00B050"/>
                </a:solidFill>
              </a:rPr>
              <a:t>yetkililerden izin almadan </a:t>
            </a:r>
            <a:r>
              <a:rPr lang="tr-TR" dirty="0">
                <a:solidFill>
                  <a:srgbClr val="FF0000"/>
                </a:solidFill>
              </a:rPr>
              <a:t>toplantılar düzenlemek</a:t>
            </a:r>
            <a:r>
              <a:rPr lang="tr-TR" dirty="0"/>
              <a:t>.</a:t>
            </a:r>
          </a:p>
        </p:txBody>
      </p:sp>
    </p:spTree>
    <p:extLst>
      <p:ext uri="{BB962C8B-B14F-4D97-AF65-F5344CB8AC3E}">
        <p14:creationId xmlns:p14="http://schemas.microsoft.com/office/powerpoint/2010/main" val="2373224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8680"/>
            <a:ext cx="8229600" cy="1600200"/>
          </a:xfrm>
        </p:spPr>
        <p:txBody>
          <a:bodyPr/>
          <a:lstStyle/>
          <a:p>
            <a:r>
              <a:rPr lang="tr-TR" dirty="0" smtClean="0"/>
              <a:t>1 yarıyıl </a:t>
            </a:r>
            <a:r>
              <a:rPr lang="tr-TR" dirty="0"/>
              <a:t>için uzaklaştırma cezasını gerektiren disiplin </a:t>
            </a:r>
            <a:r>
              <a:rPr lang="tr-TR" dirty="0" smtClean="0"/>
              <a:t>suçları</a:t>
            </a:r>
            <a:endParaRPr lang="tr-TR" dirty="0"/>
          </a:p>
        </p:txBody>
      </p:sp>
      <p:sp>
        <p:nvSpPr>
          <p:cNvPr id="3" name="Content Placeholder 2"/>
          <p:cNvSpPr>
            <a:spLocks noGrp="1"/>
          </p:cNvSpPr>
          <p:nvPr>
            <p:ph idx="1"/>
          </p:nvPr>
        </p:nvSpPr>
        <p:spPr>
          <a:xfrm>
            <a:off x="323528" y="2359421"/>
            <a:ext cx="8820472" cy="4525963"/>
          </a:xfrm>
        </p:spPr>
        <p:txBody>
          <a:bodyPr>
            <a:normAutofit fontScale="92500" lnSpcReduction="20000"/>
          </a:bodyPr>
          <a:lstStyle/>
          <a:p>
            <a:r>
              <a:rPr lang="tr-TR" dirty="0" smtClean="0"/>
              <a:t>a</a:t>
            </a:r>
            <a:r>
              <a:rPr lang="tr-TR" dirty="0"/>
              <a:t>) Yükseköğretim kurumu </a:t>
            </a:r>
            <a:r>
              <a:rPr lang="tr-TR" dirty="0">
                <a:solidFill>
                  <a:srgbClr val="00B050"/>
                </a:solidFill>
              </a:rPr>
              <a:t>personeli ve öğrencileri</a:t>
            </a:r>
            <a:r>
              <a:rPr lang="tr-TR" dirty="0"/>
              <a:t>ni </a:t>
            </a:r>
            <a:r>
              <a:rPr lang="tr-TR" dirty="0">
                <a:solidFill>
                  <a:srgbClr val="FF0000"/>
                </a:solidFill>
              </a:rPr>
              <a:t>tehdit etmek</a:t>
            </a:r>
            <a:r>
              <a:rPr lang="tr-TR" dirty="0"/>
              <a:t>,</a:t>
            </a:r>
          </a:p>
          <a:p>
            <a:r>
              <a:rPr lang="tr-TR" dirty="0"/>
              <a:t>b) Yükseköğretim kurumlarında </a:t>
            </a:r>
            <a:r>
              <a:rPr lang="tr-TR" dirty="0">
                <a:solidFill>
                  <a:srgbClr val="00B050"/>
                </a:solidFill>
              </a:rPr>
              <a:t>işgal ve benzeri fiillerle </a:t>
            </a:r>
            <a:r>
              <a:rPr lang="tr-TR" dirty="0"/>
              <a:t>yükseköğretim kurumunun </a:t>
            </a:r>
            <a:r>
              <a:rPr lang="tr-TR" dirty="0">
                <a:solidFill>
                  <a:srgbClr val="FF0000"/>
                </a:solidFill>
              </a:rPr>
              <a:t>hizmetlerini engelleyici eylemlerde bulunmak</a:t>
            </a:r>
            <a:r>
              <a:rPr lang="tr-TR" dirty="0"/>
              <a:t>,</a:t>
            </a:r>
          </a:p>
          <a:p>
            <a:r>
              <a:rPr lang="tr-TR" dirty="0"/>
              <a:t>c) Kurum </a:t>
            </a:r>
            <a:r>
              <a:rPr lang="tr-TR" dirty="0">
                <a:solidFill>
                  <a:srgbClr val="00B050"/>
                </a:solidFill>
              </a:rPr>
              <a:t>personeli ve öğrencilerine </a:t>
            </a:r>
            <a:r>
              <a:rPr lang="tr-TR" dirty="0">
                <a:solidFill>
                  <a:srgbClr val="FF0000"/>
                </a:solidFill>
              </a:rPr>
              <a:t>fiili saldırıda bulunmak</a:t>
            </a:r>
            <a:r>
              <a:rPr lang="tr-TR" dirty="0"/>
              <a:t>,</a:t>
            </a:r>
          </a:p>
          <a:p>
            <a:r>
              <a:rPr lang="tr-TR" dirty="0"/>
              <a:t>ç) Yükseköğretim kurumlarında </a:t>
            </a:r>
            <a:r>
              <a:rPr lang="tr-TR" dirty="0">
                <a:solidFill>
                  <a:srgbClr val="FF0000"/>
                </a:solidFill>
              </a:rPr>
              <a:t>hırsızlık yapmak</a:t>
            </a:r>
            <a:r>
              <a:rPr lang="tr-TR" dirty="0"/>
              <a:t>,</a:t>
            </a:r>
          </a:p>
          <a:p>
            <a:r>
              <a:rPr lang="tr-TR" dirty="0"/>
              <a:t>d) Yükseköğretim kurumu bünyesinde mevcut </a:t>
            </a:r>
            <a:r>
              <a:rPr lang="tr-TR" dirty="0">
                <a:solidFill>
                  <a:srgbClr val="00B050"/>
                </a:solidFill>
              </a:rPr>
              <a:t>bina, demirbaş eşya </a:t>
            </a:r>
            <a:r>
              <a:rPr lang="tr-TR" dirty="0" smtClean="0">
                <a:solidFill>
                  <a:srgbClr val="00B050"/>
                </a:solidFill>
              </a:rPr>
              <a:t>vb malzemeyi</a:t>
            </a:r>
            <a:r>
              <a:rPr lang="tr-TR" dirty="0" smtClean="0"/>
              <a:t> </a:t>
            </a:r>
            <a:r>
              <a:rPr lang="tr-TR" dirty="0">
                <a:solidFill>
                  <a:srgbClr val="FF0000"/>
                </a:solidFill>
              </a:rPr>
              <a:t>tahrip etmek </a:t>
            </a:r>
            <a:r>
              <a:rPr lang="tr-TR" dirty="0"/>
              <a:t>veya </a:t>
            </a:r>
            <a:r>
              <a:rPr lang="tr-TR" dirty="0">
                <a:solidFill>
                  <a:srgbClr val="FF0000"/>
                </a:solidFill>
              </a:rPr>
              <a:t>bilişim sistemine zarar vermek</a:t>
            </a:r>
            <a:r>
              <a:rPr lang="tr-TR" dirty="0"/>
              <a:t>,</a:t>
            </a:r>
          </a:p>
          <a:p>
            <a:r>
              <a:rPr lang="tr-TR" dirty="0"/>
              <a:t>e) </a:t>
            </a:r>
            <a:r>
              <a:rPr lang="tr-TR" b="1" dirty="0">
                <a:solidFill>
                  <a:srgbClr val="FF0000"/>
                </a:solidFill>
              </a:rPr>
              <a:t>Sınavlarda kopya çekmek veya çektirmek</a:t>
            </a:r>
            <a:r>
              <a:rPr lang="tr-TR" dirty="0"/>
              <a:t>,</a:t>
            </a:r>
          </a:p>
          <a:p>
            <a:r>
              <a:rPr lang="tr-TR" dirty="0"/>
              <a:t>f) Seminer, tez ve yayınlarında </a:t>
            </a:r>
            <a:r>
              <a:rPr lang="tr-TR" dirty="0">
                <a:solidFill>
                  <a:srgbClr val="FF0000"/>
                </a:solidFill>
              </a:rPr>
              <a:t>intihal yapmak</a:t>
            </a:r>
            <a:r>
              <a:rPr lang="tr-TR" dirty="0"/>
              <a:t>.</a:t>
            </a:r>
          </a:p>
          <a:p>
            <a:r>
              <a:rPr lang="tr-TR" dirty="0"/>
              <a:t>g) </a:t>
            </a:r>
            <a:r>
              <a:rPr lang="tr-TR" dirty="0" smtClean="0"/>
              <a:t>Yükseköğretim </a:t>
            </a:r>
            <a:r>
              <a:rPr lang="tr-TR" dirty="0"/>
              <a:t>kurumundan </a:t>
            </a:r>
            <a:r>
              <a:rPr lang="tr-TR" dirty="0">
                <a:solidFill>
                  <a:srgbClr val="FF0000"/>
                </a:solidFill>
              </a:rPr>
              <a:t>uzaklaştırma cezası almış olmasına rağmen, bu karara uymamak</a:t>
            </a:r>
            <a:r>
              <a:rPr lang="tr-TR" dirty="0"/>
              <a:t>.</a:t>
            </a:r>
          </a:p>
        </p:txBody>
      </p:sp>
    </p:spTree>
    <p:extLst>
      <p:ext uri="{BB962C8B-B14F-4D97-AF65-F5344CB8AC3E}">
        <p14:creationId xmlns:p14="http://schemas.microsoft.com/office/powerpoint/2010/main" val="2766141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600200"/>
          </a:xfrm>
        </p:spPr>
        <p:txBody>
          <a:bodyPr/>
          <a:lstStyle/>
          <a:p>
            <a:r>
              <a:rPr lang="tr-TR" dirty="0" smtClean="0"/>
              <a:t>2 </a:t>
            </a:r>
            <a:r>
              <a:rPr lang="tr-TR" dirty="0"/>
              <a:t>yarıyıl için uzaklaştırma cezasını gerektiren disiplin </a:t>
            </a:r>
            <a:r>
              <a:rPr lang="tr-TR" dirty="0" smtClean="0"/>
              <a:t>suçları</a:t>
            </a:r>
            <a:endParaRPr lang="tr-TR" dirty="0"/>
          </a:p>
        </p:txBody>
      </p:sp>
      <p:sp>
        <p:nvSpPr>
          <p:cNvPr id="3" name="Content Placeholder 2"/>
          <p:cNvSpPr>
            <a:spLocks noGrp="1"/>
          </p:cNvSpPr>
          <p:nvPr>
            <p:ph idx="1"/>
          </p:nvPr>
        </p:nvSpPr>
        <p:spPr>
          <a:xfrm>
            <a:off x="457200" y="2276872"/>
            <a:ext cx="8229600" cy="4392488"/>
          </a:xfrm>
        </p:spPr>
        <p:txBody>
          <a:bodyPr>
            <a:normAutofit/>
          </a:bodyPr>
          <a:lstStyle/>
          <a:p>
            <a:r>
              <a:rPr lang="tr-TR" dirty="0" smtClean="0"/>
              <a:t>a</a:t>
            </a:r>
            <a:r>
              <a:rPr lang="tr-TR" dirty="0"/>
              <a:t>) </a:t>
            </a:r>
            <a:r>
              <a:rPr lang="tr-TR" dirty="0">
                <a:solidFill>
                  <a:srgbClr val="00B050"/>
                </a:solidFill>
              </a:rPr>
              <a:t>Yükseköğretim kurumu görevlilerine karşı </a:t>
            </a:r>
            <a:r>
              <a:rPr lang="tr-TR" dirty="0">
                <a:solidFill>
                  <a:srgbClr val="FF0000"/>
                </a:solidFill>
              </a:rPr>
              <a:t>cebir ve şiddet kullanarak </a:t>
            </a:r>
            <a:r>
              <a:rPr lang="tr-TR" dirty="0">
                <a:solidFill>
                  <a:srgbClr val="00B050"/>
                </a:solidFill>
              </a:rPr>
              <a:t>görevin yapılmasına engel olmak</a:t>
            </a:r>
            <a:r>
              <a:rPr lang="tr-TR" dirty="0"/>
              <a:t>,</a:t>
            </a:r>
          </a:p>
          <a:p>
            <a:r>
              <a:rPr lang="tr-TR" dirty="0"/>
              <a:t>b) </a:t>
            </a:r>
            <a:r>
              <a:rPr lang="tr-TR" dirty="0">
                <a:solidFill>
                  <a:srgbClr val="00B050"/>
                </a:solidFill>
              </a:rPr>
              <a:t>Öğrencilere karşı </a:t>
            </a:r>
            <a:r>
              <a:rPr lang="tr-TR" dirty="0">
                <a:solidFill>
                  <a:srgbClr val="FF0000"/>
                </a:solidFill>
              </a:rPr>
              <a:t>cebir ve şiddet kullanarak </a:t>
            </a:r>
            <a:r>
              <a:rPr lang="tr-TR" dirty="0">
                <a:solidFill>
                  <a:srgbClr val="00B050"/>
                </a:solidFill>
              </a:rPr>
              <a:t>yükseköğretim hizmetlerinden yararlanmalarını engellemek</a:t>
            </a:r>
            <a:r>
              <a:rPr lang="tr-TR" dirty="0"/>
              <a:t>,</a:t>
            </a:r>
          </a:p>
          <a:p>
            <a:r>
              <a:rPr lang="tr-TR" dirty="0"/>
              <a:t>c) </a:t>
            </a:r>
            <a:r>
              <a:rPr lang="tr-TR" dirty="0" smtClean="0">
                <a:solidFill>
                  <a:srgbClr val="FF0000"/>
                </a:solidFill>
              </a:rPr>
              <a:t>Suç </a:t>
            </a:r>
            <a:r>
              <a:rPr lang="tr-TR" dirty="0">
                <a:solidFill>
                  <a:srgbClr val="FF0000"/>
                </a:solidFill>
              </a:rPr>
              <a:t>sayılan eylemleri işlemek</a:t>
            </a:r>
            <a:r>
              <a:rPr lang="tr-TR" dirty="0"/>
              <a:t> veya </a:t>
            </a:r>
            <a:r>
              <a:rPr lang="tr-TR" dirty="0">
                <a:solidFill>
                  <a:srgbClr val="00B050"/>
                </a:solidFill>
              </a:rPr>
              <a:t>bir kimseyi veya grubu, cebir veya tehditle </a:t>
            </a:r>
            <a:r>
              <a:rPr lang="tr-TR" dirty="0"/>
              <a:t>suç sayılan bir eylemi düzenlemeye veya böyle bir eyleme </a:t>
            </a:r>
            <a:r>
              <a:rPr lang="tr-TR" dirty="0">
                <a:solidFill>
                  <a:srgbClr val="FF0000"/>
                </a:solidFill>
              </a:rPr>
              <a:t>katılmaya zorlamak</a:t>
            </a:r>
            <a:r>
              <a:rPr lang="tr-TR" dirty="0" smtClean="0"/>
              <a:t>,</a:t>
            </a:r>
            <a:endParaRPr lang="tr-TR" dirty="0"/>
          </a:p>
          <a:p>
            <a:r>
              <a:rPr lang="tr-TR" dirty="0"/>
              <a:t>ç) Yükseköğretim kurumları içerisinde </a:t>
            </a:r>
            <a:r>
              <a:rPr lang="tr-TR" dirty="0">
                <a:solidFill>
                  <a:srgbClr val="FF0000"/>
                </a:solidFill>
              </a:rPr>
              <a:t>uyuşturucu ve uyarıcı madde kullanmak, taşımak, bulundurmak</a:t>
            </a:r>
            <a:r>
              <a:rPr lang="tr-TR" dirty="0" smtClean="0"/>
              <a:t>,</a:t>
            </a:r>
            <a:endParaRPr lang="tr-TR" dirty="0"/>
          </a:p>
        </p:txBody>
      </p:sp>
    </p:spTree>
    <p:extLst>
      <p:ext uri="{BB962C8B-B14F-4D97-AF65-F5344CB8AC3E}">
        <p14:creationId xmlns:p14="http://schemas.microsoft.com/office/powerpoint/2010/main" val="3442153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fontScale="85000" lnSpcReduction="10000"/>
          </a:bodyPr>
          <a:lstStyle/>
          <a:p>
            <a:r>
              <a:rPr lang="tr-TR" dirty="0"/>
              <a:t>d) </a:t>
            </a:r>
            <a:r>
              <a:rPr lang="tr-TR" b="1" dirty="0"/>
              <a:t>Sınavlarda </a:t>
            </a:r>
            <a:r>
              <a:rPr lang="tr-TR" b="1" dirty="0">
                <a:solidFill>
                  <a:srgbClr val="FF0000"/>
                </a:solidFill>
              </a:rPr>
              <a:t>tehditle kopya çekmek</a:t>
            </a:r>
            <a:r>
              <a:rPr lang="tr-TR" b="1" dirty="0"/>
              <a:t>, kopya çeken öğrencilerin </a:t>
            </a:r>
            <a:r>
              <a:rPr lang="tr-TR" b="1" dirty="0">
                <a:solidFill>
                  <a:srgbClr val="FF0000"/>
                </a:solidFill>
              </a:rPr>
              <a:t>sınav salonundan çıkarılmasına engel olmak</a:t>
            </a:r>
            <a:r>
              <a:rPr lang="tr-TR" b="1" dirty="0"/>
              <a:t>, kendi yerine </a:t>
            </a:r>
            <a:r>
              <a:rPr lang="tr-TR" b="1" dirty="0">
                <a:solidFill>
                  <a:srgbClr val="FF0000"/>
                </a:solidFill>
              </a:rPr>
              <a:t>başkasını sınava sokmak </a:t>
            </a:r>
            <a:r>
              <a:rPr lang="tr-TR" b="1" dirty="0"/>
              <a:t>veya </a:t>
            </a:r>
            <a:r>
              <a:rPr lang="tr-TR" b="1" dirty="0">
                <a:solidFill>
                  <a:srgbClr val="FF0000"/>
                </a:solidFill>
              </a:rPr>
              <a:t>başkasının yerine sınava girmek</a:t>
            </a:r>
            <a:r>
              <a:rPr lang="tr-TR" b="1" dirty="0"/>
              <a:t>,</a:t>
            </a:r>
          </a:p>
          <a:p>
            <a:r>
              <a:rPr lang="tr-TR" dirty="0"/>
              <a:t>e) Yükseköğretim kurumlarında </a:t>
            </a:r>
            <a:r>
              <a:rPr lang="tr-TR" dirty="0">
                <a:solidFill>
                  <a:srgbClr val="FF0000"/>
                </a:solidFill>
              </a:rPr>
              <a:t>cinsel tacizde bulunmak</a:t>
            </a:r>
            <a:r>
              <a:rPr lang="tr-TR" dirty="0"/>
              <a:t>,</a:t>
            </a:r>
          </a:p>
          <a:p>
            <a:r>
              <a:rPr lang="tr-TR" dirty="0"/>
              <a:t>f) Yükseköğretim kurumlarında 10/7/1953 tarihli ve 6136 sayılı Ateşli Silahlar ve Bıçaklar ile Diğer Aletler Hakkında Kanuna aykırı olarak </a:t>
            </a:r>
            <a:r>
              <a:rPr lang="tr-TR" dirty="0">
                <a:solidFill>
                  <a:srgbClr val="FF0000"/>
                </a:solidFill>
              </a:rPr>
              <a:t>ateşli silahlarla mermilerini ve</a:t>
            </a:r>
            <a:r>
              <a:rPr lang="tr-TR" dirty="0"/>
              <a:t> bıçaklarla saldırı ve savunmada kullanılmak üzere özel olarak yapılmış bulunan </a:t>
            </a:r>
            <a:r>
              <a:rPr lang="tr-TR" dirty="0">
                <a:solidFill>
                  <a:srgbClr val="FF0000"/>
                </a:solidFill>
              </a:rPr>
              <a:t>diğer aletleri, patlayıcı maddeleri taşımak ve bulundurmak</a:t>
            </a:r>
            <a:r>
              <a:rPr lang="tr-TR" dirty="0"/>
              <a:t>,</a:t>
            </a:r>
          </a:p>
          <a:p>
            <a:r>
              <a:rPr lang="tr-TR" dirty="0"/>
              <a:t>g) Yükseköğretim kurumunun </a:t>
            </a:r>
            <a:r>
              <a:rPr lang="tr-TR" dirty="0">
                <a:solidFill>
                  <a:srgbClr val="FF0000"/>
                </a:solidFill>
              </a:rPr>
              <a:t>bilişim sistemine girerek </a:t>
            </a:r>
            <a:r>
              <a:rPr lang="tr-TR" dirty="0"/>
              <a:t>kendisine veya başkasının yararına </a:t>
            </a:r>
            <a:r>
              <a:rPr lang="tr-TR" dirty="0">
                <a:solidFill>
                  <a:srgbClr val="FF0000"/>
                </a:solidFill>
              </a:rPr>
              <a:t>haksız bir çıkar sağlamak</a:t>
            </a:r>
            <a:r>
              <a:rPr lang="tr-TR" dirty="0"/>
              <a:t>.</a:t>
            </a:r>
          </a:p>
          <a:p>
            <a:r>
              <a:rPr lang="tr-TR" dirty="0"/>
              <a:t>ğ) (Ek:RG-23/12/2016-29927)  </a:t>
            </a:r>
            <a:r>
              <a:rPr lang="tr-TR" dirty="0">
                <a:solidFill>
                  <a:srgbClr val="00B050"/>
                </a:solidFill>
              </a:rPr>
              <a:t>Soruşturma ile görevlendirilenleri </a:t>
            </a:r>
            <a:r>
              <a:rPr lang="tr-TR" dirty="0">
                <a:solidFill>
                  <a:srgbClr val="FF0000"/>
                </a:solidFill>
              </a:rPr>
              <a:t>tehdit etmek</a:t>
            </a:r>
            <a:r>
              <a:rPr lang="tr-TR" dirty="0"/>
              <a:t>.</a:t>
            </a:r>
          </a:p>
          <a:p>
            <a:endParaRPr lang="tr-TR" dirty="0"/>
          </a:p>
        </p:txBody>
      </p:sp>
    </p:spTree>
    <p:extLst>
      <p:ext uri="{BB962C8B-B14F-4D97-AF65-F5344CB8AC3E}">
        <p14:creationId xmlns:p14="http://schemas.microsoft.com/office/powerpoint/2010/main" val="1252058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84976" cy="1600200"/>
          </a:xfrm>
        </p:spPr>
        <p:txBody>
          <a:bodyPr/>
          <a:lstStyle/>
          <a:p>
            <a:r>
              <a:rPr lang="tr-TR" dirty="0" smtClean="0"/>
              <a:t>Kurumdan </a:t>
            </a:r>
            <a:r>
              <a:rPr lang="tr-TR" dirty="0"/>
              <a:t>çıkarma cezasını gerektiren disiplin </a:t>
            </a:r>
            <a:r>
              <a:rPr lang="tr-TR" dirty="0" smtClean="0"/>
              <a:t>suçları</a:t>
            </a:r>
            <a:endParaRPr lang="tr-TR" dirty="0"/>
          </a:p>
        </p:txBody>
      </p:sp>
      <p:sp>
        <p:nvSpPr>
          <p:cNvPr id="3" name="Content Placeholder 2"/>
          <p:cNvSpPr>
            <a:spLocks noGrp="1"/>
          </p:cNvSpPr>
          <p:nvPr>
            <p:ph idx="1"/>
          </p:nvPr>
        </p:nvSpPr>
        <p:spPr/>
        <p:txBody>
          <a:bodyPr>
            <a:normAutofit fontScale="92500" lnSpcReduction="20000"/>
          </a:bodyPr>
          <a:lstStyle/>
          <a:p>
            <a:r>
              <a:rPr lang="tr-TR" dirty="0" smtClean="0"/>
              <a:t>a</a:t>
            </a:r>
            <a:r>
              <a:rPr lang="tr-TR" dirty="0"/>
              <a:t>) Mahkeme kararıyla kesinleşmiş olmak kaydıyla</a:t>
            </a:r>
            <a:r>
              <a:rPr lang="tr-TR" dirty="0">
                <a:solidFill>
                  <a:srgbClr val="00B050"/>
                </a:solidFill>
              </a:rPr>
              <a:t>, suç işlemek amacıyla</a:t>
            </a:r>
            <a:r>
              <a:rPr lang="tr-TR" dirty="0"/>
              <a:t> </a:t>
            </a:r>
            <a:r>
              <a:rPr lang="tr-TR" dirty="0">
                <a:solidFill>
                  <a:srgbClr val="FF0000"/>
                </a:solidFill>
              </a:rPr>
              <a:t>örgüt kurmak</a:t>
            </a:r>
            <a:r>
              <a:rPr lang="tr-TR" dirty="0"/>
              <a:t>, böyle bir örgütü </a:t>
            </a:r>
            <a:r>
              <a:rPr lang="tr-TR" dirty="0">
                <a:solidFill>
                  <a:srgbClr val="FF0000"/>
                </a:solidFill>
              </a:rPr>
              <a:t>yönetmek</a:t>
            </a:r>
            <a:r>
              <a:rPr lang="tr-TR" dirty="0"/>
              <a:t> veya bu amaçla kurulan örgüte </a:t>
            </a:r>
            <a:r>
              <a:rPr lang="tr-TR" dirty="0">
                <a:solidFill>
                  <a:srgbClr val="FF0000"/>
                </a:solidFill>
              </a:rPr>
              <a:t>üye olmak</a:t>
            </a:r>
            <a:r>
              <a:rPr lang="tr-TR" dirty="0"/>
              <a:t>, üye olmamakla birlikte </a:t>
            </a:r>
            <a:r>
              <a:rPr lang="tr-TR" dirty="0">
                <a:solidFill>
                  <a:srgbClr val="FF0000"/>
                </a:solidFill>
              </a:rPr>
              <a:t>örgüt adına faaliyette bulunmak veya yardım etmek</a:t>
            </a:r>
            <a:r>
              <a:rPr lang="tr-TR" dirty="0"/>
              <a:t>,</a:t>
            </a:r>
          </a:p>
          <a:p>
            <a:r>
              <a:rPr lang="tr-TR" dirty="0"/>
              <a:t>b) Yükseköğretim kurumlarında </a:t>
            </a:r>
            <a:r>
              <a:rPr lang="tr-TR" dirty="0">
                <a:solidFill>
                  <a:srgbClr val="FF0000"/>
                </a:solidFill>
              </a:rPr>
              <a:t>uyuşturucu veya uyarıcı maddeleri satmak, satın almak, başkalarına vermek ve ticaretini yapmak</a:t>
            </a:r>
            <a:r>
              <a:rPr lang="tr-TR" dirty="0"/>
              <a:t>,</a:t>
            </a:r>
          </a:p>
          <a:p>
            <a:r>
              <a:rPr lang="tr-TR" dirty="0"/>
              <a:t>c) 6136 sayılı Ateşli Silahlar ve Bıçaklar ile Diğer Aletler Hakkında Kanuna aykırı olarak </a:t>
            </a:r>
            <a:r>
              <a:rPr lang="tr-TR" dirty="0">
                <a:solidFill>
                  <a:srgbClr val="FF0000"/>
                </a:solidFill>
              </a:rPr>
              <a:t>ateşli silahlarla, mermilerini </a:t>
            </a:r>
            <a:r>
              <a:rPr lang="tr-TR" dirty="0"/>
              <a:t>ve bıçaklarla saldırı ve savunmada kullanılmak üzere özel olarak yapılmış bulunan </a:t>
            </a:r>
            <a:r>
              <a:rPr lang="tr-TR" dirty="0">
                <a:solidFill>
                  <a:srgbClr val="FF0000"/>
                </a:solidFill>
              </a:rPr>
              <a:t>diğer aletleri, patlayıcı maddeleri kullanmak,</a:t>
            </a:r>
          </a:p>
          <a:p>
            <a:r>
              <a:rPr lang="tr-TR" dirty="0"/>
              <a:t>ç) Kişilerin vücudu üzerinde </a:t>
            </a:r>
            <a:r>
              <a:rPr lang="tr-TR" dirty="0">
                <a:solidFill>
                  <a:srgbClr val="00B050"/>
                </a:solidFill>
              </a:rPr>
              <a:t>cinsel davranışlarda bulunmak suretiyle</a:t>
            </a:r>
            <a:r>
              <a:rPr lang="tr-TR" dirty="0"/>
              <a:t> </a:t>
            </a:r>
            <a:r>
              <a:rPr lang="tr-TR" dirty="0">
                <a:solidFill>
                  <a:srgbClr val="FF0000"/>
                </a:solidFill>
              </a:rPr>
              <a:t>cinsel dokunulmazlıklarını ihlal etmek</a:t>
            </a:r>
            <a:r>
              <a:rPr lang="tr-TR" dirty="0"/>
              <a:t>.</a:t>
            </a:r>
          </a:p>
        </p:txBody>
      </p:sp>
    </p:spTree>
    <p:extLst>
      <p:ext uri="{BB962C8B-B14F-4D97-AF65-F5344CB8AC3E}">
        <p14:creationId xmlns:p14="http://schemas.microsoft.com/office/powerpoint/2010/main" val="6799151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Diğer...</a:t>
            </a:r>
            <a:endParaRPr lang="tr-TR" dirty="0"/>
          </a:p>
        </p:txBody>
      </p:sp>
      <p:sp>
        <p:nvSpPr>
          <p:cNvPr id="3" name="Content Placeholder 2"/>
          <p:cNvSpPr>
            <a:spLocks noGrp="1"/>
          </p:cNvSpPr>
          <p:nvPr>
            <p:ph idx="1"/>
          </p:nvPr>
        </p:nvSpPr>
        <p:spPr/>
        <p:txBody>
          <a:bodyPr>
            <a:normAutofit fontScale="92500"/>
          </a:bodyPr>
          <a:lstStyle/>
          <a:p>
            <a:r>
              <a:rPr lang="tr-TR" dirty="0">
                <a:solidFill>
                  <a:srgbClr val="FF0000"/>
                </a:solidFill>
              </a:rPr>
              <a:t>Öngörülmemiş disiplin suçları</a:t>
            </a:r>
          </a:p>
          <a:p>
            <a:r>
              <a:rPr lang="tr-TR" dirty="0"/>
              <a:t>MADDE 10 – (1) Yükseköğretim kurumundan uzaklaştırma ve çıkarma cezasını gerektiren disiplin suçları dışında, uyarma ve kınama cezası verilmesini gerektiren eylemlere nitelik ve ağırlıkları itibarıyla benzer eylemlerde bulunanlara da aynı türden disiplin cezaları verilir.</a:t>
            </a:r>
          </a:p>
          <a:p>
            <a:endParaRPr lang="tr-TR" dirty="0"/>
          </a:p>
          <a:p>
            <a:r>
              <a:rPr lang="tr-TR" dirty="0">
                <a:solidFill>
                  <a:srgbClr val="FF0000"/>
                </a:solidFill>
              </a:rPr>
              <a:t>Disiplin suçunun tekerrürü</a:t>
            </a:r>
          </a:p>
          <a:p>
            <a:r>
              <a:rPr lang="tr-TR" dirty="0"/>
              <a:t>MADDE 11 – (1) Disiplin cezası verilmesine sebep olmuş bir eylemin tekerrüründe bir derece ağır ceza uygulanır.</a:t>
            </a:r>
          </a:p>
          <a:p>
            <a:r>
              <a:rPr lang="tr-TR" dirty="0"/>
              <a:t>(2) Disiplin suçunun tekerrürü halinde yükseköğretim kurumundan çıkarma cezası verilemez.</a:t>
            </a:r>
          </a:p>
          <a:p>
            <a:endParaRPr lang="tr-TR" dirty="0"/>
          </a:p>
        </p:txBody>
      </p:sp>
    </p:spTree>
    <p:extLst>
      <p:ext uri="{BB962C8B-B14F-4D97-AF65-F5344CB8AC3E}">
        <p14:creationId xmlns:p14="http://schemas.microsoft.com/office/powerpoint/2010/main" val="31003451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8134672" cy="4267200"/>
          </a:xfrm>
        </p:spPr>
        <p:txBody>
          <a:bodyPr/>
          <a:lstStyle/>
          <a:p>
            <a:r>
              <a:rPr lang="tr-TR" b="1" dirty="0" smtClean="0">
                <a:effectLst/>
              </a:rPr>
              <a:t>KTÜ</a:t>
            </a:r>
            <a:r>
              <a:rPr lang="tr-TR" b="1" dirty="0">
                <a:effectLst/>
              </a:rPr>
              <a:t/>
            </a:r>
            <a:br>
              <a:rPr lang="tr-TR" b="1" dirty="0">
                <a:effectLst/>
              </a:rPr>
            </a:br>
            <a:r>
              <a:rPr lang="tr-TR" b="1" dirty="0">
                <a:effectLst/>
              </a:rPr>
              <a:t>MÜHENDİSLİK </a:t>
            </a:r>
            <a:r>
              <a:rPr lang="tr-TR" b="1" dirty="0" smtClean="0">
                <a:effectLst/>
              </a:rPr>
              <a:t>FAKÜLTESİ</a:t>
            </a:r>
            <a:endParaRPr lang="tr-TR" dirty="0"/>
          </a:p>
        </p:txBody>
      </p:sp>
      <p:sp>
        <p:nvSpPr>
          <p:cNvPr id="3" name="Subtitle 2"/>
          <p:cNvSpPr>
            <a:spLocks noGrp="1"/>
          </p:cNvSpPr>
          <p:nvPr>
            <p:ph type="subTitle" idx="1"/>
          </p:nvPr>
        </p:nvSpPr>
        <p:spPr/>
        <p:txBody>
          <a:bodyPr>
            <a:normAutofit/>
          </a:bodyPr>
          <a:lstStyle/>
          <a:p>
            <a:r>
              <a:rPr lang="tr-TR" b="1" dirty="0"/>
              <a:t>SINAV UYGULAMA YÖNERGESİ</a:t>
            </a:r>
            <a:endParaRPr lang="tr-TR" dirty="0"/>
          </a:p>
        </p:txBody>
      </p:sp>
    </p:spTree>
    <p:extLst>
      <p:ext uri="{BB962C8B-B14F-4D97-AF65-F5344CB8AC3E}">
        <p14:creationId xmlns:p14="http://schemas.microsoft.com/office/powerpoint/2010/main" val="1722662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Yasal </a:t>
            </a:r>
            <a:r>
              <a:rPr lang="tr-TR" dirty="0" smtClean="0"/>
              <a:t>Dayanak</a:t>
            </a:r>
            <a:endParaRPr lang="tr-TR" dirty="0"/>
          </a:p>
        </p:txBody>
      </p:sp>
      <p:sp>
        <p:nvSpPr>
          <p:cNvPr id="3" name="Content Placeholder 2"/>
          <p:cNvSpPr>
            <a:spLocks noGrp="1"/>
          </p:cNvSpPr>
          <p:nvPr>
            <p:ph idx="1"/>
          </p:nvPr>
        </p:nvSpPr>
        <p:spPr/>
        <p:txBody>
          <a:bodyPr>
            <a:normAutofit fontScale="85000" lnSpcReduction="10000"/>
          </a:bodyPr>
          <a:lstStyle/>
          <a:p>
            <a:r>
              <a:rPr lang="tr-TR" dirty="0" smtClean="0"/>
              <a:t>Bu </a:t>
            </a:r>
            <a:r>
              <a:rPr lang="tr-TR" dirty="0"/>
              <a:t>yönerge,</a:t>
            </a:r>
          </a:p>
          <a:p>
            <a:r>
              <a:rPr lang="tr-TR" dirty="0"/>
              <a:t>a) Karadeniz Teknik Üniversitesi Ön lisans ve Lisans Eğitim-Öğretim Sınav Değerlendirme ve Öğrenci İşleri Yönetmeliği’nin 12. maddesi (Sınavlar ve Değerlendirme Esasları),</a:t>
            </a:r>
          </a:p>
          <a:p>
            <a:r>
              <a:rPr lang="tr-TR" dirty="0"/>
              <a:t>b) 2547 Sayılı Yüksek Öğretim Kanunu’nun 17. maddesinin b fıkrasında belirtilen “Fakülte Kurulunun Görevleri” başlığının 5. bendi,</a:t>
            </a:r>
          </a:p>
          <a:p>
            <a:r>
              <a:rPr lang="tr-TR" dirty="0"/>
              <a:t>c) Yüksek Öğretim Kurulu Başkanlığı’nın 97354392-010.99/7287 sayı, 05/02/2014 tarihli yazısında belirtilen “sınavları düzenlemekle görevli otorite olan idarelerin, sınav güvenliği için gerekli her türlü önlemi alabilecekleri ve bu kapsamda sınav kuralları belirleyebilecekleri, bu kuralları ihlal edenlere karşı da ihlal edenlerin eylemlerine uygun yaptırımları uygulayabilecekleri” ifadesi.</a:t>
            </a:r>
          </a:p>
          <a:p>
            <a:r>
              <a:rPr lang="tr-TR" dirty="0"/>
              <a:t>hükümlerine dayanır.</a:t>
            </a:r>
          </a:p>
        </p:txBody>
      </p:sp>
    </p:spTree>
    <p:extLst>
      <p:ext uri="{BB962C8B-B14F-4D97-AF65-F5344CB8AC3E}">
        <p14:creationId xmlns:p14="http://schemas.microsoft.com/office/powerpoint/2010/main" val="38029818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640960" cy="1600200"/>
          </a:xfrm>
        </p:spPr>
        <p:txBody>
          <a:bodyPr/>
          <a:lstStyle/>
          <a:p>
            <a:r>
              <a:rPr lang="tr-TR" dirty="0"/>
              <a:t>Sınav İlanı, Ders Sorumlusu ve </a:t>
            </a:r>
            <a:r>
              <a:rPr lang="tr-TR" dirty="0" smtClean="0"/>
              <a:t>Gözetmenler</a:t>
            </a:r>
            <a:endParaRPr lang="tr-TR" dirty="0"/>
          </a:p>
        </p:txBody>
      </p:sp>
      <p:sp>
        <p:nvSpPr>
          <p:cNvPr id="3" name="Content Placeholder 2"/>
          <p:cNvSpPr>
            <a:spLocks noGrp="1"/>
          </p:cNvSpPr>
          <p:nvPr>
            <p:ph idx="1"/>
          </p:nvPr>
        </p:nvSpPr>
        <p:spPr/>
        <p:txBody>
          <a:bodyPr>
            <a:normAutofit fontScale="70000" lnSpcReduction="20000"/>
          </a:bodyPr>
          <a:lstStyle/>
          <a:p>
            <a:r>
              <a:rPr lang="tr-TR" dirty="0" smtClean="0">
                <a:solidFill>
                  <a:srgbClr val="FF0000"/>
                </a:solidFill>
              </a:rPr>
              <a:t>Sınav </a:t>
            </a:r>
            <a:r>
              <a:rPr lang="tr-TR" dirty="0">
                <a:solidFill>
                  <a:srgbClr val="FF0000"/>
                </a:solidFill>
              </a:rPr>
              <a:t>programları </a:t>
            </a:r>
            <a:r>
              <a:rPr lang="tr-TR" dirty="0"/>
              <a:t>(bütünleme sınav tarihleri dâhil) her </a:t>
            </a:r>
            <a:r>
              <a:rPr lang="tr-TR" dirty="0">
                <a:solidFill>
                  <a:srgbClr val="FF0000"/>
                </a:solidFill>
              </a:rPr>
              <a:t>dönem başında</a:t>
            </a:r>
            <a:r>
              <a:rPr lang="tr-TR" dirty="0"/>
              <a:t>, eğitim öğretim akademik takvimlerinde belirtilen ders başlama haftasından itibaren en geç </a:t>
            </a:r>
            <a:r>
              <a:rPr lang="tr-TR" dirty="0">
                <a:solidFill>
                  <a:srgbClr val="FF0000"/>
                </a:solidFill>
              </a:rPr>
              <a:t>dört hafta içinde </a:t>
            </a:r>
            <a:r>
              <a:rPr lang="tr-TR" dirty="0"/>
              <a:t>bölümler tarafından hazırlanır. Sınav takvimleri </a:t>
            </a:r>
            <a:r>
              <a:rPr lang="tr-TR" dirty="0">
                <a:solidFill>
                  <a:srgbClr val="00B050"/>
                </a:solidFill>
              </a:rPr>
              <a:t>Fakülte Yönetim Kurulu tarafından onaylanır</a:t>
            </a:r>
            <a:r>
              <a:rPr lang="tr-TR" dirty="0"/>
              <a:t>. Onaylanan sınav takvimi bölümler tarafından </a:t>
            </a:r>
            <a:r>
              <a:rPr lang="tr-TR" dirty="0">
                <a:solidFill>
                  <a:srgbClr val="FF0000"/>
                </a:solidFill>
              </a:rPr>
              <a:t>ilan edilmek suretiyle öğrencilere duyurulur</a:t>
            </a:r>
            <a:r>
              <a:rPr lang="tr-TR" dirty="0"/>
              <a:t>. Bu süreçte </a:t>
            </a:r>
            <a:r>
              <a:rPr lang="tr-TR" dirty="0">
                <a:solidFill>
                  <a:srgbClr val="00B050"/>
                </a:solidFill>
              </a:rPr>
              <a:t>sınav tarihleri, sınav yerleri, sınav görevlileri de belirlenir</a:t>
            </a:r>
            <a:r>
              <a:rPr lang="tr-TR" dirty="0"/>
              <a:t>. Öğrenciler, bu sınav programında </a:t>
            </a:r>
            <a:r>
              <a:rPr lang="tr-TR" b="1" dirty="0">
                <a:solidFill>
                  <a:srgbClr val="FF0000"/>
                </a:solidFill>
              </a:rPr>
              <a:t>belirtilen yer, tarih ve saatte sınava girmek zorundadır</a:t>
            </a:r>
            <a:r>
              <a:rPr lang="tr-TR" dirty="0"/>
              <a:t>.</a:t>
            </a:r>
          </a:p>
          <a:p>
            <a:r>
              <a:rPr lang="tr-TR" dirty="0" smtClean="0"/>
              <a:t>Her </a:t>
            </a:r>
            <a:r>
              <a:rPr lang="tr-TR" dirty="0"/>
              <a:t>derslikte en az </a:t>
            </a:r>
            <a:r>
              <a:rPr lang="tr-TR" dirty="0">
                <a:solidFill>
                  <a:srgbClr val="FF0000"/>
                </a:solidFill>
              </a:rPr>
              <a:t>iki gözetmen görevlendirilir</a:t>
            </a:r>
            <a:r>
              <a:rPr lang="tr-TR" dirty="0"/>
              <a:t>. Ders sorumlusu, sınavın sağlıklı yapılmasından birinci derecede sorumludur. Birden fazla salonda sınav olması durumunda ders sorumlusu belirli aralıklarla sınav salonlarında bulunmalıdır.</a:t>
            </a:r>
          </a:p>
          <a:p>
            <a:r>
              <a:rPr lang="tr-TR" dirty="0" smtClean="0">
                <a:solidFill>
                  <a:srgbClr val="FF0000"/>
                </a:solidFill>
              </a:rPr>
              <a:t>Gözetmenler</a:t>
            </a:r>
            <a:r>
              <a:rPr lang="tr-TR" dirty="0"/>
              <a:t>, bölüm başkanlıklarından sınavda kullanılacak evrakları (cevap kâğıtları, sınav kopya tutanağı vb.) sınav saatinden en az 15 dakika önce teslim alırlar ve sınav başlamadan</a:t>
            </a:r>
            <a:r>
              <a:rPr lang="tr-TR" dirty="0">
                <a:solidFill>
                  <a:srgbClr val="FF0000"/>
                </a:solidFill>
              </a:rPr>
              <a:t> en az 10 dakika önce sınıfta hazır bulunurlar</a:t>
            </a:r>
            <a:r>
              <a:rPr lang="tr-TR" dirty="0"/>
              <a:t>. Sınav salonları, gözetmenler ile birlikte açılır. Sınavdan önce öğrenciler sınav salonuna alınmazlar. Gözetmenler, öğrencilerin sınavda uyması gereken kuralları açıklarlar. </a:t>
            </a:r>
            <a:r>
              <a:rPr lang="tr-TR" dirty="0">
                <a:solidFill>
                  <a:srgbClr val="FF0000"/>
                </a:solidFill>
              </a:rPr>
              <a:t>Sınav yoklaması</a:t>
            </a:r>
            <a:r>
              <a:rPr lang="tr-TR" dirty="0"/>
              <a:t>, sınav yoklama belgesinde </a:t>
            </a:r>
            <a:r>
              <a:rPr lang="tr-TR" dirty="0">
                <a:solidFill>
                  <a:srgbClr val="FF0000"/>
                </a:solidFill>
              </a:rPr>
              <a:t>öğrencinin kendisi için ayrılmış alanı imzalaması suretiyle</a:t>
            </a:r>
            <a:r>
              <a:rPr lang="tr-TR" dirty="0"/>
              <a:t> gözetmenler tarafından </a:t>
            </a:r>
            <a:r>
              <a:rPr lang="tr-TR" dirty="0">
                <a:solidFill>
                  <a:srgbClr val="FF0000"/>
                </a:solidFill>
              </a:rPr>
              <a:t>alınır</a:t>
            </a:r>
            <a:r>
              <a:rPr lang="tr-TR" dirty="0" smtClean="0"/>
              <a:t>.</a:t>
            </a:r>
            <a:endParaRPr lang="tr-TR" dirty="0"/>
          </a:p>
        </p:txBody>
      </p:sp>
    </p:spTree>
    <p:extLst>
      <p:ext uri="{BB962C8B-B14F-4D97-AF65-F5344CB8AC3E}">
        <p14:creationId xmlns:p14="http://schemas.microsoft.com/office/powerpoint/2010/main" val="366191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Öğrenci statüleri ve yabancı dil eğitimi</a:t>
            </a:r>
            <a:endParaRPr lang="tr-TR" dirty="0"/>
          </a:p>
        </p:txBody>
      </p:sp>
      <p:sp>
        <p:nvSpPr>
          <p:cNvPr id="3" name="Content Placeholder 2"/>
          <p:cNvSpPr>
            <a:spLocks noGrp="1"/>
          </p:cNvSpPr>
          <p:nvPr>
            <p:ph idx="1"/>
          </p:nvPr>
        </p:nvSpPr>
        <p:spPr/>
        <p:txBody>
          <a:bodyPr>
            <a:normAutofit lnSpcReduction="10000"/>
          </a:bodyPr>
          <a:lstStyle/>
          <a:p>
            <a:r>
              <a:rPr lang="tr-TR" b="1" dirty="0"/>
              <a:t>MADDE 8 –</a:t>
            </a:r>
            <a:r>
              <a:rPr lang="tr-TR" dirty="0"/>
              <a:t> (1) Üniversitede tam zamanlı öğrencilik esastır.</a:t>
            </a:r>
          </a:p>
          <a:p>
            <a:r>
              <a:rPr lang="tr-TR" dirty="0"/>
              <a:t>(2) Üniversite öğrencilerinin </a:t>
            </a:r>
            <a:r>
              <a:rPr lang="tr-TR" dirty="0">
                <a:solidFill>
                  <a:srgbClr val="FF0000"/>
                </a:solidFill>
              </a:rPr>
              <a:t>diğer yükseköğretim kurumlarından</a:t>
            </a:r>
            <a:r>
              <a:rPr lang="tr-TR" dirty="0"/>
              <a:t>, diğer yükseköğretim kurumu öğrencilerinin Üniversite programlarından </a:t>
            </a:r>
            <a:r>
              <a:rPr lang="tr-TR" dirty="0">
                <a:solidFill>
                  <a:srgbClr val="FF0000"/>
                </a:solidFill>
              </a:rPr>
              <a:t>özel öğrenci olarak ders alması</a:t>
            </a:r>
            <a:r>
              <a:rPr lang="tr-TR" dirty="0"/>
              <a:t>na birimin </a:t>
            </a:r>
            <a:r>
              <a:rPr lang="tr-TR" dirty="0">
                <a:solidFill>
                  <a:srgbClr val="FF0000"/>
                </a:solidFill>
              </a:rPr>
              <a:t>ilgili kurulunun kararı ile izin verilebilir</a:t>
            </a:r>
            <a:r>
              <a:rPr lang="tr-TR" dirty="0"/>
              <a:t>. Özel öğrencilerle ilgili işlemler, Senato tarafından belirlenen esaslara göre ilgili yönetim kurulu kararı ile yapılır.</a:t>
            </a:r>
          </a:p>
          <a:p>
            <a:r>
              <a:rPr lang="tr-TR" dirty="0"/>
              <a:t>(3) Üniversitede yürütülmekte olan, zorunlu yabancı dil eğitimi ile isteğe bağlı yabancı dil eğitimi; ilgili mevzuat hükümlerine ve Senato kararlarına göre yürütülür.</a:t>
            </a:r>
          </a:p>
          <a:p>
            <a:endParaRPr lang="tr-TR" dirty="0"/>
          </a:p>
        </p:txBody>
      </p:sp>
    </p:spTree>
    <p:extLst>
      <p:ext uri="{BB962C8B-B14F-4D97-AF65-F5344CB8AC3E}">
        <p14:creationId xmlns:p14="http://schemas.microsoft.com/office/powerpoint/2010/main" val="1656235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40768"/>
          </a:xfrm>
        </p:spPr>
        <p:txBody>
          <a:bodyPr/>
          <a:lstStyle/>
          <a:p>
            <a:endParaRPr lang="tr-TR" dirty="0"/>
          </a:p>
        </p:txBody>
      </p:sp>
      <p:sp>
        <p:nvSpPr>
          <p:cNvPr id="3" name="Content Placeholder 2"/>
          <p:cNvSpPr>
            <a:spLocks noGrp="1"/>
          </p:cNvSpPr>
          <p:nvPr>
            <p:ph idx="1"/>
          </p:nvPr>
        </p:nvSpPr>
        <p:spPr>
          <a:xfrm>
            <a:off x="251520" y="1340768"/>
            <a:ext cx="8568952" cy="5256584"/>
          </a:xfrm>
        </p:spPr>
        <p:txBody>
          <a:bodyPr>
            <a:noAutofit/>
          </a:bodyPr>
          <a:lstStyle/>
          <a:p>
            <a:r>
              <a:rPr lang="tr-TR" sz="1600" dirty="0" smtClean="0"/>
              <a:t>Ders </a:t>
            </a:r>
            <a:r>
              <a:rPr lang="tr-TR" sz="1600" dirty="0"/>
              <a:t>sorumlusu sınav salonu kapasitelerine göre, sınav evraklarını ayırır ve sınav sorularının içinde bulunduğu paket/paketleri kapalı bir şekilde sınav yoklama belgesi ile birlikte sınav salonuna getirir. </a:t>
            </a:r>
            <a:r>
              <a:rPr lang="tr-TR" sz="1600" dirty="0">
                <a:solidFill>
                  <a:srgbClr val="FF0000"/>
                </a:solidFill>
              </a:rPr>
              <a:t>Paket/paketler öğrencilerin gözü önünde açılır.</a:t>
            </a:r>
          </a:p>
          <a:p>
            <a:r>
              <a:rPr lang="tr-TR" sz="1600" dirty="0" smtClean="0"/>
              <a:t>Gözetmenler </a:t>
            </a:r>
            <a:r>
              <a:rPr lang="tr-TR" sz="1600" dirty="0"/>
              <a:t>sınav başlamadan önce öğrencilerin kimlik kontrolünü yapar. </a:t>
            </a:r>
            <a:r>
              <a:rPr lang="tr-TR" sz="1600" b="1" dirty="0">
                <a:solidFill>
                  <a:srgbClr val="FF0000"/>
                </a:solidFill>
              </a:rPr>
              <a:t>Kimliği olmayan öğrenci sınav salonuna alınmaz</a:t>
            </a:r>
            <a:r>
              <a:rPr lang="tr-TR" sz="1600" dirty="0"/>
              <a:t>. İlgili dersle ilişiği olmayan veya sınav yoklama belgesinde ismi bulunmayan kişiler de salona alınmaz. </a:t>
            </a:r>
            <a:r>
              <a:rPr lang="tr-TR" sz="1600" dirty="0">
                <a:solidFill>
                  <a:srgbClr val="FF0000"/>
                </a:solidFill>
              </a:rPr>
              <a:t>Sınav soru ve cevap kâğıtları</a:t>
            </a:r>
            <a:r>
              <a:rPr lang="tr-TR" sz="1600" dirty="0"/>
              <a:t> her öğrenciye teker teker </a:t>
            </a:r>
            <a:r>
              <a:rPr lang="tr-TR" sz="1600" dirty="0">
                <a:solidFill>
                  <a:srgbClr val="FF0000"/>
                </a:solidFill>
              </a:rPr>
              <a:t>görevliler tarafından dağıtılır</a:t>
            </a:r>
            <a:r>
              <a:rPr lang="tr-TR" sz="1600" dirty="0"/>
              <a:t>.</a:t>
            </a:r>
          </a:p>
          <a:p>
            <a:r>
              <a:rPr lang="tr-TR" sz="1600" dirty="0" smtClean="0"/>
              <a:t>Gözetmenler </a:t>
            </a:r>
            <a:r>
              <a:rPr lang="tr-TR" sz="1600" dirty="0">
                <a:solidFill>
                  <a:srgbClr val="00B050"/>
                </a:solidFill>
              </a:rPr>
              <a:t>sınava giren </a:t>
            </a:r>
            <a:r>
              <a:rPr lang="tr-TR" sz="1600" dirty="0"/>
              <a:t>her öğrencinin, sınav tutanağına </a:t>
            </a:r>
            <a:r>
              <a:rPr lang="tr-TR" sz="1600" dirty="0">
                <a:solidFill>
                  <a:srgbClr val="00B050"/>
                </a:solidFill>
              </a:rPr>
              <a:t>imza atan kişiyle </a:t>
            </a:r>
            <a:r>
              <a:rPr lang="tr-TR" sz="1600" dirty="0">
                <a:solidFill>
                  <a:srgbClr val="FF0000"/>
                </a:solidFill>
              </a:rPr>
              <a:t>aynı olduğunu denetlemekle yetkilidir</a:t>
            </a:r>
            <a:r>
              <a:rPr lang="tr-TR" sz="1600" dirty="0"/>
              <a:t>.</a:t>
            </a:r>
          </a:p>
          <a:p>
            <a:r>
              <a:rPr lang="tr-TR" sz="1600" dirty="0" smtClean="0"/>
              <a:t>Ders </a:t>
            </a:r>
            <a:r>
              <a:rPr lang="tr-TR" sz="1600" dirty="0"/>
              <a:t>sorumlusunun sınav kâğıdında belirttiği sınav süresi dikkate alınarak, sınavın </a:t>
            </a:r>
            <a:r>
              <a:rPr lang="tr-TR" sz="1600" dirty="0">
                <a:solidFill>
                  <a:srgbClr val="FF0000"/>
                </a:solidFill>
              </a:rPr>
              <a:t>başlangıç ve bitiş süreleri öğrencilerin görebileceği şekilde sınıf tahtasına yazılır</a:t>
            </a:r>
            <a:r>
              <a:rPr lang="tr-TR" sz="1600" dirty="0"/>
              <a:t>. Sınav bitimine 15 dakika kaldığı öğrencilerin duyabileceği şekilde duyurulur.</a:t>
            </a:r>
          </a:p>
          <a:p>
            <a:r>
              <a:rPr lang="tr-TR" sz="1600" dirty="0" smtClean="0"/>
              <a:t>Bir </a:t>
            </a:r>
            <a:r>
              <a:rPr lang="tr-TR" sz="1600" dirty="0"/>
              <a:t>sınavda soruların </a:t>
            </a:r>
            <a:r>
              <a:rPr lang="tr-TR" sz="1600" dirty="0">
                <a:solidFill>
                  <a:srgbClr val="00B050"/>
                </a:solidFill>
              </a:rPr>
              <a:t>ağırlık oranları, sınavın süresi, sınavda kitap veya diğer kaynaklardan yararlanılıp yararlanılmayacağı</a:t>
            </a:r>
            <a:r>
              <a:rPr lang="tr-TR" sz="1600" dirty="0"/>
              <a:t> </a:t>
            </a:r>
            <a:r>
              <a:rPr lang="tr-TR" sz="1600" dirty="0">
                <a:solidFill>
                  <a:srgbClr val="FF0000"/>
                </a:solidFill>
              </a:rPr>
              <a:t>ders sorumlusu tarafından </a:t>
            </a:r>
            <a:r>
              <a:rPr lang="tr-TR" sz="1600" dirty="0"/>
              <a:t>öğrencilere sınav başlamadan önce </a:t>
            </a:r>
            <a:r>
              <a:rPr lang="tr-TR" sz="1600" dirty="0">
                <a:solidFill>
                  <a:srgbClr val="FF0000"/>
                </a:solidFill>
              </a:rPr>
              <a:t>duyurulur</a:t>
            </a:r>
            <a:r>
              <a:rPr lang="tr-TR" sz="1600" dirty="0"/>
              <a:t>.</a:t>
            </a:r>
          </a:p>
          <a:p>
            <a:r>
              <a:rPr lang="tr-TR" sz="1600" dirty="0" smtClean="0"/>
              <a:t>Sınavın </a:t>
            </a:r>
            <a:r>
              <a:rPr lang="tr-TR" sz="1600" dirty="0"/>
              <a:t>bitiminde, </a:t>
            </a:r>
            <a:r>
              <a:rPr lang="tr-TR" sz="1600" dirty="0">
                <a:solidFill>
                  <a:srgbClr val="FF0000"/>
                </a:solidFill>
              </a:rPr>
              <a:t>gözetmenler</a:t>
            </a:r>
            <a:r>
              <a:rPr lang="tr-TR" sz="1600" dirty="0"/>
              <a:t> sınav kâğıtlarını sayar, tutanakta sınava giren öğrenci sayısıyla teslim edilen sınav kâğıdı sayısının aynı olup olmadığını </a:t>
            </a:r>
            <a:r>
              <a:rPr lang="tr-TR" sz="1600" dirty="0">
                <a:solidFill>
                  <a:srgbClr val="FF0000"/>
                </a:solidFill>
              </a:rPr>
              <a:t>kontrol eder</a:t>
            </a:r>
            <a:r>
              <a:rPr lang="tr-TR" sz="1600" dirty="0"/>
              <a:t>ler, ek sınav tutanağını imzalarlar </a:t>
            </a:r>
            <a:r>
              <a:rPr lang="tr-TR" sz="1600" dirty="0">
                <a:solidFill>
                  <a:srgbClr val="FF0000"/>
                </a:solidFill>
              </a:rPr>
              <a:t>ve bütün sınav malzemelerini dersin sorumlusuna</a:t>
            </a:r>
            <a:r>
              <a:rPr lang="tr-TR" sz="1600" dirty="0"/>
              <a:t> veya </a:t>
            </a:r>
            <a:r>
              <a:rPr lang="tr-TR" sz="1600" dirty="0">
                <a:solidFill>
                  <a:srgbClr val="00B050"/>
                </a:solidFill>
              </a:rPr>
              <a:t>bulunamadığı takdirde ilgili bölüm başkanlığına </a:t>
            </a:r>
            <a:r>
              <a:rPr lang="tr-TR" sz="1600" dirty="0">
                <a:solidFill>
                  <a:srgbClr val="FF0000"/>
                </a:solidFill>
              </a:rPr>
              <a:t>teslim ederler</a:t>
            </a:r>
            <a:r>
              <a:rPr lang="tr-TR" sz="1600" dirty="0" smtClean="0">
                <a:solidFill>
                  <a:srgbClr val="FF0000"/>
                </a:solidFill>
              </a:rPr>
              <a:t>.</a:t>
            </a:r>
            <a:endParaRPr lang="tr-TR" sz="1600" dirty="0">
              <a:solidFill>
                <a:srgbClr val="FF0000"/>
              </a:solidFill>
            </a:endParaRPr>
          </a:p>
        </p:txBody>
      </p:sp>
    </p:spTree>
    <p:extLst>
      <p:ext uri="{BB962C8B-B14F-4D97-AF65-F5344CB8AC3E}">
        <p14:creationId xmlns:p14="http://schemas.microsoft.com/office/powerpoint/2010/main" val="37341513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endParaRPr lang="tr-TR" dirty="0"/>
          </a:p>
        </p:txBody>
      </p:sp>
      <p:sp>
        <p:nvSpPr>
          <p:cNvPr id="3" name="Content Placeholder 2"/>
          <p:cNvSpPr>
            <a:spLocks noGrp="1"/>
          </p:cNvSpPr>
          <p:nvPr>
            <p:ph idx="1"/>
          </p:nvPr>
        </p:nvSpPr>
        <p:spPr>
          <a:xfrm>
            <a:off x="251520" y="1312168"/>
            <a:ext cx="8640960" cy="5357192"/>
          </a:xfrm>
        </p:spPr>
        <p:txBody>
          <a:bodyPr>
            <a:noAutofit/>
          </a:bodyPr>
          <a:lstStyle/>
          <a:p>
            <a:r>
              <a:rPr lang="tr-TR" sz="1700" dirty="0" smtClean="0">
                <a:solidFill>
                  <a:srgbClr val="FF0000"/>
                </a:solidFill>
              </a:rPr>
              <a:t>Dersin sorumlusunun </a:t>
            </a:r>
            <a:r>
              <a:rPr lang="tr-TR" sz="1700" dirty="0" smtClean="0"/>
              <a:t>(öğretim üyesi, öğretim görevlisi veya okutman) sınavda </a:t>
            </a:r>
            <a:r>
              <a:rPr lang="tr-TR" sz="1700" dirty="0" smtClean="0">
                <a:solidFill>
                  <a:srgbClr val="FF0000"/>
                </a:solidFill>
              </a:rPr>
              <a:t>hazır bulunması esastır</a:t>
            </a:r>
            <a:r>
              <a:rPr lang="tr-TR" sz="1700" dirty="0" smtClean="0"/>
              <a:t>. Bu hususun takibi, ilgili bölüm başkanlıklarınca yapılır.</a:t>
            </a:r>
          </a:p>
          <a:p>
            <a:r>
              <a:rPr lang="tr-TR" sz="1700" dirty="0" smtClean="0"/>
              <a:t>Sınavın nasıl uygulanacağı konusundaki kuralları ve sınav süresini dersin sorumlusu belirler. </a:t>
            </a:r>
            <a:r>
              <a:rPr lang="tr-TR" sz="1700" b="1" dirty="0" smtClean="0">
                <a:solidFill>
                  <a:srgbClr val="FF0000"/>
                </a:solidFill>
              </a:rPr>
              <a:t>Gözetmenler sınavın içeriğine karışmaz</a:t>
            </a:r>
            <a:r>
              <a:rPr lang="tr-TR" sz="1700" dirty="0" smtClean="0"/>
              <a:t>, sınav süresince sınavı yapılan ders içeriği ile ilgili </a:t>
            </a:r>
            <a:r>
              <a:rPr lang="tr-TR" sz="1700" b="1" dirty="0" smtClean="0">
                <a:solidFill>
                  <a:srgbClr val="FF0000"/>
                </a:solidFill>
              </a:rPr>
              <a:t>öğrencilerden gelen sorulara yanıt vermezler</a:t>
            </a:r>
            <a:r>
              <a:rPr lang="tr-TR" sz="1700" dirty="0" smtClean="0"/>
              <a:t>. Soru kağıtlarında herhangi bir </a:t>
            </a:r>
            <a:r>
              <a:rPr lang="tr-TR" sz="1700" dirty="0" smtClean="0">
                <a:solidFill>
                  <a:srgbClr val="FF0000"/>
                </a:solidFill>
              </a:rPr>
              <a:t>baskı hatası olduğu tespit edilirse durum ders sorumlusuna bildirilir</a:t>
            </a:r>
          </a:p>
          <a:p>
            <a:r>
              <a:rPr lang="tr-TR" sz="1700" dirty="0" smtClean="0"/>
              <a:t>Sınav esnasında </a:t>
            </a:r>
            <a:r>
              <a:rPr lang="tr-TR" sz="1700" dirty="0" smtClean="0">
                <a:solidFill>
                  <a:srgbClr val="FF0000"/>
                </a:solidFill>
              </a:rPr>
              <a:t>gözetmenler kendi aralarında sohbet edemez </a:t>
            </a:r>
            <a:r>
              <a:rPr lang="tr-TR" sz="1700" dirty="0" smtClean="0"/>
              <a:t>ve ders sorumlusunun iznini almadan </a:t>
            </a:r>
            <a:r>
              <a:rPr lang="tr-TR" sz="1700" dirty="0" smtClean="0">
                <a:solidFill>
                  <a:srgbClr val="FF0000"/>
                </a:solidFill>
              </a:rPr>
              <a:t>sınav salonundan ayrılamaz</a:t>
            </a:r>
            <a:r>
              <a:rPr lang="tr-TR" sz="1700" dirty="0" smtClean="0"/>
              <a:t>. </a:t>
            </a:r>
            <a:r>
              <a:rPr lang="tr-TR" sz="1700" dirty="0" smtClean="0">
                <a:solidFill>
                  <a:srgbClr val="FF0000"/>
                </a:solidFill>
              </a:rPr>
              <a:t>Gözetmenlerin cep telefonları </a:t>
            </a:r>
            <a:r>
              <a:rPr lang="tr-TR" sz="1700" dirty="0" smtClean="0"/>
              <a:t>kesinlikle kapalı konumda bulundurulmalı ve sınav </a:t>
            </a:r>
            <a:r>
              <a:rPr lang="tr-TR" sz="1700" dirty="0" smtClean="0">
                <a:solidFill>
                  <a:srgbClr val="FF0000"/>
                </a:solidFill>
              </a:rPr>
              <a:t>süresince asla kullanılmamalıdır</a:t>
            </a:r>
            <a:r>
              <a:rPr lang="tr-TR" sz="1700" dirty="0" smtClean="0"/>
              <a:t>. </a:t>
            </a:r>
            <a:r>
              <a:rPr lang="tr-TR" sz="1700" dirty="0" smtClean="0">
                <a:solidFill>
                  <a:srgbClr val="FF0000"/>
                </a:solidFill>
              </a:rPr>
              <a:t>Gözetmenler sınav salonunda gazete, dergi, kitap gibi materyal bulunduramaz ve okuyamaz</a:t>
            </a:r>
            <a:r>
              <a:rPr lang="tr-TR" sz="1700" dirty="0" smtClean="0"/>
              <a:t>.</a:t>
            </a:r>
          </a:p>
          <a:p>
            <a:r>
              <a:rPr lang="tr-TR" sz="1700" dirty="0" smtClean="0"/>
              <a:t>Sınav görevlileri, belirtilen yer ve zamanda sınav için hazır bulunmak zorundadır. Geçerli bir mazereti olmadan sınav görevine gelmeyen veya geç gelen görevliler hakkında “Yüksek Öğretim Kurumları Yönetici, Öğretim Elemanı ve Memurları Disiplin Yönetmeliği” hükümleri uygulanır. Sınav görevine mazereti nedeniyle gelemeyecek durumda olan veya görev değişikliği isteyen öğretim elemanları, bu taleplerini sınavdan en az iki gün önce bölüm başkanlıklarına bildirmelidir.</a:t>
            </a:r>
          </a:p>
          <a:p>
            <a:endParaRPr lang="tr-TR" sz="1700" dirty="0"/>
          </a:p>
          <a:p>
            <a:endParaRPr lang="tr-TR" sz="1700" dirty="0"/>
          </a:p>
        </p:txBody>
      </p:sp>
    </p:spTree>
    <p:extLst>
      <p:ext uri="{BB962C8B-B14F-4D97-AF65-F5344CB8AC3E}">
        <p14:creationId xmlns:p14="http://schemas.microsoft.com/office/powerpoint/2010/main" val="8063721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9036496" cy="1600200"/>
          </a:xfrm>
        </p:spPr>
        <p:txBody>
          <a:bodyPr/>
          <a:lstStyle/>
          <a:p>
            <a:r>
              <a:rPr lang="tr-TR" dirty="0"/>
              <a:t>Sınav Süresince Öğrencilerin Uyması Gereken </a:t>
            </a:r>
            <a:r>
              <a:rPr lang="tr-TR" dirty="0" smtClean="0"/>
              <a:t>Kurallar</a:t>
            </a:r>
            <a:endParaRPr lang="tr-TR" dirty="0"/>
          </a:p>
        </p:txBody>
      </p:sp>
      <p:sp>
        <p:nvSpPr>
          <p:cNvPr id="3" name="Content Placeholder 2"/>
          <p:cNvSpPr>
            <a:spLocks noGrp="1"/>
          </p:cNvSpPr>
          <p:nvPr>
            <p:ph idx="1"/>
          </p:nvPr>
        </p:nvSpPr>
        <p:spPr/>
        <p:txBody>
          <a:bodyPr>
            <a:normAutofit fontScale="77500" lnSpcReduction="20000"/>
          </a:bodyPr>
          <a:lstStyle/>
          <a:p>
            <a:r>
              <a:rPr lang="tr-TR" dirty="0" smtClean="0"/>
              <a:t>Öğrencilerin </a:t>
            </a:r>
            <a:r>
              <a:rPr lang="tr-TR" dirty="0"/>
              <a:t>“Karadeniz Teknik Üniversitesi Öğrenci </a:t>
            </a:r>
            <a:r>
              <a:rPr lang="tr-TR" dirty="0">
                <a:solidFill>
                  <a:srgbClr val="FF0000"/>
                </a:solidFill>
              </a:rPr>
              <a:t>Kimlik Belgesini</a:t>
            </a:r>
            <a:r>
              <a:rPr lang="tr-TR" dirty="0"/>
              <a:t>” sınav süresince </a:t>
            </a:r>
            <a:r>
              <a:rPr lang="tr-TR" dirty="0">
                <a:solidFill>
                  <a:srgbClr val="FF0000"/>
                </a:solidFill>
              </a:rPr>
              <a:t>masa üzerinde bulundurması </a:t>
            </a:r>
            <a:r>
              <a:rPr lang="tr-TR" dirty="0"/>
              <a:t>gerekmektedir.</a:t>
            </a:r>
          </a:p>
          <a:p>
            <a:r>
              <a:rPr lang="tr-TR" dirty="0"/>
              <a:t>Öğrenciler sınav başlamadan önce sınav salonunda hazır olur. İlgili dersin sorumlusu veya görevli </a:t>
            </a:r>
            <a:r>
              <a:rPr lang="tr-TR" dirty="0">
                <a:solidFill>
                  <a:srgbClr val="FF0000"/>
                </a:solidFill>
              </a:rPr>
              <a:t>gözetmenler tarafından belirtilen oturma düzenine uygun olarak </a:t>
            </a:r>
            <a:r>
              <a:rPr lang="tr-TR" dirty="0"/>
              <a:t>öğrenciler salonda yerini alır. Sınav görevlileri, </a:t>
            </a:r>
            <a:r>
              <a:rPr lang="tr-TR" dirty="0">
                <a:solidFill>
                  <a:srgbClr val="00B050"/>
                </a:solidFill>
              </a:rPr>
              <a:t>hiçbir açıklama yapmaksızın </a:t>
            </a:r>
            <a:r>
              <a:rPr lang="tr-TR" dirty="0">
                <a:solidFill>
                  <a:srgbClr val="FF0000"/>
                </a:solidFill>
              </a:rPr>
              <a:t>öğrencilerin yerlerini değiştirebilecekleri gibi</a:t>
            </a:r>
            <a:r>
              <a:rPr lang="tr-TR" dirty="0"/>
              <a:t>, sınavın sağlıklı bir şekilde devam edebilmesi için </a:t>
            </a:r>
            <a:r>
              <a:rPr lang="tr-TR" dirty="0">
                <a:solidFill>
                  <a:srgbClr val="FF0000"/>
                </a:solidFill>
              </a:rPr>
              <a:t>gerekli tedbirleri almakla yetkilidirler</a:t>
            </a:r>
            <a:r>
              <a:rPr lang="tr-TR" dirty="0"/>
              <a:t>.</a:t>
            </a:r>
          </a:p>
          <a:p>
            <a:r>
              <a:rPr lang="tr-TR" dirty="0"/>
              <a:t>Sınavın </a:t>
            </a:r>
            <a:r>
              <a:rPr lang="tr-TR" dirty="0">
                <a:solidFill>
                  <a:srgbClr val="FF0000"/>
                </a:solidFill>
              </a:rPr>
              <a:t>ilk 15 dakikası </a:t>
            </a:r>
            <a:r>
              <a:rPr lang="tr-TR" dirty="0"/>
              <a:t>içinde geç kalan öğrencileri </a:t>
            </a:r>
            <a:r>
              <a:rPr lang="tr-TR" dirty="0">
                <a:solidFill>
                  <a:srgbClr val="FF0000"/>
                </a:solidFill>
              </a:rPr>
              <a:t>sınava alıp almamak ders sorumlusunun yetkisindedir</a:t>
            </a:r>
            <a:r>
              <a:rPr lang="tr-TR" dirty="0"/>
              <a:t>. Sınava geç kalan öğrencilere </a:t>
            </a:r>
            <a:r>
              <a:rPr lang="tr-TR" b="1" dirty="0">
                <a:solidFill>
                  <a:srgbClr val="FF0000"/>
                </a:solidFill>
              </a:rPr>
              <a:t>ek süre tanınmaz </a:t>
            </a:r>
            <a:r>
              <a:rPr lang="tr-TR" dirty="0"/>
              <a:t>ve </a:t>
            </a:r>
            <a:r>
              <a:rPr lang="tr-TR" dirty="0">
                <a:solidFill>
                  <a:srgbClr val="FF0000"/>
                </a:solidFill>
              </a:rPr>
              <a:t>sınavdan ilk çıkan öğrencinin ardından sınava yeni öğrenci alınamaz</a:t>
            </a:r>
            <a:r>
              <a:rPr lang="tr-TR" dirty="0"/>
              <a:t>.</a:t>
            </a:r>
          </a:p>
          <a:p>
            <a:r>
              <a:rPr lang="tr-TR" dirty="0"/>
              <a:t>Sınav </a:t>
            </a:r>
            <a:r>
              <a:rPr lang="tr-TR" dirty="0">
                <a:solidFill>
                  <a:srgbClr val="00B050"/>
                </a:solidFill>
              </a:rPr>
              <a:t>tutanağını imzalamadan </a:t>
            </a:r>
            <a:r>
              <a:rPr lang="tr-TR" dirty="0"/>
              <a:t>ve </a:t>
            </a:r>
            <a:r>
              <a:rPr lang="tr-TR" dirty="0">
                <a:solidFill>
                  <a:srgbClr val="00B050"/>
                </a:solidFill>
              </a:rPr>
              <a:t>sınav kâğıdını teslim etmeden </a:t>
            </a:r>
            <a:r>
              <a:rPr lang="tr-TR" dirty="0"/>
              <a:t>hiçbir öğrenci </a:t>
            </a:r>
            <a:r>
              <a:rPr lang="tr-TR" dirty="0">
                <a:solidFill>
                  <a:srgbClr val="FF0000"/>
                </a:solidFill>
              </a:rPr>
              <a:t>sınav salonunu terk etmez</a:t>
            </a:r>
            <a:r>
              <a:rPr lang="tr-TR" dirty="0"/>
              <a:t>. Öğrenciler sınav salonundan çıkış sürelerine uymak zorundadır. Herhangi bir sebepten dolayı </a:t>
            </a:r>
            <a:r>
              <a:rPr lang="tr-TR" dirty="0">
                <a:solidFill>
                  <a:srgbClr val="FF0000"/>
                </a:solidFill>
              </a:rPr>
              <a:t>salondan çıkan öğrenci yeniden sınav salonuna alınmaz</a:t>
            </a:r>
            <a:r>
              <a:rPr lang="tr-TR" dirty="0" smtClean="0"/>
              <a:t>.</a:t>
            </a:r>
            <a:endParaRPr lang="tr-TR" dirty="0"/>
          </a:p>
        </p:txBody>
      </p:sp>
    </p:spTree>
    <p:extLst>
      <p:ext uri="{BB962C8B-B14F-4D97-AF65-F5344CB8AC3E}">
        <p14:creationId xmlns:p14="http://schemas.microsoft.com/office/powerpoint/2010/main" val="3443705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endParaRPr lang="tr-TR" dirty="0"/>
          </a:p>
        </p:txBody>
      </p:sp>
      <p:sp>
        <p:nvSpPr>
          <p:cNvPr id="3" name="Content Placeholder 2"/>
          <p:cNvSpPr>
            <a:spLocks noGrp="1"/>
          </p:cNvSpPr>
          <p:nvPr>
            <p:ph idx="1"/>
          </p:nvPr>
        </p:nvSpPr>
        <p:spPr>
          <a:xfrm>
            <a:off x="323528" y="1340768"/>
            <a:ext cx="8568952" cy="5328592"/>
          </a:xfrm>
        </p:spPr>
        <p:txBody>
          <a:bodyPr>
            <a:normAutofit fontScale="77500" lnSpcReduction="20000"/>
          </a:bodyPr>
          <a:lstStyle/>
          <a:p>
            <a:r>
              <a:rPr lang="tr-TR" dirty="0"/>
              <a:t>Sınav süresince, öğrenciler </a:t>
            </a:r>
            <a:r>
              <a:rPr lang="tr-TR" dirty="0">
                <a:solidFill>
                  <a:srgbClr val="FF0000"/>
                </a:solidFill>
              </a:rPr>
              <a:t>sınav görevlilerinin tüm uyarılarına uymak zorundadırlar</a:t>
            </a:r>
            <a:r>
              <a:rPr lang="tr-TR" dirty="0"/>
              <a:t>.</a:t>
            </a:r>
          </a:p>
          <a:p>
            <a:r>
              <a:rPr lang="tr-TR" dirty="0"/>
              <a:t>Sınav süresince </a:t>
            </a:r>
            <a:r>
              <a:rPr lang="tr-TR" dirty="0">
                <a:solidFill>
                  <a:srgbClr val="FF0000"/>
                </a:solidFill>
              </a:rPr>
              <a:t>cep telefonu kapalı bir konumda </a:t>
            </a:r>
            <a:r>
              <a:rPr lang="tr-TR" dirty="0"/>
              <a:t>(enerjisi kesik) cepte ya da çantada tutulmalıdır. Öğrenci </a:t>
            </a:r>
            <a:r>
              <a:rPr lang="tr-TR" dirty="0">
                <a:solidFill>
                  <a:srgbClr val="FF0000"/>
                </a:solidFill>
              </a:rPr>
              <a:t>cep telefonunu hiçbir suretle cebinden çıkarama</a:t>
            </a:r>
            <a:r>
              <a:rPr lang="tr-TR" dirty="0"/>
              <a:t>z ve </a:t>
            </a:r>
            <a:r>
              <a:rPr lang="tr-TR" dirty="0">
                <a:solidFill>
                  <a:srgbClr val="FF0000"/>
                </a:solidFill>
              </a:rPr>
              <a:t>görülebilecek bir konuma getiremez</a:t>
            </a:r>
            <a:r>
              <a:rPr lang="tr-TR" dirty="0"/>
              <a:t>. </a:t>
            </a:r>
            <a:r>
              <a:rPr lang="tr-TR" b="1" dirty="0">
                <a:solidFill>
                  <a:srgbClr val="FF0000"/>
                </a:solidFill>
              </a:rPr>
              <a:t>Aksi durumda “kopya çekme” olarak değerlendirilir </a:t>
            </a:r>
            <a:r>
              <a:rPr lang="tr-TR" dirty="0"/>
              <a:t>ve “Yükseköğretim Kurumları Öğrenci Disiplin Yönetmeliği”nin 7.maddesinin (e) fıkrasına göre yasal işlem yapılır.</a:t>
            </a:r>
          </a:p>
          <a:p>
            <a:r>
              <a:rPr lang="tr-TR" dirty="0"/>
              <a:t>Öğrencilerin sınavlarda yanlarında bulundurabilecekleri gereç ve donanım; dersi veren öğretim üye ve yardımcıları tarafından dersin niteliğine göre belirlenir. Bu </a:t>
            </a:r>
            <a:r>
              <a:rPr lang="tr-TR" dirty="0">
                <a:solidFill>
                  <a:srgbClr val="FF0000"/>
                </a:solidFill>
              </a:rPr>
              <a:t>araç ve gereçler </a:t>
            </a:r>
            <a:r>
              <a:rPr lang="tr-TR" dirty="0"/>
              <a:t>sadece bir öğrenci tarafından kullanılabilir, </a:t>
            </a:r>
            <a:r>
              <a:rPr lang="tr-TR" dirty="0">
                <a:solidFill>
                  <a:srgbClr val="FF0000"/>
                </a:solidFill>
              </a:rPr>
              <a:t>paylaşılamaz</a:t>
            </a:r>
            <a:r>
              <a:rPr lang="tr-TR" dirty="0"/>
              <a:t>. </a:t>
            </a:r>
            <a:r>
              <a:rPr lang="tr-TR" dirty="0">
                <a:solidFill>
                  <a:srgbClr val="FF0000"/>
                </a:solidFill>
              </a:rPr>
              <a:t>Cep telefonları, akıllı saatler, ses kayıt cihazı, bluetooth, programlanabilen hesap makineleri vb. araçların sınavlarda kullanılmasına izin verilmez</a:t>
            </a:r>
            <a:r>
              <a:rPr lang="tr-TR" dirty="0"/>
              <a:t>. Sınavlarda hangi özellikli/fonksiyonlu hesap makinelerinin kullanılabileceği ders sorumlusu tarafından belirlenir.</a:t>
            </a:r>
          </a:p>
          <a:p>
            <a:r>
              <a:rPr lang="tr-TR" dirty="0"/>
              <a:t>Her öğrenci sınava girdiği salonda </a:t>
            </a:r>
            <a:r>
              <a:rPr lang="tr-TR" b="1" dirty="0">
                <a:solidFill>
                  <a:srgbClr val="FF0000"/>
                </a:solidFill>
              </a:rPr>
              <a:t>oturmuş olduğu sıra ve çevresinde kopya sayılabilecek herhangi bir bilgi, yazı ve/veya belgenin varlığından şahsen sorumlu olup</a:t>
            </a:r>
            <a:r>
              <a:rPr lang="tr-TR" dirty="0"/>
              <a:t>, böyle bir durum varsa sınav gözetmeninden </a:t>
            </a:r>
            <a:r>
              <a:rPr lang="tr-TR" dirty="0">
                <a:solidFill>
                  <a:srgbClr val="FF0000"/>
                </a:solidFill>
              </a:rPr>
              <a:t>yerinin değiştirilmesini talep etmelidir</a:t>
            </a:r>
            <a:r>
              <a:rPr lang="tr-TR" dirty="0"/>
              <a:t>. Aksi halde bu bilgi ve belgelerin kendisine ait olduğu kabul edilir</a:t>
            </a:r>
            <a:r>
              <a:rPr lang="tr-TR" dirty="0" smtClean="0"/>
              <a:t>.</a:t>
            </a:r>
            <a:endParaRPr lang="tr-TR" dirty="0"/>
          </a:p>
        </p:txBody>
      </p:sp>
    </p:spTree>
    <p:extLst>
      <p:ext uri="{BB962C8B-B14F-4D97-AF65-F5344CB8AC3E}">
        <p14:creationId xmlns:p14="http://schemas.microsoft.com/office/powerpoint/2010/main" val="4246159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dirty="0">
                <a:solidFill>
                  <a:srgbClr val="FF0000"/>
                </a:solidFill>
              </a:rPr>
              <a:t>Sınav kurallarını</a:t>
            </a:r>
            <a:r>
              <a:rPr lang="tr-TR" dirty="0"/>
              <a:t>, </a:t>
            </a:r>
            <a:r>
              <a:rPr lang="tr-TR" dirty="0">
                <a:solidFill>
                  <a:srgbClr val="00B050"/>
                </a:solidFill>
              </a:rPr>
              <a:t>düzenini, işleyişini bozan, sınavın yapılmasını engelleyen, sınav görevlileri ile tartışan, sınav salonunu kendilerine duyurulan süreden önce terk eden, sınav görevlilerinin sınav ile ilgili düzenlemelerini</a:t>
            </a:r>
            <a:r>
              <a:rPr lang="tr-TR" dirty="0"/>
              <a:t> </a:t>
            </a:r>
            <a:r>
              <a:rPr lang="tr-TR" dirty="0">
                <a:solidFill>
                  <a:srgbClr val="FF0000"/>
                </a:solidFill>
              </a:rPr>
              <a:t>kabul etmeyen öğrencilerin sınavları</a:t>
            </a:r>
            <a:r>
              <a:rPr lang="tr-TR" dirty="0"/>
              <a:t>, gerekli görülmesi halinde sınavı uygulayan ders sorumlusu ve gözetmenler tarafından hazırlanan tutanak sonucu </a:t>
            </a:r>
            <a:r>
              <a:rPr lang="tr-TR" dirty="0">
                <a:solidFill>
                  <a:srgbClr val="FF0000"/>
                </a:solidFill>
              </a:rPr>
              <a:t>geçersiz sayılır</a:t>
            </a:r>
            <a:r>
              <a:rPr lang="tr-TR" dirty="0"/>
              <a:t>. Bu durumda Yükseköğretim Kurumları Öğrenci Disiplin Yönetmeliği hükümleri uyarınca </a:t>
            </a:r>
            <a:r>
              <a:rPr lang="tr-TR" dirty="0">
                <a:solidFill>
                  <a:srgbClr val="FF0000"/>
                </a:solidFill>
              </a:rPr>
              <a:t>disiplin kovuşturması da yapılır</a:t>
            </a:r>
            <a:r>
              <a:rPr lang="tr-TR" dirty="0"/>
              <a:t>.</a:t>
            </a:r>
          </a:p>
          <a:p>
            <a:r>
              <a:rPr lang="tr-TR" dirty="0"/>
              <a:t>Sınav esnasında öğrenci/öğrenciler tarafından </a:t>
            </a:r>
            <a:r>
              <a:rPr lang="tr-TR" dirty="0">
                <a:solidFill>
                  <a:srgbClr val="FF0000"/>
                </a:solidFill>
              </a:rPr>
              <a:t>somut kopya durumunun tespiti halinde</a:t>
            </a:r>
            <a:r>
              <a:rPr lang="tr-TR" dirty="0"/>
              <a:t>, gözetmenler ve ders sorumluları bu durumu </a:t>
            </a:r>
            <a:r>
              <a:rPr lang="tr-TR" dirty="0">
                <a:solidFill>
                  <a:srgbClr val="FF0000"/>
                </a:solidFill>
              </a:rPr>
              <a:t>tutanak ile kayıt altına alır</a:t>
            </a:r>
            <a:r>
              <a:rPr lang="tr-TR" dirty="0"/>
              <a:t>. Tutanak, işlem yapılmak üzere </a:t>
            </a:r>
            <a:r>
              <a:rPr lang="tr-TR" dirty="0">
                <a:solidFill>
                  <a:srgbClr val="FF0000"/>
                </a:solidFill>
              </a:rPr>
              <a:t>bölüm başkanlığına iletilir</a:t>
            </a:r>
            <a:r>
              <a:rPr lang="tr-TR" dirty="0"/>
              <a:t>. Kopya yapıldığı veya teşebbüs edildiği saptandığı takdirde “Yükseköğretim Kurumları Öğrenci Disiplin Yönetmeliği” kuralları uygulanır.</a:t>
            </a:r>
          </a:p>
          <a:p>
            <a:r>
              <a:rPr lang="tr-TR" dirty="0"/>
              <a:t>Sınav başladıktan sonra </a:t>
            </a:r>
            <a:r>
              <a:rPr lang="tr-TR" dirty="0">
                <a:solidFill>
                  <a:srgbClr val="FF0000"/>
                </a:solidFill>
              </a:rPr>
              <a:t>ilk 30 dakika içinde öğrenciler sınav salonundan ayrılamaz</a:t>
            </a:r>
            <a:r>
              <a:rPr lang="tr-TR" dirty="0"/>
              <a:t>. Öğrencilerin sınav kağıdına, </a:t>
            </a:r>
            <a:r>
              <a:rPr lang="tr-TR" dirty="0">
                <a:solidFill>
                  <a:srgbClr val="00B050"/>
                </a:solidFill>
              </a:rPr>
              <a:t>sınavla ilgisi olmayan ifadeler yazması durumunda </a:t>
            </a:r>
            <a:r>
              <a:rPr lang="tr-TR" dirty="0"/>
              <a:t>“Yükseköğretim Kurumları Öğrenci </a:t>
            </a:r>
            <a:r>
              <a:rPr lang="tr-TR" dirty="0">
                <a:solidFill>
                  <a:srgbClr val="00B050"/>
                </a:solidFill>
              </a:rPr>
              <a:t>Disiplin Yönetmeliği” kuralları uygulanır</a:t>
            </a:r>
            <a:r>
              <a:rPr lang="tr-TR" dirty="0"/>
              <a:t>.</a:t>
            </a:r>
          </a:p>
          <a:p>
            <a:endParaRPr lang="tr-TR" dirty="0"/>
          </a:p>
        </p:txBody>
      </p:sp>
    </p:spTree>
    <p:extLst>
      <p:ext uri="{BB962C8B-B14F-4D97-AF65-F5344CB8AC3E}">
        <p14:creationId xmlns:p14="http://schemas.microsoft.com/office/powerpoint/2010/main" val="116075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Uyum ve akademik danışmanlık</a:t>
            </a:r>
            <a:endParaRPr lang="tr-TR" dirty="0"/>
          </a:p>
        </p:txBody>
      </p:sp>
      <p:sp>
        <p:nvSpPr>
          <p:cNvPr id="3" name="Content Placeholder 2"/>
          <p:cNvSpPr>
            <a:spLocks noGrp="1"/>
          </p:cNvSpPr>
          <p:nvPr>
            <p:ph idx="1"/>
          </p:nvPr>
        </p:nvSpPr>
        <p:spPr/>
        <p:txBody>
          <a:bodyPr>
            <a:normAutofit lnSpcReduction="10000"/>
          </a:bodyPr>
          <a:lstStyle/>
          <a:p>
            <a:r>
              <a:rPr lang="tr-TR" b="1" dirty="0"/>
              <a:t>MADDE 10 –</a:t>
            </a:r>
            <a:r>
              <a:rPr lang="tr-TR" dirty="0"/>
              <a:t> (1) Kesin kayıtları yapılan birinci sınıf öğrencilerine Üniversiteyi tanıtmak amacıyla, derslerin başlamasından önce, ilgili birimlerce uyum programları düzenlenebilir.</a:t>
            </a:r>
          </a:p>
          <a:p>
            <a:r>
              <a:rPr lang="tr-TR" dirty="0"/>
              <a:t>(2) Her öğrenci için, kayıtlı oldukları bölüm başkanlığınca derslerin başlamasını takip eden en geç </a:t>
            </a:r>
            <a:r>
              <a:rPr lang="tr-TR" dirty="0">
                <a:solidFill>
                  <a:srgbClr val="FF0000"/>
                </a:solidFill>
              </a:rPr>
              <a:t>onbeş gün içinde</a:t>
            </a:r>
            <a:r>
              <a:rPr lang="tr-TR" dirty="0"/>
              <a:t>, </a:t>
            </a:r>
            <a:r>
              <a:rPr lang="tr-TR" dirty="0">
                <a:solidFill>
                  <a:srgbClr val="FF0000"/>
                </a:solidFill>
              </a:rPr>
              <a:t>bir akademik danışman görevlendirilir</a:t>
            </a:r>
            <a:r>
              <a:rPr lang="tr-TR" dirty="0"/>
              <a:t>. Akademik danışman, danışmanı olduğu öğrencilerin </a:t>
            </a:r>
            <a:r>
              <a:rPr lang="tr-TR" dirty="0">
                <a:solidFill>
                  <a:srgbClr val="00B050"/>
                </a:solidFill>
              </a:rPr>
              <a:t>derse yazılma işlemlerini </a:t>
            </a:r>
            <a:r>
              <a:rPr lang="tr-TR" dirty="0"/>
              <a:t>Üniversite Yönetim Kurulunun belirleyeceği esaslar çerçevesinde denetler ve öğrencinin </a:t>
            </a:r>
            <a:r>
              <a:rPr lang="tr-TR" dirty="0">
                <a:solidFill>
                  <a:srgbClr val="00B050"/>
                </a:solidFill>
              </a:rPr>
              <a:t>sosyal ve kültürel durum ve faaliyetlerinin başarısını olumsuz etkilememesi için gerekli yönlendirmeleri yapar</a:t>
            </a:r>
            <a:r>
              <a:rPr lang="tr-TR" dirty="0"/>
              <a:t>.</a:t>
            </a:r>
          </a:p>
          <a:p>
            <a:endParaRPr lang="tr-TR" dirty="0"/>
          </a:p>
        </p:txBody>
      </p:sp>
    </p:spTree>
    <p:extLst>
      <p:ext uri="{BB962C8B-B14F-4D97-AF65-F5344CB8AC3E}">
        <p14:creationId xmlns:p14="http://schemas.microsoft.com/office/powerpoint/2010/main" val="194576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effectLst/>
              </a:rPr>
              <a:t>Yatay ve dikey geçiş yoluyla kabul ve intibak</a:t>
            </a:r>
            <a:endParaRPr lang="tr-TR" dirty="0"/>
          </a:p>
        </p:txBody>
      </p:sp>
      <p:sp>
        <p:nvSpPr>
          <p:cNvPr id="3" name="Content Placeholder 2"/>
          <p:cNvSpPr>
            <a:spLocks noGrp="1"/>
          </p:cNvSpPr>
          <p:nvPr>
            <p:ph idx="1"/>
          </p:nvPr>
        </p:nvSpPr>
        <p:spPr/>
        <p:txBody>
          <a:bodyPr>
            <a:normAutofit fontScale="92500" lnSpcReduction="10000"/>
          </a:bodyPr>
          <a:lstStyle/>
          <a:p>
            <a:r>
              <a:rPr lang="tr-TR" b="1" dirty="0"/>
              <a:t>MADDE 11 –</a:t>
            </a:r>
            <a:r>
              <a:rPr lang="tr-TR" dirty="0"/>
              <a:t> (1) Diğer yükseköğretim kurumlarından Üniversiteye bağlı birimlere yatay geçiş, ilgili mevzuat hükümlerine ve Senato tarafından belirlenen esaslara göre yapılır.</a:t>
            </a:r>
          </a:p>
          <a:p>
            <a:r>
              <a:rPr lang="tr-TR" dirty="0"/>
              <a:t>(2) Meslek yüksekokulu mezunlarının Üniversiteye bağlı lisans programlarına </a:t>
            </a:r>
            <a:r>
              <a:rPr lang="tr-TR" dirty="0">
                <a:solidFill>
                  <a:srgbClr val="FF0000"/>
                </a:solidFill>
              </a:rPr>
              <a:t>dikey geçişleri</a:t>
            </a:r>
            <a:r>
              <a:rPr lang="tr-TR" dirty="0"/>
              <a:t>, </a:t>
            </a:r>
            <a:r>
              <a:rPr lang="tr-TR" dirty="0">
                <a:solidFill>
                  <a:srgbClr val="00B050"/>
                </a:solidFill>
              </a:rPr>
              <a:t>ilgili mevzuat hükümlerine</a:t>
            </a:r>
            <a:r>
              <a:rPr lang="tr-TR" dirty="0"/>
              <a:t> göre yapılır. Lisans öğrenimine kayıt olan öğrencilerin kullanacağı öğrenim süreleri ve </a:t>
            </a:r>
            <a:r>
              <a:rPr lang="tr-TR" dirty="0">
                <a:solidFill>
                  <a:srgbClr val="FF0000"/>
                </a:solidFill>
              </a:rPr>
              <a:t>ders intibakları</a:t>
            </a:r>
            <a:r>
              <a:rPr lang="tr-TR" dirty="0"/>
              <a:t> </a:t>
            </a:r>
            <a:r>
              <a:rPr lang="tr-TR" dirty="0">
                <a:solidFill>
                  <a:srgbClr val="00B050"/>
                </a:solidFill>
              </a:rPr>
              <a:t>ilgili birimin yönetim kurulu kararı </a:t>
            </a:r>
            <a:r>
              <a:rPr lang="tr-TR" dirty="0"/>
              <a:t>ile yapılır.</a:t>
            </a:r>
          </a:p>
          <a:p>
            <a:r>
              <a:rPr lang="tr-TR" dirty="0"/>
              <a:t>(3) Diğer bir üniversiteden veya Üniversite içinden aynı bölüme veya Üniversite içinden farklı bir bölüme </a:t>
            </a:r>
            <a:r>
              <a:rPr lang="tr-TR" dirty="0">
                <a:solidFill>
                  <a:srgbClr val="FF0000"/>
                </a:solidFill>
              </a:rPr>
              <a:t>yatay geçiş</a:t>
            </a:r>
            <a:r>
              <a:rPr lang="tr-TR" dirty="0"/>
              <a:t> yapan öğrencilerin </a:t>
            </a:r>
            <a:r>
              <a:rPr lang="tr-TR" dirty="0">
                <a:solidFill>
                  <a:srgbClr val="FF0000"/>
                </a:solidFill>
              </a:rPr>
              <a:t>intibak işlemleri</a:t>
            </a:r>
            <a:r>
              <a:rPr lang="tr-TR" dirty="0"/>
              <a:t>, </a:t>
            </a:r>
            <a:r>
              <a:rPr lang="tr-TR" dirty="0">
                <a:solidFill>
                  <a:srgbClr val="00B050"/>
                </a:solidFill>
              </a:rPr>
              <a:t>Senato tarafından belirlenen esaslara göre ilgili birimin yönetim kurulu kararı ile </a:t>
            </a:r>
            <a:r>
              <a:rPr lang="tr-TR" dirty="0"/>
              <a:t>yapılır</a:t>
            </a:r>
            <a:r>
              <a:rPr lang="tr-TR" dirty="0" smtClean="0"/>
              <a:t>.</a:t>
            </a:r>
            <a:endParaRPr lang="tr-TR" dirty="0"/>
          </a:p>
        </p:txBody>
      </p:sp>
    </p:spTree>
    <p:extLst>
      <p:ext uri="{BB962C8B-B14F-4D97-AF65-F5344CB8AC3E}">
        <p14:creationId xmlns:p14="http://schemas.microsoft.com/office/powerpoint/2010/main" val="321030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Yatay Geçiş Başvuru Koşulları</a:t>
            </a:r>
            <a:endParaRPr lang="tr-TR" dirty="0"/>
          </a:p>
        </p:txBody>
      </p:sp>
      <p:sp>
        <p:nvSpPr>
          <p:cNvPr id="3" name="Content Placeholder 2"/>
          <p:cNvSpPr>
            <a:spLocks noGrp="1"/>
          </p:cNvSpPr>
          <p:nvPr>
            <p:ph idx="1"/>
          </p:nvPr>
        </p:nvSpPr>
        <p:spPr/>
        <p:txBody>
          <a:bodyPr>
            <a:normAutofit fontScale="85000" lnSpcReduction="20000"/>
          </a:bodyPr>
          <a:lstStyle/>
          <a:p>
            <a:r>
              <a:rPr lang="tr-TR" dirty="0"/>
              <a:t>Kurumlar arası yatay geçiş için başvuran adayların</a:t>
            </a:r>
            <a:r>
              <a:rPr lang="tr-TR" dirty="0" smtClean="0"/>
              <a:t>;</a:t>
            </a:r>
          </a:p>
          <a:p>
            <a:r>
              <a:rPr lang="tr-TR" dirty="0"/>
              <a:t>a) Öğrencinin başvuru sırasında eşdeğer bir Yükseköğretim kurumunda aynı düzeyde </a:t>
            </a:r>
            <a:r>
              <a:rPr lang="tr-TR" dirty="0">
                <a:solidFill>
                  <a:srgbClr val="FF0000"/>
                </a:solidFill>
              </a:rPr>
              <a:t>eşdeğer bir diploma programına kayıtlı </a:t>
            </a:r>
            <a:r>
              <a:rPr lang="tr-TR" dirty="0"/>
              <a:t>veya izinli (öğrenci statüsünde) olması </a:t>
            </a:r>
            <a:r>
              <a:rPr lang="tr-TR" dirty="0" smtClean="0"/>
              <a:t>zorunludur.</a:t>
            </a:r>
          </a:p>
          <a:p>
            <a:r>
              <a:rPr lang="tr-TR" dirty="0" smtClean="0"/>
              <a:t>b</a:t>
            </a:r>
            <a:r>
              <a:rPr lang="tr-TR" dirty="0"/>
              <a:t>) Öğrencinin programında (İngilizce Hazırlık Sınıfı dışında) </a:t>
            </a:r>
            <a:r>
              <a:rPr lang="tr-TR" dirty="0">
                <a:solidFill>
                  <a:srgbClr val="FF0000"/>
                </a:solidFill>
              </a:rPr>
              <a:t>en az iki yarıyılı tamamlamış</a:t>
            </a:r>
            <a:r>
              <a:rPr lang="tr-TR" dirty="0"/>
              <a:t>, bulunduğu programda yatay geçiş yapacağı yarıyıla kayıt olup, o yarıyılı okumamış olunması </a:t>
            </a:r>
            <a:r>
              <a:rPr lang="tr-TR" dirty="0" smtClean="0"/>
              <a:t>zorunludur.</a:t>
            </a:r>
          </a:p>
          <a:p>
            <a:r>
              <a:rPr lang="tr-TR" dirty="0" smtClean="0"/>
              <a:t>c</a:t>
            </a:r>
            <a:r>
              <a:rPr lang="tr-TR" dirty="0"/>
              <a:t>) Öğrencinin </a:t>
            </a:r>
            <a:r>
              <a:rPr lang="tr-TR" dirty="0">
                <a:solidFill>
                  <a:srgbClr val="FF0000"/>
                </a:solidFill>
              </a:rPr>
              <a:t>genel not ortalamasının en az 2.40/4.00 </a:t>
            </a:r>
            <a:r>
              <a:rPr lang="tr-TR" dirty="0" smtClean="0"/>
              <a:t>olması </a:t>
            </a:r>
            <a:r>
              <a:rPr lang="tr-TR" dirty="0"/>
              <a:t>veya </a:t>
            </a:r>
            <a:r>
              <a:rPr lang="tr-TR" dirty="0">
                <a:solidFill>
                  <a:srgbClr val="00B050"/>
                </a:solidFill>
              </a:rPr>
              <a:t>ÖSYM yerleştirme puanının</a:t>
            </a:r>
            <a:r>
              <a:rPr lang="tr-TR" dirty="0"/>
              <a:t> geçiş yapmak </a:t>
            </a:r>
            <a:r>
              <a:rPr lang="tr-TR" dirty="0">
                <a:solidFill>
                  <a:srgbClr val="FF0000"/>
                </a:solidFill>
              </a:rPr>
              <a:t>istediği diploma programının taban puanına eşit veya yüksek </a:t>
            </a:r>
            <a:r>
              <a:rPr lang="tr-TR" dirty="0"/>
              <a:t>olması </a:t>
            </a:r>
            <a:r>
              <a:rPr lang="tr-TR" dirty="0" smtClean="0"/>
              <a:t>zorunludur.</a:t>
            </a:r>
          </a:p>
          <a:p>
            <a:r>
              <a:rPr lang="tr-TR" dirty="0" smtClean="0"/>
              <a:t>ç</a:t>
            </a:r>
            <a:r>
              <a:rPr lang="tr-TR" dirty="0"/>
              <a:t>) Zorunlu İngilizce Hazırlık Sınıfı olan bölüm ve programlara başvurularda, yapılacak </a:t>
            </a:r>
            <a:r>
              <a:rPr lang="tr-TR" dirty="0">
                <a:solidFill>
                  <a:srgbClr val="FF0000"/>
                </a:solidFill>
              </a:rPr>
              <a:t>yabancı dil yeterlilik sınavında başarılı olmak </a:t>
            </a:r>
            <a:r>
              <a:rPr lang="tr-TR" dirty="0"/>
              <a:t>ya da ulusal veya uluslar arası geçerliliği olan yabancı dil sınavından bu başarı düzeyinde bir puanın sağlanmış olması gereklidir</a:t>
            </a:r>
            <a:r>
              <a:rPr lang="tr-TR" dirty="0" smtClean="0"/>
              <a:t>.</a:t>
            </a:r>
          </a:p>
        </p:txBody>
      </p:sp>
    </p:spTree>
    <p:extLst>
      <p:ext uri="{BB962C8B-B14F-4D97-AF65-F5344CB8AC3E}">
        <p14:creationId xmlns:p14="http://schemas.microsoft.com/office/powerpoint/2010/main" val="3995317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1510</TotalTime>
  <Words>4132</Words>
  <Application>Microsoft Office PowerPoint</Application>
  <PresentationFormat>On-screen Show (4:3)</PresentationFormat>
  <Paragraphs>252</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Executive</vt:lpstr>
      <vt:lpstr>KARADENİZ TEKNİK ÜNİVERSİTESİ</vt:lpstr>
      <vt:lpstr>Amaç</vt:lpstr>
      <vt:lpstr>Önlisans ve lisans eğitim-öğretimi</vt:lpstr>
      <vt:lpstr>Eğitim süresi ve ders kredileri</vt:lpstr>
      <vt:lpstr>PowerPoint Presentation</vt:lpstr>
      <vt:lpstr>Öğrenci statüleri ve yabancı dil eğitimi</vt:lpstr>
      <vt:lpstr>Uyum ve akademik danışmanlık</vt:lpstr>
      <vt:lpstr>Yatay ve dikey geçiş yoluyla kabul ve intibak</vt:lpstr>
      <vt:lpstr>Yatay Geçiş Başvuru Koşulları</vt:lpstr>
      <vt:lpstr>Ders Uyumları</vt:lpstr>
      <vt:lpstr>PowerPoint Presentation</vt:lpstr>
      <vt:lpstr>Akademik takvim-yarıyıl kayıtları</vt:lpstr>
      <vt:lpstr>PowerPoint Presentation</vt:lpstr>
      <vt:lpstr>Çift ana dal ve yan dal programları ve yaz öğretimi</vt:lpstr>
      <vt:lpstr>Çift Anadal ile ilgili Hususlar</vt:lpstr>
      <vt:lpstr>Yandal ile ilgili Hususlar</vt:lpstr>
      <vt:lpstr>Sınavlar</vt:lpstr>
      <vt:lpstr>PowerPoint Presentation</vt:lpstr>
      <vt:lpstr>Yarıyıl içi çalışmaları</vt:lpstr>
      <vt:lpstr>Yarıyıl sonu sınavı</vt:lpstr>
      <vt:lpstr>PowerPoint Presentation</vt:lpstr>
      <vt:lpstr>Bütünleme sınavı</vt:lpstr>
      <vt:lpstr>Mezuniyet sınavı</vt:lpstr>
      <vt:lpstr>Mazeret sınavı</vt:lpstr>
      <vt:lpstr>Sınavın geçerliliği ve sınav düzeni</vt:lpstr>
      <vt:lpstr>PowerPoint Presentation</vt:lpstr>
      <vt:lpstr>Notların verilmesi, başarı notunun hesaplanması</vt:lpstr>
      <vt:lpstr>PowerPoint Presentation</vt:lpstr>
      <vt:lpstr>PowerPoint Presentation</vt:lpstr>
      <vt:lpstr>PowerPoint Presentation</vt:lpstr>
      <vt:lpstr>PowerPoint Presentation</vt:lpstr>
      <vt:lpstr>PowerPoint Presentation</vt:lpstr>
      <vt:lpstr>PowerPoint Presentation</vt:lpstr>
      <vt:lpstr>Notlar</vt:lpstr>
      <vt:lpstr>PowerPoint Presentation</vt:lpstr>
      <vt:lpstr>Notlarda maddi hata</vt:lpstr>
      <vt:lpstr>Not ortalaması</vt:lpstr>
      <vt:lpstr>Onur öğrencileri</vt:lpstr>
      <vt:lpstr>Başarılı öğrenciler ve ders tekrarı ile ilgili esaslar</vt:lpstr>
      <vt:lpstr>Öğrenim süresi</vt:lpstr>
      <vt:lpstr>Kayıt dondurma</vt:lpstr>
      <vt:lpstr>Mezuniyet, diploma verilme şartları</vt:lpstr>
      <vt:lpstr>PowerPoint Presentation</vt:lpstr>
      <vt:lpstr>Öğrenci değişimi</vt:lpstr>
      <vt:lpstr>PowerPoint Presentation</vt:lpstr>
      <vt:lpstr>Tebligat</vt:lpstr>
      <vt:lpstr>YÜKSEK ÖĞRETİM KURUMLARI</vt:lpstr>
      <vt:lpstr>Amaç</vt:lpstr>
      <vt:lpstr>Uyarma cezasını gerektiren disiplin suçları</vt:lpstr>
      <vt:lpstr>Kınama cezasını gerektiren disiplin suçları</vt:lpstr>
      <vt:lpstr>1 haftadan 1 aya kadar uzaklaştırma cezasını gerektiren disiplin suçları</vt:lpstr>
      <vt:lpstr>1 yarıyıl için uzaklaştırma cezasını gerektiren disiplin suçları</vt:lpstr>
      <vt:lpstr>2 yarıyıl için uzaklaştırma cezasını gerektiren disiplin suçları</vt:lpstr>
      <vt:lpstr>PowerPoint Presentation</vt:lpstr>
      <vt:lpstr>Kurumdan çıkarma cezasını gerektiren disiplin suçları</vt:lpstr>
      <vt:lpstr>Diğer...</vt:lpstr>
      <vt:lpstr>KTÜ MÜHENDİSLİK FAKÜLTESİ</vt:lpstr>
      <vt:lpstr>Yasal Dayanak</vt:lpstr>
      <vt:lpstr>Sınav İlanı, Ders Sorumlusu ve Gözetmenler</vt:lpstr>
      <vt:lpstr>PowerPoint Presentation</vt:lpstr>
      <vt:lpstr>PowerPoint Presentation</vt:lpstr>
      <vt:lpstr>Sınav Süresince Öğrencilerin Uyması Gereken Kurallar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KARADENİZ TEKNİK ÜNİVERSİTESİ</dc:title>
  <dc:creator>aykut</dc:creator>
  <cp:lastModifiedBy>aykut</cp:lastModifiedBy>
  <cp:revision>39</cp:revision>
  <dcterms:created xsi:type="dcterms:W3CDTF">2018-08-16T12:46:46Z</dcterms:created>
  <dcterms:modified xsi:type="dcterms:W3CDTF">2018-10-14T07:07:00Z</dcterms:modified>
</cp:coreProperties>
</file>