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notesMasterIdLst>
    <p:notesMasterId r:id="rId17"/>
  </p:notesMasterIdLst>
  <p:sldIdLst>
    <p:sldId id="256" r:id="rId2"/>
    <p:sldId id="271" r:id="rId3"/>
    <p:sldId id="260" r:id="rId4"/>
    <p:sldId id="257" r:id="rId5"/>
    <p:sldId id="259" r:id="rId6"/>
    <p:sldId id="258" r:id="rId7"/>
    <p:sldId id="261" r:id="rId8"/>
    <p:sldId id="264" r:id="rId9"/>
    <p:sldId id="267" r:id="rId10"/>
    <p:sldId id="268" r:id="rId11"/>
    <p:sldId id="262" r:id="rId12"/>
    <p:sldId id="270" r:id="rId13"/>
    <p:sldId id="263" r:id="rId14"/>
    <p:sldId id="269"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7E408F-7BB5-5E4C-92D5-0F235245B34A}" v="86" dt="2020-12-07T17:45:00.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5815"/>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on Karp" userId="557577547426a000" providerId="LiveId" clId="{C27E408F-7BB5-5E4C-92D5-0F235245B34A}"/>
    <pc:docChg chg="undo custSel mod addSld modSld">
      <pc:chgData name="Harrison Karp" userId="557577547426a000" providerId="LiveId" clId="{C27E408F-7BB5-5E4C-92D5-0F235245B34A}" dt="2020-12-07T18:19:09.206" v="1303" actId="20577"/>
      <pc:docMkLst>
        <pc:docMk/>
      </pc:docMkLst>
      <pc:sldChg chg="modSp mod">
        <pc:chgData name="Harrison Karp" userId="557577547426a000" providerId="LiveId" clId="{C27E408F-7BB5-5E4C-92D5-0F235245B34A}" dt="2020-12-07T15:32:51.517" v="1124" actId="20577"/>
        <pc:sldMkLst>
          <pc:docMk/>
          <pc:sldMk cId="170307367" sldId="256"/>
        </pc:sldMkLst>
        <pc:spChg chg="mod">
          <ac:chgData name="Harrison Karp" userId="557577547426a000" providerId="LiveId" clId="{C27E408F-7BB5-5E4C-92D5-0F235245B34A}" dt="2020-12-07T15:32:51.517" v="1124" actId="20577"/>
          <ac:spMkLst>
            <pc:docMk/>
            <pc:sldMk cId="170307367" sldId="256"/>
            <ac:spMk id="2" creationId="{4D8BA462-0607-0440-AC12-D2B1B7985CFE}"/>
          </ac:spMkLst>
        </pc:spChg>
      </pc:sldChg>
      <pc:sldChg chg="modSp mod modNotesTx">
        <pc:chgData name="Harrison Karp" userId="557577547426a000" providerId="LiveId" clId="{C27E408F-7BB5-5E4C-92D5-0F235245B34A}" dt="2020-12-07T15:33:45.452" v="1129" actId="20577"/>
        <pc:sldMkLst>
          <pc:docMk/>
          <pc:sldMk cId="2094553455" sldId="257"/>
        </pc:sldMkLst>
        <pc:spChg chg="mod">
          <ac:chgData name="Harrison Karp" userId="557577547426a000" providerId="LiveId" clId="{C27E408F-7BB5-5E4C-92D5-0F235245B34A}" dt="2020-12-07T15:33:45.452" v="1129" actId="20577"/>
          <ac:spMkLst>
            <pc:docMk/>
            <pc:sldMk cId="2094553455" sldId="257"/>
            <ac:spMk id="3" creationId="{A3538152-4701-7D43-99AF-6FE159219A51}"/>
          </ac:spMkLst>
        </pc:spChg>
      </pc:sldChg>
      <pc:sldChg chg="modSp mod">
        <pc:chgData name="Harrison Karp" userId="557577547426a000" providerId="LiveId" clId="{C27E408F-7BB5-5E4C-92D5-0F235245B34A}" dt="2020-12-07T05:45:40.287" v="613" actId="14100"/>
        <pc:sldMkLst>
          <pc:docMk/>
          <pc:sldMk cId="4177705505" sldId="258"/>
        </pc:sldMkLst>
        <pc:spChg chg="mod">
          <ac:chgData name="Harrison Karp" userId="557577547426a000" providerId="LiveId" clId="{C27E408F-7BB5-5E4C-92D5-0F235245B34A}" dt="2020-12-07T05:45:40.287" v="613" actId="14100"/>
          <ac:spMkLst>
            <pc:docMk/>
            <pc:sldMk cId="4177705505" sldId="258"/>
            <ac:spMk id="3" creationId="{0F0435EB-89CE-C240-A3E5-88FCA72C71F2}"/>
          </ac:spMkLst>
        </pc:spChg>
      </pc:sldChg>
      <pc:sldChg chg="modSp mod">
        <pc:chgData name="Harrison Karp" userId="557577547426a000" providerId="LiveId" clId="{C27E408F-7BB5-5E4C-92D5-0F235245B34A}" dt="2020-12-07T05:45:23.744" v="611" actId="12"/>
        <pc:sldMkLst>
          <pc:docMk/>
          <pc:sldMk cId="2563616195" sldId="259"/>
        </pc:sldMkLst>
        <pc:spChg chg="mod">
          <ac:chgData name="Harrison Karp" userId="557577547426a000" providerId="LiveId" clId="{C27E408F-7BB5-5E4C-92D5-0F235245B34A}" dt="2020-12-07T05:45:23.744" v="611" actId="12"/>
          <ac:spMkLst>
            <pc:docMk/>
            <pc:sldMk cId="2563616195" sldId="259"/>
            <ac:spMk id="3" creationId="{F8FE1CE8-579A-8B41-9FF4-4C5816178546}"/>
          </ac:spMkLst>
        </pc:spChg>
      </pc:sldChg>
      <pc:sldChg chg="modSp mod modNotesTx">
        <pc:chgData name="Harrison Karp" userId="557577547426a000" providerId="LiveId" clId="{C27E408F-7BB5-5E4C-92D5-0F235245B34A}" dt="2020-12-07T05:54:35.127" v="1048" actId="1076"/>
        <pc:sldMkLst>
          <pc:docMk/>
          <pc:sldMk cId="2275956797" sldId="264"/>
        </pc:sldMkLst>
        <pc:spChg chg="mod">
          <ac:chgData name="Harrison Karp" userId="557577547426a000" providerId="LiveId" clId="{C27E408F-7BB5-5E4C-92D5-0F235245B34A}" dt="2020-12-07T05:54:35.127" v="1048" actId="1076"/>
          <ac:spMkLst>
            <pc:docMk/>
            <pc:sldMk cId="2275956797" sldId="264"/>
            <ac:spMk id="4" creationId="{5829ACF4-BF3E-F44D-9315-D478E14375EB}"/>
          </ac:spMkLst>
        </pc:spChg>
        <pc:spChg chg="mod">
          <ac:chgData name="Harrison Karp" userId="557577547426a000" providerId="LiveId" clId="{C27E408F-7BB5-5E4C-92D5-0F235245B34A}" dt="2020-12-07T05:54:35.127" v="1048" actId="1076"/>
          <ac:spMkLst>
            <pc:docMk/>
            <pc:sldMk cId="2275956797" sldId="264"/>
            <ac:spMk id="5" creationId="{A1E123AE-CEB9-D840-A5EE-1FADD98F8D1D}"/>
          </ac:spMkLst>
        </pc:spChg>
      </pc:sldChg>
      <pc:sldChg chg="modSp mod">
        <pc:chgData name="Harrison Karp" userId="557577547426a000" providerId="LiveId" clId="{C27E408F-7BB5-5E4C-92D5-0F235245B34A}" dt="2020-12-07T15:14:23.895" v="1106" actId="20577"/>
        <pc:sldMkLst>
          <pc:docMk/>
          <pc:sldMk cId="2908081907" sldId="266"/>
        </pc:sldMkLst>
        <pc:spChg chg="mod">
          <ac:chgData name="Harrison Karp" userId="557577547426a000" providerId="LiveId" clId="{C27E408F-7BB5-5E4C-92D5-0F235245B34A}" dt="2020-12-07T15:14:23.895" v="1106" actId="20577"/>
          <ac:spMkLst>
            <pc:docMk/>
            <pc:sldMk cId="2908081907" sldId="266"/>
            <ac:spMk id="3" creationId="{C02FC096-1D5B-6E43-8E9F-6D8FF99C883F}"/>
          </ac:spMkLst>
        </pc:spChg>
      </pc:sldChg>
      <pc:sldChg chg="modSp mod modNotesTx">
        <pc:chgData name="Harrison Karp" userId="557577547426a000" providerId="LiveId" clId="{C27E408F-7BB5-5E4C-92D5-0F235245B34A}" dt="2020-12-07T18:19:09.206" v="1303" actId="20577"/>
        <pc:sldMkLst>
          <pc:docMk/>
          <pc:sldMk cId="65797971" sldId="267"/>
        </pc:sldMkLst>
        <pc:spChg chg="mod">
          <ac:chgData name="Harrison Karp" userId="557577547426a000" providerId="LiveId" clId="{C27E408F-7BB5-5E4C-92D5-0F235245B34A}" dt="2020-12-07T17:39:13.619" v="1219" actId="20577"/>
          <ac:spMkLst>
            <pc:docMk/>
            <pc:sldMk cId="65797971" sldId="267"/>
            <ac:spMk id="4" creationId="{90180C7B-DDFF-9C4B-833D-0360AC0EFD8D}"/>
          </ac:spMkLst>
        </pc:spChg>
      </pc:sldChg>
      <pc:sldChg chg="modSp mod modNotesTx">
        <pc:chgData name="Harrison Karp" userId="557577547426a000" providerId="LiveId" clId="{C27E408F-7BB5-5E4C-92D5-0F235245B34A}" dt="2020-12-07T17:59:39.416" v="1289" actId="20577"/>
        <pc:sldMkLst>
          <pc:docMk/>
          <pc:sldMk cId="2143458410" sldId="268"/>
        </pc:sldMkLst>
        <pc:spChg chg="mod">
          <ac:chgData name="Harrison Karp" userId="557577547426a000" providerId="LiveId" clId="{C27E408F-7BB5-5E4C-92D5-0F235245B34A}" dt="2020-12-07T05:46:23.346" v="619" actId="1076"/>
          <ac:spMkLst>
            <pc:docMk/>
            <pc:sldMk cId="2143458410" sldId="268"/>
            <ac:spMk id="3" creationId="{3EA53FE0-0206-4A41-BBC1-7BC54573B686}"/>
          </ac:spMkLst>
        </pc:spChg>
      </pc:sldChg>
      <pc:sldChg chg="modSp mod">
        <pc:chgData name="Harrison Karp" userId="557577547426a000" providerId="LiveId" clId="{C27E408F-7BB5-5E4C-92D5-0F235245B34A}" dt="2020-12-07T16:26:41.669" v="1161" actId="5793"/>
        <pc:sldMkLst>
          <pc:docMk/>
          <pc:sldMk cId="2398144093" sldId="269"/>
        </pc:sldMkLst>
        <pc:spChg chg="mod">
          <ac:chgData name="Harrison Karp" userId="557577547426a000" providerId="LiveId" clId="{C27E408F-7BB5-5E4C-92D5-0F235245B34A}" dt="2020-12-07T16:26:41.669" v="1161" actId="5793"/>
          <ac:spMkLst>
            <pc:docMk/>
            <pc:sldMk cId="2398144093" sldId="269"/>
            <ac:spMk id="3" creationId="{BC4E66C7-2C99-8A4A-B978-2DDC1FDE8FB4}"/>
          </ac:spMkLst>
        </pc:spChg>
      </pc:sldChg>
      <pc:sldChg chg="addSp delSp modSp mod setBg setFolMasterObjs">
        <pc:chgData name="Harrison Karp" userId="557577547426a000" providerId="LiveId" clId="{C27E408F-7BB5-5E4C-92D5-0F235245B34A}" dt="2020-12-07T17:46:35.478" v="1284" actId="1076"/>
        <pc:sldMkLst>
          <pc:docMk/>
          <pc:sldMk cId="2096448355" sldId="270"/>
        </pc:sldMkLst>
        <pc:spChg chg="mod">
          <ac:chgData name="Harrison Karp" userId="557577547426a000" providerId="LiveId" clId="{C27E408F-7BB5-5E4C-92D5-0F235245B34A}" dt="2020-12-07T17:46:10.526" v="1277" actId="26606"/>
          <ac:spMkLst>
            <pc:docMk/>
            <pc:sldMk cId="2096448355" sldId="270"/>
            <ac:spMk id="2" creationId="{1E4E534F-FBC0-034B-95A8-8B3A2F583404}"/>
          </ac:spMkLst>
        </pc:spChg>
        <pc:spChg chg="add del mod ord">
          <ac:chgData name="Harrison Karp" userId="557577547426a000" providerId="LiveId" clId="{C27E408F-7BB5-5E4C-92D5-0F235245B34A}" dt="2020-12-07T17:45:23.145" v="1270" actId="478"/>
          <ac:spMkLst>
            <pc:docMk/>
            <pc:sldMk cId="2096448355" sldId="270"/>
            <ac:spMk id="5" creationId="{E6E9A486-CECF-704E-8B73-737D82CE0607}"/>
          </ac:spMkLst>
        </pc:spChg>
        <pc:spChg chg="add del mod">
          <ac:chgData name="Harrison Karp" userId="557577547426a000" providerId="LiveId" clId="{C27E408F-7BB5-5E4C-92D5-0F235245B34A}" dt="2020-12-07T05:24:40.894" v="448"/>
          <ac:spMkLst>
            <pc:docMk/>
            <pc:sldMk cId="2096448355" sldId="270"/>
            <ac:spMk id="8" creationId="{FBF741C3-65CF-3245-814D-8D7E0EA16D3D}"/>
          </ac:spMkLst>
        </pc:spChg>
        <pc:spChg chg="mod">
          <ac:chgData name="Harrison Karp" userId="557577547426a000" providerId="LiveId" clId="{C27E408F-7BB5-5E4C-92D5-0F235245B34A}" dt="2020-12-07T17:46:10.526" v="1277" actId="26606"/>
          <ac:spMkLst>
            <pc:docMk/>
            <pc:sldMk cId="2096448355" sldId="270"/>
            <ac:spMk id="10" creationId="{B11B5BCD-17DE-D640-9683-D7A4B4669497}"/>
          </ac:spMkLst>
        </pc:spChg>
        <pc:spChg chg="add del mod">
          <ac:chgData name="Harrison Karp" userId="557577547426a000" providerId="LiveId" clId="{C27E408F-7BB5-5E4C-92D5-0F235245B34A}" dt="2020-12-07T17:45:03.683" v="1267"/>
          <ac:spMkLst>
            <pc:docMk/>
            <pc:sldMk cId="2096448355" sldId="270"/>
            <ac:spMk id="14" creationId="{27AC15A1-F0FA-A345-ADCD-B6AEB547240D}"/>
          </ac:spMkLst>
        </pc:spChg>
        <pc:spChg chg="add del">
          <ac:chgData name="Harrison Karp" userId="557577547426a000" providerId="LiveId" clId="{C27E408F-7BB5-5E4C-92D5-0F235245B34A}" dt="2020-12-07T05:26:09.666" v="466" actId="26606"/>
          <ac:spMkLst>
            <pc:docMk/>
            <pc:sldMk cId="2096448355" sldId="270"/>
            <ac:spMk id="15" creationId="{5DECD56C-FF89-48FE-A3C5-9D8B341854CD}"/>
          </ac:spMkLst>
        </pc:spChg>
        <pc:spChg chg="add del">
          <ac:chgData name="Harrison Karp" userId="557577547426a000" providerId="LiveId" clId="{C27E408F-7BB5-5E4C-92D5-0F235245B34A}" dt="2020-12-07T05:26:09.666" v="466" actId="26606"/>
          <ac:spMkLst>
            <pc:docMk/>
            <pc:sldMk cId="2096448355" sldId="270"/>
            <ac:spMk id="17" creationId="{9C581D33-59DD-4E2E-83E1-EC7AECD501E7}"/>
          </ac:spMkLst>
        </pc:spChg>
        <pc:spChg chg="add del">
          <ac:chgData name="Harrison Karp" userId="557577547426a000" providerId="LiveId" clId="{C27E408F-7BB5-5E4C-92D5-0F235245B34A}" dt="2020-12-07T17:46:10.526" v="1277" actId="26606"/>
          <ac:spMkLst>
            <pc:docMk/>
            <pc:sldMk cId="2096448355" sldId="270"/>
            <ac:spMk id="18" creationId="{E704FB0A-3918-43DC-83E9-600217A87145}"/>
          </ac:spMkLst>
        </pc:spChg>
        <pc:spChg chg="add del">
          <ac:chgData name="Harrison Karp" userId="557577547426a000" providerId="LiveId" clId="{C27E408F-7BB5-5E4C-92D5-0F235245B34A}" dt="2020-12-07T05:26:09.666" v="466" actId="26606"/>
          <ac:spMkLst>
            <pc:docMk/>
            <pc:sldMk cId="2096448355" sldId="270"/>
            <ac:spMk id="19" creationId="{E3777CD7-95C1-45EB-91AE-369E6C965649}"/>
          </ac:spMkLst>
        </pc:spChg>
        <pc:spChg chg="add del">
          <ac:chgData name="Harrison Karp" userId="557577547426a000" providerId="LiveId" clId="{C27E408F-7BB5-5E4C-92D5-0F235245B34A}" dt="2020-12-07T17:46:10.526" v="1277" actId="26606"/>
          <ac:spMkLst>
            <pc:docMk/>
            <pc:sldMk cId="2096448355" sldId="270"/>
            <ac:spMk id="20" creationId="{1D1DF376-FCFE-4FC3-A377-79806F9885D0}"/>
          </ac:spMkLst>
        </pc:spChg>
        <pc:spChg chg="add del">
          <ac:chgData name="Harrison Karp" userId="557577547426a000" providerId="LiveId" clId="{C27E408F-7BB5-5E4C-92D5-0F235245B34A}" dt="2020-12-07T17:46:10.526" v="1277" actId="26606"/>
          <ac:spMkLst>
            <pc:docMk/>
            <pc:sldMk cId="2096448355" sldId="270"/>
            <ac:spMk id="22" creationId="{6C12B9F6-7F8D-48DD-97E3-EE3587AB960E}"/>
          </ac:spMkLst>
        </pc:spChg>
        <pc:spChg chg="add">
          <ac:chgData name="Harrison Karp" userId="557577547426a000" providerId="LiveId" clId="{C27E408F-7BB5-5E4C-92D5-0F235245B34A}" dt="2020-12-07T17:46:10.526" v="1277" actId="26606"/>
          <ac:spMkLst>
            <pc:docMk/>
            <pc:sldMk cId="2096448355" sldId="270"/>
            <ac:spMk id="27" creationId="{B60D0427-02A1-4FCC-A96A-C32F7D542048}"/>
          </ac:spMkLst>
        </pc:spChg>
        <pc:spChg chg="add">
          <ac:chgData name="Harrison Karp" userId="557577547426a000" providerId="LiveId" clId="{C27E408F-7BB5-5E4C-92D5-0F235245B34A}" dt="2020-12-07T17:46:10.526" v="1277" actId="26606"/>
          <ac:spMkLst>
            <pc:docMk/>
            <pc:sldMk cId="2096448355" sldId="270"/>
            <ac:spMk id="29" creationId="{64A01B2C-270B-4617-9CE3-8AB51AC0DA38}"/>
          </ac:spMkLst>
        </pc:spChg>
        <pc:spChg chg="add">
          <ac:chgData name="Harrison Karp" userId="557577547426a000" providerId="LiveId" clId="{C27E408F-7BB5-5E4C-92D5-0F235245B34A}" dt="2020-12-07T17:46:10.526" v="1277" actId="26606"/>
          <ac:spMkLst>
            <pc:docMk/>
            <pc:sldMk cId="2096448355" sldId="270"/>
            <ac:spMk id="31" creationId="{3960A255-5D7F-455B-9869-0536C927E47D}"/>
          </ac:spMkLst>
        </pc:spChg>
        <pc:picChg chg="add del mod">
          <ac:chgData name="Harrison Karp" userId="557577547426a000" providerId="LiveId" clId="{C27E408F-7BB5-5E4C-92D5-0F235245B34A}" dt="2020-12-07T05:13:37.680" v="47" actId="478"/>
          <ac:picMkLst>
            <pc:docMk/>
            <pc:sldMk cId="2096448355" sldId="270"/>
            <ac:picMk id="4" creationId="{A657DBCB-1FEF-A34F-94E4-310E1C8AB753}"/>
          </ac:picMkLst>
        </pc:picChg>
        <pc:picChg chg="add del mod">
          <ac:chgData name="Harrison Karp" userId="557577547426a000" providerId="LiveId" clId="{C27E408F-7BB5-5E4C-92D5-0F235245B34A}" dt="2020-12-07T16:25:40.623" v="1152" actId="478"/>
          <ac:picMkLst>
            <pc:docMk/>
            <pc:sldMk cId="2096448355" sldId="270"/>
            <ac:picMk id="7" creationId="{A9F5CC60-79AA-FF49-935D-06539F2D6CB0}"/>
          </ac:picMkLst>
        </pc:picChg>
        <pc:picChg chg="add del mod">
          <ac:chgData name="Harrison Karp" userId="557577547426a000" providerId="LiveId" clId="{C27E408F-7BB5-5E4C-92D5-0F235245B34A}" dt="2020-12-07T17:42:23.588" v="1224" actId="931"/>
          <ac:picMkLst>
            <pc:docMk/>
            <pc:sldMk cId="2096448355" sldId="270"/>
            <ac:picMk id="11" creationId="{9A59DCA7-D31B-604B-A7D8-2F49500FCA48}"/>
          </ac:picMkLst>
        </pc:picChg>
        <pc:picChg chg="add mod">
          <ac:chgData name="Harrison Karp" userId="557577547426a000" providerId="LiveId" clId="{C27E408F-7BB5-5E4C-92D5-0F235245B34A}" dt="2020-12-07T17:46:35.478" v="1284" actId="1076"/>
          <ac:picMkLst>
            <pc:docMk/>
            <pc:sldMk cId="2096448355" sldId="270"/>
            <ac:picMk id="13" creationId="{08D96A7B-80D8-7B48-BDAB-1E26B882DB37}"/>
          </ac:picMkLst>
        </pc:picChg>
      </pc:sldChg>
      <pc:sldChg chg="addSp delSp modSp new mod setBg modClrScheme chgLayout">
        <pc:chgData name="Harrison Karp" userId="557577547426a000" providerId="LiveId" clId="{C27E408F-7BB5-5E4C-92D5-0F235245B34A}" dt="2020-12-07T16:13:51.050" v="1151" actId="1076"/>
        <pc:sldMkLst>
          <pc:docMk/>
          <pc:sldMk cId="1536939450" sldId="271"/>
        </pc:sldMkLst>
        <pc:spChg chg="del mod ord">
          <ac:chgData name="Harrison Karp" userId="557577547426a000" providerId="LiveId" clId="{C27E408F-7BB5-5E4C-92D5-0F235245B34A}" dt="2020-12-07T16:05:00.176" v="1131" actId="700"/>
          <ac:spMkLst>
            <pc:docMk/>
            <pc:sldMk cId="1536939450" sldId="271"/>
            <ac:spMk id="2" creationId="{91357504-034D-DE47-A63B-D11DE9F0F317}"/>
          </ac:spMkLst>
        </pc:spChg>
        <pc:spChg chg="del mod ord">
          <ac:chgData name="Harrison Karp" userId="557577547426a000" providerId="LiveId" clId="{C27E408F-7BB5-5E4C-92D5-0F235245B34A}" dt="2020-12-07T16:05:00.176" v="1131" actId="700"/>
          <ac:spMkLst>
            <pc:docMk/>
            <pc:sldMk cId="1536939450" sldId="271"/>
            <ac:spMk id="3" creationId="{9F6CD634-29CD-224D-AC69-6029416AC83C}"/>
          </ac:spMkLst>
        </pc:spChg>
        <pc:spChg chg="add del mod ord">
          <ac:chgData name="Harrison Karp" userId="557577547426a000" providerId="LiveId" clId="{C27E408F-7BB5-5E4C-92D5-0F235245B34A}" dt="2020-12-07T16:06:56.386" v="1132" actId="700"/>
          <ac:spMkLst>
            <pc:docMk/>
            <pc:sldMk cId="1536939450" sldId="271"/>
            <ac:spMk id="4" creationId="{7C8978A7-0E60-B944-A703-D957AEEF8EA2}"/>
          </ac:spMkLst>
        </pc:spChg>
        <pc:spChg chg="add del mod ord">
          <ac:chgData name="Harrison Karp" userId="557577547426a000" providerId="LiveId" clId="{C27E408F-7BB5-5E4C-92D5-0F235245B34A}" dt="2020-12-07T16:06:56.386" v="1132" actId="700"/>
          <ac:spMkLst>
            <pc:docMk/>
            <pc:sldMk cId="1536939450" sldId="271"/>
            <ac:spMk id="5" creationId="{D2230B4F-12C8-8948-BD75-B2C1263CC9AB}"/>
          </ac:spMkLst>
        </pc:spChg>
        <pc:spChg chg="add del mod ord">
          <ac:chgData name="Harrison Karp" userId="557577547426a000" providerId="LiveId" clId="{C27E408F-7BB5-5E4C-92D5-0F235245B34A}" dt="2020-12-07T16:06:56.386" v="1132" actId="700"/>
          <ac:spMkLst>
            <pc:docMk/>
            <pc:sldMk cId="1536939450" sldId="271"/>
            <ac:spMk id="6" creationId="{64B2A3EC-5F97-414E-8E47-1296D8B65A61}"/>
          </ac:spMkLst>
        </pc:spChg>
        <pc:spChg chg="add">
          <ac:chgData name="Harrison Karp" userId="557577547426a000" providerId="LiveId" clId="{C27E408F-7BB5-5E4C-92D5-0F235245B34A}" dt="2020-12-07T16:08:51.052" v="1134" actId="26606"/>
          <ac:spMkLst>
            <pc:docMk/>
            <pc:sldMk cId="1536939450" sldId="271"/>
            <ac:spMk id="13" creationId="{C60D8E68-3C34-4C0E-AD3E-80B283FF3661}"/>
          </ac:spMkLst>
        </pc:spChg>
        <pc:spChg chg="add">
          <ac:chgData name="Harrison Karp" userId="557577547426a000" providerId="LiveId" clId="{C27E408F-7BB5-5E4C-92D5-0F235245B34A}" dt="2020-12-07T16:08:51.052" v="1134" actId="26606"/>
          <ac:spMkLst>
            <pc:docMk/>
            <pc:sldMk cId="1536939450" sldId="271"/>
            <ac:spMk id="15" creationId="{7188AEC5-C3B6-4F84-960F-0246A53F71E9}"/>
          </ac:spMkLst>
        </pc:spChg>
        <pc:picChg chg="add del mod">
          <ac:chgData name="Harrison Karp" userId="557577547426a000" providerId="LiveId" clId="{C27E408F-7BB5-5E4C-92D5-0F235245B34A}" dt="2020-12-07T16:09:14.015" v="1139" actId="478"/>
          <ac:picMkLst>
            <pc:docMk/>
            <pc:sldMk cId="1536939450" sldId="271"/>
            <ac:picMk id="8" creationId="{8FE902FD-8ADB-9F47-B806-1A68F6BBF604}"/>
          </ac:picMkLst>
        </pc:picChg>
        <pc:picChg chg="add del mod">
          <ac:chgData name="Harrison Karp" userId="557577547426a000" providerId="LiveId" clId="{C27E408F-7BB5-5E4C-92D5-0F235245B34A}" dt="2020-12-07T16:13:11.019" v="1146" actId="478"/>
          <ac:picMkLst>
            <pc:docMk/>
            <pc:sldMk cId="1536939450" sldId="271"/>
            <ac:picMk id="10" creationId="{03AECE0C-9C1E-E049-B70C-AE84C1EFD1F6}"/>
          </ac:picMkLst>
        </pc:picChg>
        <pc:picChg chg="add mod">
          <ac:chgData name="Harrison Karp" userId="557577547426a000" providerId="LiveId" clId="{C27E408F-7BB5-5E4C-92D5-0F235245B34A}" dt="2020-12-07T16:13:51.050" v="1151" actId="1076"/>
          <ac:picMkLst>
            <pc:docMk/>
            <pc:sldMk cId="1536939450" sldId="271"/>
            <ac:picMk id="12" creationId="{9AA133E0-C086-7F4F-9D8B-354FE2D347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64D3A-0773-444A-B45F-56AD0F8A48C6}" type="datetimeFigureOut">
              <a:rPr lang="en-US" smtClean="0"/>
              <a:t>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736A9-A1F2-4B4A-8F80-3762503111A6}" type="slidenum">
              <a:rPr lang="en-US" smtClean="0"/>
              <a:t>‹#›</a:t>
            </a:fld>
            <a:endParaRPr lang="en-US"/>
          </a:p>
        </p:txBody>
      </p:sp>
    </p:spTree>
    <p:extLst>
      <p:ext uri="{BB962C8B-B14F-4D97-AF65-F5344CB8AC3E}">
        <p14:creationId xmlns:p14="http://schemas.microsoft.com/office/powerpoint/2010/main" val="281712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7736A9-A1F2-4B4A-8F80-3762503111A6}" type="slidenum">
              <a:rPr lang="en-US" smtClean="0"/>
              <a:t>1</a:t>
            </a:fld>
            <a:endParaRPr lang="en-US"/>
          </a:p>
        </p:txBody>
      </p:sp>
    </p:spTree>
    <p:extLst>
      <p:ext uri="{BB962C8B-B14F-4D97-AF65-F5344CB8AC3E}">
        <p14:creationId xmlns:p14="http://schemas.microsoft.com/office/powerpoint/2010/main" val="10965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7736A9-A1F2-4B4A-8F80-3762503111A6}" type="slidenum">
              <a:rPr lang="en-US" smtClean="0"/>
              <a:t>11</a:t>
            </a:fld>
            <a:endParaRPr lang="en-US"/>
          </a:p>
        </p:txBody>
      </p:sp>
    </p:spTree>
    <p:extLst>
      <p:ext uri="{BB962C8B-B14F-4D97-AF65-F5344CB8AC3E}">
        <p14:creationId xmlns:p14="http://schemas.microsoft.com/office/powerpoint/2010/main" val="3556776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M1: base model, the first three use this same base of variables and state fixed effects</a:t>
            </a:r>
          </a:p>
          <a:p>
            <a:endParaRPr lang="en-US" dirty="0"/>
          </a:p>
          <a:p>
            <a:r>
              <a:rPr lang="en-US" dirty="0"/>
              <a:t>M2: adding the U3 unemployment variable</a:t>
            </a:r>
          </a:p>
          <a:p>
            <a:endParaRPr lang="en-US" dirty="0"/>
          </a:p>
          <a:p>
            <a:r>
              <a:rPr lang="en-US" dirty="0"/>
              <a:t>M3: adding the public partisanship variable that is derived from the politician’s partisan ship variable</a:t>
            </a:r>
          </a:p>
          <a:p>
            <a:endParaRPr lang="en-US" dirty="0"/>
          </a:p>
          <a:p>
            <a:r>
              <a:rPr lang="en-US" dirty="0"/>
              <a:t>M4: adding state clustering of error</a:t>
            </a:r>
          </a:p>
          <a:p>
            <a:endParaRPr lang="en-US" dirty="0"/>
          </a:p>
          <a:p>
            <a:r>
              <a:rPr lang="en-US" dirty="0"/>
              <a:t>M5: adding year fixed effects</a:t>
            </a:r>
          </a:p>
          <a:p>
            <a:endParaRPr lang="en-US" dirty="0"/>
          </a:p>
        </p:txBody>
      </p:sp>
      <p:sp>
        <p:nvSpPr>
          <p:cNvPr id="4" name="Slide Number Placeholder 3"/>
          <p:cNvSpPr>
            <a:spLocks noGrp="1"/>
          </p:cNvSpPr>
          <p:nvPr>
            <p:ph type="sldNum" sz="quarter" idx="5"/>
          </p:nvPr>
        </p:nvSpPr>
        <p:spPr/>
        <p:txBody>
          <a:bodyPr/>
          <a:lstStyle/>
          <a:p>
            <a:fld id="{607736A9-A1F2-4B4A-8F80-3762503111A6}" type="slidenum">
              <a:rPr lang="en-US" smtClean="0"/>
              <a:t>12</a:t>
            </a:fld>
            <a:endParaRPr lang="en-US"/>
          </a:p>
        </p:txBody>
      </p:sp>
    </p:spTree>
    <p:extLst>
      <p:ext uri="{BB962C8B-B14F-4D97-AF65-F5344CB8AC3E}">
        <p14:creationId xmlns:p14="http://schemas.microsoft.com/office/powerpoint/2010/main" val="3104637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7736A9-A1F2-4B4A-8F80-3762503111A6}" type="slidenum">
              <a:rPr lang="en-US" smtClean="0"/>
              <a:t>13</a:t>
            </a:fld>
            <a:endParaRPr lang="en-US"/>
          </a:p>
        </p:txBody>
      </p:sp>
    </p:spTree>
    <p:extLst>
      <p:ext uri="{BB962C8B-B14F-4D97-AF65-F5344CB8AC3E}">
        <p14:creationId xmlns:p14="http://schemas.microsoft.com/office/powerpoint/2010/main" val="3025577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 fixed effects may just add too many parameters to calculate for only 750 observations. The data is not really available at the county level or for more years, so this data availability is a hard limit. This data is also not entirely analogous to the international context, so that is not really an option either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variables were excluded because of lack of variability. For example, only 22 states have the party in control of the state legislature change over the 18-year period of the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variable that has been shown to be reliably a reliably significant factor in both the passage of environmental legislation and in environmental outcomes is the perception of corruption. I have been unable to find any data approximating this factor. It is a foundational element of many “quality of institution” variables, so it is greatly of interest.</a:t>
            </a:r>
          </a:p>
          <a:p>
            <a:endParaRPr lang="en-US" dirty="0"/>
          </a:p>
        </p:txBody>
      </p:sp>
      <p:sp>
        <p:nvSpPr>
          <p:cNvPr id="4" name="Slide Number Placeholder 3"/>
          <p:cNvSpPr>
            <a:spLocks noGrp="1"/>
          </p:cNvSpPr>
          <p:nvPr>
            <p:ph type="sldNum" sz="quarter" idx="5"/>
          </p:nvPr>
        </p:nvSpPr>
        <p:spPr/>
        <p:txBody>
          <a:bodyPr/>
          <a:lstStyle/>
          <a:p>
            <a:fld id="{607736A9-A1F2-4B4A-8F80-3762503111A6}" type="slidenum">
              <a:rPr lang="en-US" smtClean="0"/>
              <a:t>14</a:t>
            </a:fld>
            <a:endParaRPr lang="en-US"/>
          </a:p>
        </p:txBody>
      </p:sp>
    </p:spTree>
    <p:extLst>
      <p:ext uri="{BB962C8B-B14F-4D97-AF65-F5344CB8AC3E}">
        <p14:creationId xmlns:p14="http://schemas.microsoft.com/office/powerpoint/2010/main" val="3734357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literature review, I will continue to look for more papers to suggest alternatives to coal fuel price as an instrumental variable for electricity price. Also continue to look for both new possible explanatory variables or econometric ways to deal with limited data.</a:t>
            </a:r>
          </a:p>
          <a:p>
            <a:endParaRPr lang="en-US" dirty="0"/>
          </a:p>
          <a:p>
            <a:r>
              <a:rPr lang="en-US" dirty="0"/>
              <a:t>Another quality of institution variable is education rates, usually measured by the graduation rate. This data was spotty and not available for enough years, but a potential proxy variable could be literacy rates.</a:t>
            </a:r>
          </a:p>
          <a:p>
            <a:endParaRPr lang="en-US" dirty="0"/>
          </a:p>
          <a:p>
            <a:r>
              <a:rPr lang="en-US" dirty="0"/>
              <a:t>Look for alternate sources of key variables that stretch farther back than existing sources. If I can get more data, hopefully I will be able to prove that my variables are significant and all I lack are the degrees of freedom and predictive power I need</a:t>
            </a:r>
          </a:p>
        </p:txBody>
      </p:sp>
      <p:sp>
        <p:nvSpPr>
          <p:cNvPr id="4" name="Slide Number Placeholder 3"/>
          <p:cNvSpPr>
            <a:spLocks noGrp="1"/>
          </p:cNvSpPr>
          <p:nvPr>
            <p:ph type="sldNum" sz="quarter" idx="5"/>
          </p:nvPr>
        </p:nvSpPr>
        <p:spPr/>
        <p:txBody>
          <a:bodyPr/>
          <a:lstStyle/>
          <a:p>
            <a:fld id="{607736A9-A1F2-4B4A-8F80-3762503111A6}" type="slidenum">
              <a:rPr lang="en-US" smtClean="0"/>
              <a:t>15</a:t>
            </a:fld>
            <a:endParaRPr lang="en-US"/>
          </a:p>
        </p:txBody>
      </p:sp>
    </p:spTree>
    <p:extLst>
      <p:ext uri="{BB962C8B-B14F-4D97-AF65-F5344CB8AC3E}">
        <p14:creationId xmlns:p14="http://schemas.microsoft.com/office/powerpoint/2010/main" val="9647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7736A9-A1F2-4B4A-8F80-3762503111A6}" type="slidenum">
              <a:rPr lang="en-US" smtClean="0"/>
              <a:t>3</a:t>
            </a:fld>
            <a:endParaRPr lang="en-US"/>
          </a:p>
        </p:txBody>
      </p:sp>
    </p:spTree>
    <p:extLst>
      <p:ext uri="{BB962C8B-B14F-4D97-AF65-F5344CB8AC3E}">
        <p14:creationId xmlns:p14="http://schemas.microsoft.com/office/powerpoint/2010/main" val="425650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majority of Americans believe and want to deal with climate change, but our politicians have done very little, even withdrawing from the Paris Climate Accords in 2017. </a:t>
            </a:r>
          </a:p>
          <a:p>
            <a:endParaRPr lang="en-US" dirty="0"/>
          </a:p>
          <a:p>
            <a:r>
              <a:rPr lang="en-US" dirty="0"/>
              <a:t>One possible avenue of reform is the electricity production sector</a:t>
            </a:r>
          </a:p>
        </p:txBody>
      </p:sp>
      <p:sp>
        <p:nvSpPr>
          <p:cNvPr id="4" name="Slide Number Placeholder 3"/>
          <p:cNvSpPr>
            <a:spLocks noGrp="1"/>
          </p:cNvSpPr>
          <p:nvPr>
            <p:ph type="sldNum" sz="quarter" idx="5"/>
          </p:nvPr>
        </p:nvSpPr>
        <p:spPr/>
        <p:txBody>
          <a:bodyPr/>
          <a:lstStyle/>
          <a:p>
            <a:fld id="{607736A9-A1F2-4B4A-8F80-3762503111A6}" type="slidenum">
              <a:rPr lang="en-US" smtClean="0"/>
              <a:t>4</a:t>
            </a:fld>
            <a:endParaRPr lang="en-US"/>
          </a:p>
        </p:txBody>
      </p:sp>
    </p:spTree>
    <p:extLst>
      <p:ext uri="{BB962C8B-B14F-4D97-AF65-F5344CB8AC3E}">
        <p14:creationId xmlns:p14="http://schemas.microsoft.com/office/powerpoint/2010/main" val="124790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Individual states have already taken dramatic action to address climate change, like California did by installing cap and trade in 2013 </a:t>
            </a:r>
          </a:p>
          <a:p>
            <a:endParaRPr lang="en-US" dirty="0"/>
          </a:p>
          <a:p>
            <a:r>
              <a:rPr lang="en-US" dirty="0"/>
              <a:t>In the 4 years after the installation, greenhouse gas emissions decreased by 5.3%</a:t>
            </a:r>
          </a:p>
          <a:p>
            <a:endParaRPr lang="en-US" dirty="0"/>
          </a:p>
          <a:p>
            <a:r>
              <a:rPr lang="en-US" dirty="0"/>
              <a:t>Can states that haven’t pushed renewables learn what has pushed states like California in order to speed up their transitions?</a:t>
            </a:r>
          </a:p>
        </p:txBody>
      </p:sp>
      <p:sp>
        <p:nvSpPr>
          <p:cNvPr id="4" name="Slide Number Placeholder 3"/>
          <p:cNvSpPr>
            <a:spLocks noGrp="1"/>
          </p:cNvSpPr>
          <p:nvPr>
            <p:ph type="sldNum" sz="quarter" idx="5"/>
          </p:nvPr>
        </p:nvSpPr>
        <p:spPr/>
        <p:txBody>
          <a:bodyPr/>
          <a:lstStyle/>
          <a:p>
            <a:fld id="{607736A9-A1F2-4B4A-8F80-3762503111A6}" type="slidenum">
              <a:rPr lang="en-US" smtClean="0"/>
              <a:t>5</a:t>
            </a:fld>
            <a:endParaRPr lang="en-US"/>
          </a:p>
        </p:txBody>
      </p:sp>
    </p:spTree>
    <p:extLst>
      <p:ext uri="{BB962C8B-B14F-4D97-AF65-F5344CB8AC3E}">
        <p14:creationId xmlns:p14="http://schemas.microsoft.com/office/powerpoint/2010/main" val="267992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papers reviewed either use time series, cross sectional, or simple MLR regression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Few used panel regression or FE/RE</a:t>
            </a:r>
          </a:p>
          <a:p>
            <a:endParaRPr lang="en-US" dirty="0"/>
          </a:p>
          <a:p>
            <a:r>
              <a:rPr lang="en-US" dirty="0"/>
              <a:t>My paper contributes to both gaps in the literature and attempts to be more econometrically robust</a:t>
            </a:r>
          </a:p>
        </p:txBody>
      </p:sp>
      <p:sp>
        <p:nvSpPr>
          <p:cNvPr id="4" name="Slide Number Placeholder 3"/>
          <p:cNvSpPr>
            <a:spLocks noGrp="1"/>
          </p:cNvSpPr>
          <p:nvPr>
            <p:ph type="sldNum" sz="quarter" idx="5"/>
          </p:nvPr>
        </p:nvSpPr>
        <p:spPr/>
        <p:txBody>
          <a:bodyPr/>
          <a:lstStyle/>
          <a:p>
            <a:fld id="{607736A9-A1F2-4B4A-8F80-3762503111A6}" type="slidenum">
              <a:rPr lang="en-US" smtClean="0"/>
              <a:t>6</a:t>
            </a:fld>
            <a:endParaRPr lang="en-US"/>
          </a:p>
        </p:txBody>
      </p:sp>
    </p:spTree>
    <p:extLst>
      <p:ext uri="{BB962C8B-B14F-4D97-AF65-F5344CB8AC3E}">
        <p14:creationId xmlns:p14="http://schemas.microsoft.com/office/powerpoint/2010/main" val="140691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7736A9-A1F2-4B4A-8F80-3762503111A6}" type="slidenum">
              <a:rPr lang="en-US" smtClean="0"/>
              <a:t>7</a:t>
            </a:fld>
            <a:endParaRPr lang="en-US"/>
          </a:p>
        </p:txBody>
      </p:sp>
    </p:spTree>
    <p:extLst>
      <p:ext uri="{BB962C8B-B14F-4D97-AF65-F5344CB8AC3E}">
        <p14:creationId xmlns:p14="http://schemas.microsoft.com/office/powerpoint/2010/main" val="2029789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 Richard: Politician and citizen ideology -  0-100 with 100 being fully liberal, assumes that congressional ideology is representative and extrapolates</a:t>
            </a:r>
          </a:p>
          <a:p>
            <a:endParaRPr lang="en-US" dirty="0"/>
          </a:p>
          <a:p>
            <a:r>
              <a:rPr lang="en-US" dirty="0"/>
              <a:t>Abandoned : Google Trends data on MSNBC, CNN, and Fox News, watchdog group Open Secrets data on political donations and politician’s investments, league of conservation voters NRA-like scorecards, Yale climate change polling, UVA congressional</a:t>
            </a:r>
          </a:p>
          <a:p>
            <a:endParaRPr lang="en-US" dirty="0"/>
          </a:p>
          <a:p>
            <a:endParaRPr lang="en-US" dirty="0"/>
          </a:p>
        </p:txBody>
      </p:sp>
      <p:sp>
        <p:nvSpPr>
          <p:cNvPr id="4" name="Slide Number Placeholder 3"/>
          <p:cNvSpPr>
            <a:spLocks noGrp="1"/>
          </p:cNvSpPr>
          <p:nvPr>
            <p:ph type="sldNum" sz="quarter" idx="5"/>
          </p:nvPr>
        </p:nvSpPr>
        <p:spPr/>
        <p:txBody>
          <a:bodyPr/>
          <a:lstStyle/>
          <a:p>
            <a:fld id="{607736A9-A1F2-4B4A-8F80-3762503111A6}" type="slidenum">
              <a:rPr lang="en-US" smtClean="0"/>
              <a:t>8</a:t>
            </a:fld>
            <a:endParaRPr lang="en-US"/>
          </a:p>
        </p:txBody>
      </p:sp>
    </p:spTree>
    <p:extLst>
      <p:ext uri="{BB962C8B-B14F-4D97-AF65-F5344CB8AC3E}">
        <p14:creationId xmlns:p14="http://schemas.microsoft.com/office/powerpoint/2010/main" val="1871823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HYPOTHESES</a:t>
            </a:r>
          </a:p>
          <a:p>
            <a:endParaRPr lang="en-US" dirty="0"/>
          </a:p>
          <a:p>
            <a:r>
              <a:rPr lang="en-US" dirty="0"/>
              <a:t>Price of electricity: the price and quantity demanded of a good are theoretically endogenous, that’s why I am instrumenting, will give more details</a:t>
            </a:r>
          </a:p>
          <a:p>
            <a:endParaRPr lang="en-US" dirty="0"/>
          </a:p>
          <a:p>
            <a:r>
              <a:rPr lang="en-US" dirty="0"/>
              <a:t>Neighbor: the average clean % of a state’s neighborhood. Theoretically important because state’s share electricity over the grid and because of technology and policy diffusion</a:t>
            </a:r>
          </a:p>
          <a:p>
            <a:endParaRPr lang="en-US" dirty="0"/>
          </a:p>
          <a:p>
            <a:r>
              <a:rPr lang="en-US" dirty="0"/>
              <a:t>Political: as conservative political parties or fossil fuel companies become more powerful, clean energy consumption will fall.</a:t>
            </a:r>
          </a:p>
          <a:p>
            <a:endParaRPr lang="en-US" dirty="0"/>
          </a:p>
        </p:txBody>
      </p:sp>
      <p:sp>
        <p:nvSpPr>
          <p:cNvPr id="4" name="Slide Number Placeholder 3"/>
          <p:cNvSpPr>
            <a:spLocks noGrp="1"/>
          </p:cNvSpPr>
          <p:nvPr>
            <p:ph type="sldNum" sz="quarter" idx="5"/>
          </p:nvPr>
        </p:nvSpPr>
        <p:spPr/>
        <p:txBody>
          <a:bodyPr/>
          <a:lstStyle/>
          <a:p>
            <a:fld id="{607736A9-A1F2-4B4A-8F80-3762503111A6}" type="slidenum">
              <a:rPr lang="en-US" smtClean="0"/>
              <a:t>9</a:t>
            </a:fld>
            <a:endParaRPr lang="en-US"/>
          </a:p>
        </p:txBody>
      </p:sp>
    </p:spTree>
    <p:extLst>
      <p:ext uri="{BB962C8B-B14F-4D97-AF65-F5344CB8AC3E}">
        <p14:creationId xmlns:p14="http://schemas.microsoft.com/office/powerpoint/2010/main" val="403654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papers that utilized electricity price were attempting the explain the passage of environmental legislation</a:t>
            </a:r>
          </a:p>
          <a:p>
            <a:endParaRPr lang="en-US" dirty="0"/>
          </a:p>
          <a:p>
            <a:r>
              <a:rPr lang="en-US" dirty="0"/>
              <a:t>I didn’t find papers using demand for electricity as the dependent variable, so nothing in my literature review dealt with the instrumenting issue.</a:t>
            </a:r>
          </a:p>
          <a:p>
            <a:endParaRPr lang="en-US" dirty="0"/>
          </a:p>
          <a:p>
            <a:r>
              <a:rPr lang="en-US" dirty="0"/>
              <a:t>Could be that high prices encourage reform or high prices make investing in high cost renewable harder.</a:t>
            </a:r>
          </a:p>
          <a:p>
            <a:endParaRPr lang="en-US" dirty="0"/>
          </a:p>
          <a:p>
            <a:r>
              <a:rPr lang="en-US" dirty="0"/>
              <a:t>Interestingly, even natural gas produces about 15% more of the US’s electricity than coal, the coal fuel price performs much better as an instrumental variable. Neither the coal fuel price nor the natural gas price was particularly strongly correlated with electricity price by the coal fuel price was more strongly correlated, which may be the source of its improved performance.</a:t>
            </a:r>
          </a:p>
          <a:p>
            <a:endParaRPr lang="en-US" dirty="0"/>
          </a:p>
          <a:p>
            <a:r>
              <a:rPr lang="en-US" dirty="0"/>
              <a:t>About .35 to -.23</a:t>
            </a:r>
          </a:p>
        </p:txBody>
      </p:sp>
      <p:sp>
        <p:nvSpPr>
          <p:cNvPr id="4" name="Slide Number Placeholder 3"/>
          <p:cNvSpPr>
            <a:spLocks noGrp="1"/>
          </p:cNvSpPr>
          <p:nvPr>
            <p:ph type="sldNum" sz="quarter" idx="5"/>
          </p:nvPr>
        </p:nvSpPr>
        <p:spPr/>
        <p:txBody>
          <a:bodyPr/>
          <a:lstStyle/>
          <a:p>
            <a:fld id="{607736A9-A1F2-4B4A-8F80-3762503111A6}" type="slidenum">
              <a:rPr lang="en-US" smtClean="0"/>
              <a:t>10</a:t>
            </a:fld>
            <a:endParaRPr lang="en-US"/>
          </a:p>
        </p:txBody>
      </p:sp>
    </p:spTree>
    <p:extLst>
      <p:ext uri="{BB962C8B-B14F-4D97-AF65-F5344CB8AC3E}">
        <p14:creationId xmlns:p14="http://schemas.microsoft.com/office/powerpoint/2010/main" val="3388843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10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158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785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4907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444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796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64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50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812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28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040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825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19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12/7/20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360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12/7/20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89352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A462-0607-0440-AC12-D2B1B7985CFE}"/>
              </a:ext>
            </a:extLst>
          </p:cNvPr>
          <p:cNvSpPr>
            <a:spLocks noGrp="1"/>
          </p:cNvSpPr>
          <p:nvPr>
            <p:ph type="ctrTitle"/>
          </p:nvPr>
        </p:nvSpPr>
        <p:spPr/>
        <p:txBody>
          <a:bodyPr>
            <a:normAutofit fontScale="90000"/>
          </a:bodyPr>
          <a:lstStyle/>
          <a:p>
            <a:r>
              <a:rPr lang="en-US" dirty="0"/>
              <a:t>The Political and Economic Drivers of the Diffusion of Renewable Energy in the United States</a:t>
            </a:r>
          </a:p>
        </p:txBody>
      </p:sp>
      <p:sp>
        <p:nvSpPr>
          <p:cNvPr id="3" name="Subtitle 2">
            <a:extLst>
              <a:ext uri="{FF2B5EF4-FFF2-40B4-BE49-F238E27FC236}">
                <a16:creationId xmlns:a16="http://schemas.microsoft.com/office/drawing/2014/main" id="{5374C947-F221-0A43-9FDB-724128AE12EE}"/>
              </a:ext>
            </a:extLst>
          </p:cNvPr>
          <p:cNvSpPr>
            <a:spLocks noGrp="1"/>
          </p:cNvSpPr>
          <p:nvPr>
            <p:ph type="subTitle" idx="1"/>
          </p:nvPr>
        </p:nvSpPr>
        <p:spPr/>
        <p:txBody>
          <a:bodyPr/>
          <a:lstStyle/>
          <a:p>
            <a:r>
              <a:rPr lang="en-US" dirty="0"/>
              <a:t>Harrison Karp, Advised By Professor Jennifer Raynor</a:t>
            </a:r>
          </a:p>
        </p:txBody>
      </p:sp>
    </p:spTree>
    <p:extLst>
      <p:ext uri="{BB962C8B-B14F-4D97-AF65-F5344CB8AC3E}">
        <p14:creationId xmlns:p14="http://schemas.microsoft.com/office/powerpoint/2010/main" val="170307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3689-CA28-6844-B386-AFA7B8025DEC}"/>
              </a:ext>
            </a:extLst>
          </p:cNvPr>
          <p:cNvSpPr>
            <a:spLocks noGrp="1"/>
          </p:cNvSpPr>
          <p:nvPr>
            <p:ph type="title"/>
          </p:nvPr>
        </p:nvSpPr>
        <p:spPr/>
        <p:txBody>
          <a:bodyPr/>
          <a:lstStyle/>
          <a:p>
            <a:r>
              <a:rPr lang="en-US" dirty="0"/>
              <a:t>Instrumental Variable</a:t>
            </a:r>
          </a:p>
        </p:txBody>
      </p:sp>
      <p:sp>
        <p:nvSpPr>
          <p:cNvPr id="3" name="Content Placeholder 2">
            <a:extLst>
              <a:ext uri="{FF2B5EF4-FFF2-40B4-BE49-F238E27FC236}">
                <a16:creationId xmlns:a16="http://schemas.microsoft.com/office/drawing/2014/main" id="{3EA53FE0-0206-4A41-BBC1-7BC54573B686}"/>
              </a:ext>
            </a:extLst>
          </p:cNvPr>
          <p:cNvSpPr>
            <a:spLocks noGrp="1"/>
          </p:cNvSpPr>
          <p:nvPr>
            <p:ph idx="1"/>
          </p:nvPr>
        </p:nvSpPr>
        <p:spPr>
          <a:xfrm>
            <a:off x="827424" y="1917487"/>
            <a:ext cx="10554574" cy="3636511"/>
          </a:xfrm>
        </p:spPr>
        <p:txBody>
          <a:bodyPr/>
          <a:lstStyle/>
          <a:p>
            <a:pPr>
              <a:lnSpc>
                <a:spcPct val="150000"/>
              </a:lnSpc>
            </a:pPr>
            <a:r>
              <a:rPr lang="en-US" dirty="0"/>
              <a:t>Existing literature on electricity prices</a:t>
            </a:r>
          </a:p>
          <a:p>
            <a:pPr>
              <a:lnSpc>
                <a:spcPct val="150000"/>
              </a:lnSpc>
            </a:pPr>
            <a:r>
              <a:rPr lang="en-US" dirty="0"/>
              <a:t>Utilizing the price that powerplants pay for coal fuel</a:t>
            </a:r>
          </a:p>
          <a:p>
            <a:pPr lvl="1">
              <a:lnSpc>
                <a:spcPct val="150000"/>
              </a:lnSpc>
            </a:pPr>
            <a:r>
              <a:rPr lang="en-US" dirty="0"/>
              <a:t>Also tested natural gas and nuclear fuel prices</a:t>
            </a:r>
          </a:p>
          <a:p>
            <a:pPr>
              <a:lnSpc>
                <a:spcPct val="150000"/>
              </a:lnSpc>
            </a:pPr>
            <a:r>
              <a:rPr lang="en-US" dirty="0"/>
              <a:t>F statistics range from 25-180 depending on the specifications of regression</a:t>
            </a:r>
          </a:p>
        </p:txBody>
      </p:sp>
    </p:spTree>
    <p:extLst>
      <p:ext uri="{BB962C8B-B14F-4D97-AF65-F5344CB8AC3E}">
        <p14:creationId xmlns:p14="http://schemas.microsoft.com/office/powerpoint/2010/main" val="214345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B02879F-1E34-AE47-9ABF-5696AD3E88D9}"/>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a:t>Results</a:t>
            </a:r>
          </a:p>
        </p:txBody>
      </p:sp>
    </p:spTree>
    <p:extLst>
      <p:ext uri="{BB962C8B-B14F-4D97-AF65-F5344CB8AC3E}">
        <p14:creationId xmlns:p14="http://schemas.microsoft.com/office/powerpoint/2010/main" val="275397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4E534F-FBC0-034B-95A8-8B3A2F583404}"/>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Regression Results</a:t>
            </a:r>
          </a:p>
        </p:txBody>
      </p:sp>
      <p:sp>
        <p:nvSpPr>
          <p:cNvPr id="10" name="TextBox 9">
            <a:extLst>
              <a:ext uri="{FF2B5EF4-FFF2-40B4-BE49-F238E27FC236}">
                <a16:creationId xmlns:a16="http://schemas.microsoft.com/office/drawing/2014/main" id="{B11B5BCD-17DE-D640-9683-D7A4B4669497}"/>
              </a:ext>
            </a:extLst>
          </p:cNvPr>
          <p:cNvSpPr txBox="1"/>
          <p:nvPr/>
        </p:nvSpPr>
        <p:spPr>
          <a:xfrm>
            <a:off x="818713" y="2413000"/>
            <a:ext cx="3404372" cy="3632200"/>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Wingdings 2" charset="2"/>
              <a:buChar char=""/>
            </a:pPr>
            <a:r>
              <a:rPr lang="en-US" sz="1600" b="1"/>
              <a:t>Regression 1 </a:t>
            </a:r>
            <a:r>
              <a:rPr lang="en-US" sz="1600"/>
              <a:t>robust SE, state FE</a:t>
            </a:r>
          </a:p>
          <a:p>
            <a:pPr marL="285750" indent="-285750">
              <a:spcBef>
                <a:spcPct val="20000"/>
              </a:spcBef>
              <a:spcAft>
                <a:spcPts val="600"/>
              </a:spcAft>
              <a:buClr>
                <a:schemeClr val="accent1"/>
              </a:buClr>
              <a:buFont typeface="Wingdings 2" charset="2"/>
              <a:buChar char=""/>
            </a:pPr>
            <a:r>
              <a:rPr lang="en-US" sz="1600" b="1"/>
              <a:t>Regression 2:</a:t>
            </a:r>
            <a:r>
              <a:rPr lang="en-US" sz="1600"/>
              <a:t> robust SE, state FE + year FE</a:t>
            </a:r>
          </a:p>
        </p:txBody>
      </p:sp>
      <p:sp>
        <p:nvSpPr>
          <p:cNvPr id="31"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text, receipt, screenshot&#10;&#10;Description automatically generated">
            <a:extLst>
              <a:ext uri="{FF2B5EF4-FFF2-40B4-BE49-F238E27FC236}">
                <a16:creationId xmlns:a16="http://schemas.microsoft.com/office/drawing/2014/main" id="{08D96A7B-80D8-7B48-BDAB-1E26B882DB37}"/>
              </a:ext>
            </a:extLst>
          </p:cNvPr>
          <p:cNvPicPr>
            <a:picLocks noChangeAspect="1"/>
          </p:cNvPicPr>
          <p:nvPr/>
        </p:nvPicPr>
        <p:blipFill>
          <a:blip r:embed="rId3"/>
          <a:stretch>
            <a:fillRect/>
          </a:stretch>
        </p:blipFill>
        <p:spPr>
          <a:xfrm>
            <a:off x="6485769" y="1014198"/>
            <a:ext cx="3854419" cy="4829604"/>
          </a:xfrm>
          <a:prstGeom prst="rect">
            <a:avLst/>
          </a:prstGeom>
        </p:spPr>
      </p:pic>
    </p:spTree>
    <p:extLst>
      <p:ext uri="{BB962C8B-B14F-4D97-AF65-F5344CB8AC3E}">
        <p14:creationId xmlns:p14="http://schemas.microsoft.com/office/powerpoint/2010/main" val="209644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9087A8F-C801-C640-A395-420CBDADDAAC}"/>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dirty="0"/>
              <a:t>Discussion</a:t>
            </a:r>
          </a:p>
        </p:txBody>
      </p:sp>
    </p:spTree>
    <p:extLst>
      <p:ext uri="{BB962C8B-B14F-4D97-AF65-F5344CB8AC3E}">
        <p14:creationId xmlns:p14="http://schemas.microsoft.com/office/powerpoint/2010/main" val="2102544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10F4-B27A-2941-8071-DA3937EF1AFF}"/>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BC4E66C7-2C99-8A4A-B978-2DDC1FDE8FB4}"/>
              </a:ext>
            </a:extLst>
          </p:cNvPr>
          <p:cNvSpPr>
            <a:spLocks noGrp="1"/>
          </p:cNvSpPr>
          <p:nvPr>
            <p:ph idx="1"/>
          </p:nvPr>
        </p:nvSpPr>
        <p:spPr>
          <a:xfrm>
            <a:off x="810000" y="2100367"/>
            <a:ext cx="10554574" cy="3636511"/>
          </a:xfrm>
        </p:spPr>
        <p:txBody>
          <a:bodyPr/>
          <a:lstStyle/>
          <a:p>
            <a:pPr>
              <a:lnSpc>
                <a:spcPct val="150000"/>
              </a:lnSpc>
            </a:pPr>
            <a:r>
              <a:rPr lang="en-US" dirty="0"/>
              <a:t>Limited variability in variables of interest</a:t>
            </a:r>
          </a:p>
          <a:p>
            <a:pPr>
              <a:lnSpc>
                <a:spcPct val="150000"/>
              </a:lnSpc>
            </a:pPr>
            <a:r>
              <a:rPr lang="en-US" dirty="0"/>
              <a:t>Instrumental variable identification</a:t>
            </a:r>
          </a:p>
        </p:txBody>
      </p:sp>
    </p:spTree>
    <p:extLst>
      <p:ext uri="{BB962C8B-B14F-4D97-AF65-F5344CB8AC3E}">
        <p14:creationId xmlns:p14="http://schemas.microsoft.com/office/powerpoint/2010/main" val="2398144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F37F-97FA-2947-9D66-CFDCD611977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C02FC096-1D5B-6E43-8E9F-6D8FF99C883F}"/>
              </a:ext>
            </a:extLst>
          </p:cNvPr>
          <p:cNvSpPr>
            <a:spLocks noGrp="1"/>
          </p:cNvSpPr>
          <p:nvPr>
            <p:ph idx="1"/>
          </p:nvPr>
        </p:nvSpPr>
        <p:spPr>
          <a:xfrm>
            <a:off x="810000" y="2432925"/>
            <a:ext cx="10554574" cy="3636511"/>
          </a:xfrm>
        </p:spPr>
        <p:txBody>
          <a:bodyPr/>
          <a:lstStyle/>
          <a:p>
            <a:pPr>
              <a:lnSpc>
                <a:spcPct val="150000"/>
              </a:lnSpc>
            </a:pPr>
            <a:r>
              <a:rPr lang="en-US" dirty="0"/>
              <a:t>Expand my literature review</a:t>
            </a:r>
          </a:p>
          <a:p>
            <a:pPr>
              <a:lnSpc>
                <a:spcPct val="150000"/>
              </a:lnSpc>
            </a:pPr>
            <a:r>
              <a:rPr lang="en-US" dirty="0"/>
              <a:t>Collect data on renewable energy mandates</a:t>
            </a:r>
          </a:p>
          <a:p>
            <a:pPr>
              <a:lnSpc>
                <a:spcPct val="150000"/>
              </a:lnSpc>
            </a:pPr>
            <a:r>
              <a:rPr lang="en-US" dirty="0"/>
              <a:t>Continue to search for variables of interest or proxies</a:t>
            </a:r>
          </a:p>
          <a:p>
            <a:pPr>
              <a:lnSpc>
                <a:spcPct val="150000"/>
              </a:lnSpc>
            </a:pPr>
            <a:r>
              <a:rPr lang="en-US" dirty="0"/>
              <a:t>Attempt to increase the number of years the dataset spans</a:t>
            </a:r>
          </a:p>
          <a:p>
            <a:pPr>
              <a:lnSpc>
                <a:spcPct val="150000"/>
              </a:lnSpc>
            </a:pPr>
            <a:endParaRPr lang="en-US" dirty="0"/>
          </a:p>
        </p:txBody>
      </p:sp>
    </p:spTree>
    <p:extLst>
      <p:ext uri="{BB962C8B-B14F-4D97-AF65-F5344CB8AC3E}">
        <p14:creationId xmlns:p14="http://schemas.microsoft.com/office/powerpoint/2010/main" val="290808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0D8E68-3C34-4C0E-AD3E-80B283FF3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7188AEC5-C3B6-4F84-960F-0246A53F7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prstGeom prst="roundRect">
            <a:avLst>
              <a:gd name="adj" fmla="val 3513"/>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table&#10;&#10;Description automatically generated">
            <a:extLst>
              <a:ext uri="{FF2B5EF4-FFF2-40B4-BE49-F238E27FC236}">
                <a16:creationId xmlns:a16="http://schemas.microsoft.com/office/drawing/2014/main" id="{9AA133E0-C086-7F4F-9D8B-354FE2D34767}"/>
              </a:ext>
            </a:extLst>
          </p:cNvPr>
          <p:cNvPicPr>
            <a:picLocks noChangeAspect="1"/>
          </p:cNvPicPr>
          <p:nvPr/>
        </p:nvPicPr>
        <p:blipFill>
          <a:blip r:embed="rId2"/>
          <a:stretch>
            <a:fillRect/>
          </a:stretch>
        </p:blipFill>
        <p:spPr>
          <a:xfrm>
            <a:off x="2231231" y="685391"/>
            <a:ext cx="7729538" cy="5487217"/>
          </a:xfrm>
          <a:prstGeom prst="rect">
            <a:avLst/>
          </a:prstGeom>
        </p:spPr>
      </p:pic>
    </p:spTree>
    <p:extLst>
      <p:ext uri="{BB962C8B-B14F-4D97-AF65-F5344CB8AC3E}">
        <p14:creationId xmlns:p14="http://schemas.microsoft.com/office/powerpoint/2010/main" val="153693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4B4A48-E330-3144-97A0-4B704DBD6C11}"/>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dirty="0"/>
              <a:t>Introduction</a:t>
            </a:r>
          </a:p>
        </p:txBody>
      </p:sp>
    </p:spTree>
    <p:extLst>
      <p:ext uri="{BB962C8B-B14F-4D97-AF65-F5344CB8AC3E}">
        <p14:creationId xmlns:p14="http://schemas.microsoft.com/office/powerpoint/2010/main" val="266653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452C-9327-AE48-9672-5573F9D738BE}"/>
              </a:ext>
            </a:extLst>
          </p:cNvPr>
          <p:cNvSpPr>
            <a:spLocks noGrp="1"/>
          </p:cNvSpPr>
          <p:nvPr>
            <p:ph type="title"/>
          </p:nvPr>
        </p:nvSpPr>
        <p:spPr/>
        <p:txBody>
          <a:bodyPr/>
          <a:lstStyle/>
          <a:p>
            <a:r>
              <a:rPr lang="en-US" dirty="0"/>
              <a:t>State of Clean Energy</a:t>
            </a:r>
          </a:p>
        </p:txBody>
      </p:sp>
      <p:sp>
        <p:nvSpPr>
          <p:cNvPr id="3" name="Content Placeholder 2">
            <a:extLst>
              <a:ext uri="{FF2B5EF4-FFF2-40B4-BE49-F238E27FC236}">
                <a16:creationId xmlns:a16="http://schemas.microsoft.com/office/drawing/2014/main" id="{A3538152-4701-7D43-99AF-6FE159219A51}"/>
              </a:ext>
            </a:extLst>
          </p:cNvPr>
          <p:cNvSpPr>
            <a:spLocks noGrp="1"/>
          </p:cNvSpPr>
          <p:nvPr>
            <p:ph idx="1"/>
          </p:nvPr>
        </p:nvSpPr>
        <p:spPr>
          <a:xfrm>
            <a:off x="810000" y="2175972"/>
            <a:ext cx="10571998" cy="4234840"/>
          </a:xfrm>
        </p:spPr>
        <p:txBody>
          <a:bodyPr>
            <a:normAutofit/>
          </a:bodyPr>
          <a:lstStyle/>
          <a:p>
            <a:pPr>
              <a:lnSpc>
                <a:spcPct val="150000"/>
              </a:lnSpc>
            </a:pPr>
            <a:r>
              <a:rPr lang="en-US" dirty="0"/>
              <a:t>72% of Americans believe climate change is occurring (YPCCC)</a:t>
            </a:r>
          </a:p>
          <a:p>
            <a:pPr>
              <a:lnSpc>
                <a:spcPct val="150000"/>
              </a:lnSpc>
            </a:pPr>
            <a:r>
              <a:rPr lang="en-US" dirty="0"/>
              <a:t>60% of Americans believe Congress should do more to address climate change (YPCCC)</a:t>
            </a:r>
          </a:p>
          <a:p>
            <a:pPr>
              <a:lnSpc>
                <a:spcPct val="150000"/>
              </a:lnSpc>
            </a:pPr>
            <a:r>
              <a:rPr lang="en-US" dirty="0"/>
              <a:t>Since 2009, 1,125 bills concerning climate change have been introduced to Congress, but only 27 (2.4 %) have been signed into law (</a:t>
            </a:r>
            <a:r>
              <a:rPr lang="en-US" dirty="0" err="1"/>
              <a:t>Govtrack</a:t>
            </a:r>
            <a:r>
              <a:rPr lang="en-US" dirty="0"/>
              <a:t>)</a:t>
            </a:r>
          </a:p>
          <a:p>
            <a:pPr>
              <a:lnSpc>
                <a:spcPct val="150000"/>
              </a:lnSpc>
            </a:pPr>
            <a:r>
              <a:rPr lang="en-US" dirty="0"/>
              <a:t>By 2090, the United States will save $224 billion in economic damages every year if global warming is limited to 2.8°C (5°F), compared to the current path of 4.5°C (8°F) (EPA)</a:t>
            </a:r>
          </a:p>
          <a:p>
            <a:pPr>
              <a:lnSpc>
                <a:spcPct val="150000"/>
              </a:lnSpc>
            </a:pPr>
            <a:r>
              <a:rPr lang="en-US" dirty="0"/>
              <a:t>38% of US greenhouse emissions are released by the electricity production industry (EIA)</a:t>
            </a:r>
          </a:p>
        </p:txBody>
      </p:sp>
    </p:spTree>
    <p:extLst>
      <p:ext uri="{BB962C8B-B14F-4D97-AF65-F5344CB8AC3E}">
        <p14:creationId xmlns:p14="http://schemas.microsoft.com/office/powerpoint/2010/main" val="209455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0E49-6084-CF49-A793-C37BE7669AAD}"/>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F8FE1CE8-579A-8B41-9FF4-4C5816178546}"/>
              </a:ext>
            </a:extLst>
          </p:cNvPr>
          <p:cNvSpPr>
            <a:spLocks noGrp="1"/>
          </p:cNvSpPr>
          <p:nvPr>
            <p:ph idx="1"/>
          </p:nvPr>
        </p:nvSpPr>
        <p:spPr>
          <a:xfrm>
            <a:off x="810000" y="2340291"/>
            <a:ext cx="10571998" cy="3636511"/>
          </a:xfrm>
        </p:spPr>
        <p:txBody>
          <a:bodyPr/>
          <a:lstStyle/>
          <a:p>
            <a:pPr>
              <a:lnSpc>
                <a:spcPct val="150000"/>
              </a:lnSpc>
            </a:pPr>
            <a:r>
              <a:rPr lang="en-US" dirty="0"/>
              <a:t>What political and economic factors drive the consumption of clean energy in US states?</a:t>
            </a:r>
          </a:p>
          <a:p>
            <a:pPr>
              <a:lnSpc>
                <a:spcPct val="150000"/>
              </a:lnSpc>
            </a:pPr>
            <a:r>
              <a:rPr lang="en-US" dirty="0"/>
              <a:t>Which of these factors provide possible avenues toward addressing climate change?</a:t>
            </a:r>
          </a:p>
        </p:txBody>
      </p:sp>
    </p:spTree>
    <p:extLst>
      <p:ext uri="{BB962C8B-B14F-4D97-AF65-F5344CB8AC3E}">
        <p14:creationId xmlns:p14="http://schemas.microsoft.com/office/powerpoint/2010/main" val="256361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4CEF-06C3-0946-AADB-9662F37674F9}"/>
              </a:ext>
            </a:extLst>
          </p:cNvPr>
          <p:cNvSpPr>
            <a:spLocks noGrp="1"/>
          </p:cNvSpPr>
          <p:nvPr>
            <p:ph type="title"/>
          </p:nvPr>
        </p:nvSpPr>
        <p:spPr/>
        <p:txBody>
          <a:bodyPr/>
          <a:lstStyle/>
          <a:p>
            <a:r>
              <a:rPr lang="en-US" dirty="0"/>
              <a:t>Existing Literature</a:t>
            </a:r>
          </a:p>
        </p:txBody>
      </p:sp>
      <p:sp>
        <p:nvSpPr>
          <p:cNvPr id="3" name="Content Placeholder 2">
            <a:extLst>
              <a:ext uri="{FF2B5EF4-FFF2-40B4-BE49-F238E27FC236}">
                <a16:creationId xmlns:a16="http://schemas.microsoft.com/office/drawing/2014/main" id="{0F0435EB-89CE-C240-A3E5-88FCA72C71F2}"/>
              </a:ext>
            </a:extLst>
          </p:cNvPr>
          <p:cNvSpPr>
            <a:spLocks noGrp="1"/>
          </p:cNvSpPr>
          <p:nvPr>
            <p:ph idx="1"/>
          </p:nvPr>
        </p:nvSpPr>
        <p:spPr>
          <a:xfrm>
            <a:off x="810000" y="1925720"/>
            <a:ext cx="10571998" cy="4801967"/>
          </a:xfrm>
        </p:spPr>
        <p:txBody>
          <a:bodyPr/>
          <a:lstStyle/>
          <a:p>
            <a:pPr>
              <a:lnSpc>
                <a:spcPct val="150000"/>
              </a:lnSpc>
            </a:pPr>
            <a:r>
              <a:rPr lang="en-US" dirty="0"/>
              <a:t>Dasgupta and Cian (2018) reviews 60 applied econometric studies concerning environmental performance and policy adoption</a:t>
            </a:r>
          </a:p>
          <a:p>
            <a:pPr>
              <a:lnSpc>
                <a:spcPct val="150000"/>
              </a:lnSpc>
            </a:pPr>
            <a:r>
              <a:rPr lang="en-US" dirty="0"/>
              <a:t>Commonly Significant Factors</a:t>
            </a:r>
          </a:p>
          <a:p>
            <a:pPr lvl="1">
              <a:lnSpc>
                <a:spcPct val="150000"/>
              </a:lnSpc>
            </a:pPr>
            <a:r>
              <a:rPr lang="en-US" dirty="0"/>
              <a:t>Political variables like perception of corruption, lobbying, and government partisanship</a:t>
            </a:r>
          </a:p>
          <a:p>
            <a:pPr lvl="1">
              <a:lnSpc>
                <a:spcPct val="150000"/>
              </a:lnSpc>
            </a:pPr>
            <a:r>
              <a:rPr lang="en-US" dirty="0"/>
              <a:t>Economic variables like Gini coefficient, income per capita, and unemployment rate</a:t>
            </a:r>
          </a:p>
          <a:p>
            <a:pPr>
              <a:lnSpc>
                <a:spcPct val="150000"/>
              </a:lnSpc>
            </a:pPr>
            <a:r>
              <a:rPr lang="en-US" dirty="0"/>
              <a:t>Gaps Identified</a:t>
            </a:r>
          </a:p>
          <a:p>
            <a:pPr lvl="1">
              <a:lnSpc>
                <a:spcPct val="150000"/>
              </a:lnSpc>
            </a:pPr>
            <a:r>
              <a:rPr lang="en-US" dirty="0"/>
              <a:t>Influence of institutional quality on environmental outcomes</a:t>
            </a:r>
          </a:p>
          <a:p>
            <a:pPr lvl="1">
              <a:lnSpc>
                <a:spcPct val="150000"/>
              </a:lnSpc>
            </a:pPr>
            <a:r>
              <a:rPr lang="en-US" dirty="0"/>
              <a:t>Synthesis of economic, political, and institutional factors</a:t>
            </a:r>
          </a:p>
        </p:txBody>
      </p:sp>
    </p:spTree>
    <p:extLst>
      <p:ext uri="{BB962C8B-B14F-4D97-AF65-F5344CB8AC3E}">
        <p14:creationId xmlns:p14="http://schemas.microsoft.com/office/powerpoint/2010/main" val="417770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51" name="Rectangle 45">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47">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A76032E-7937-3D41-A329-1A5C06E28E11}"/>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000"/>
              <a:t>Methodology</a:t>
            </a:r>
          </a:p>
        </p:txBody>
      </p:sp>
    </p:spTree>
    <p:extLst>
      <p:ext uri="{BB962C8B-B14F-4D97-AF65-F5344CB8AC3E}">
        <p14:creationId xmlns:p14="http://schemas.microsoft.com/office/powerpoint/2010/main" val="86645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ADD0-D072-0548-8557-A97E18AC5F73}"/>
              </a:ext>
            </a:extLst>
          </p:cNvPr>
          <p:cNvSpPr>
            <a:spLocks noGrp="1"/>
          </p:cNvSpPr>
          <p:nvPr>
            <p:ph type="title"/>
          </p:nvPr>
        </p:nvSpPr>
        <p:spPr/>
        <p:txBody>
          <a:bodyPr/>
          <a:lstStyle/>
          <a:p>
            <a:r>
              <a:rPr lang="en-US" dirty="0"/>
              <a:t>Data Sources</a:t>
            </a:r>
          </a:p>
        </p:txBody>
      </p:sp>
      <p:sp>
        <p:nvSpPr>
          <p:cNvPr id="4" name="TextBox 3">
            <a:extLst>
              <a:ext uri="{FF2B5EF4-FFF2-40B4-BE49-F238E27FC236}">
                <a16:creationId xmlns:a16="http://schemas.microsoft.com/office/drawing/2014/main" id="{5829ACF4-BF3E-F44D-9315-D478E14375EB}"/>
              </a:ext>
            </a:extLst>
          </p:cNvPr>
          <p:cNvSpPr txBox="1"/>
          <p:nvPr/>
        </p:nvSpPr>
        <p:spPr>
          <a:xfrm>
            <a:off x="944467" y="2704080"/>
            <a:ext cx="5151532" cy="2514214"/>
          </a:xfrm>
          <a:prstGeom prst="rect">
            <a:avLst/>
          </a:prstGeom>
          <a:noFill/>
        </p:spPr>
        <p:txBody>
          <a:bodyPr wrap="square" rtlCol="0">
            <a:spAutoFit/>
          </a:bodyPr>
          <a:lstStyle/>
          <a:p>
            <a:pPr lvl="0">
              <a:lnSpc>
                <a:spcPct val="150000"/>
              </a:lnSpc>
              <a:spcBef>
                <a:spcPct val="20000"/>
              </a:spcBef>
              <a:spcAft>
                <a:spcPts val="600"/>
              </a:spcAft>
              <a:buClr>
                <a:srgbClr val="A5300F"/>
              </a:buClr>
            </a:pPr>
            <a:r>
              <a:rPr lang="en-US" dirty="0">
                <a:solidFill>
                  <a:prstClr val="white"/>
                </a:solidFill>
              </a:rPr>
              <a:t>Political Factors</a:t>
            </a:r>
          </a:p>
          <a:p>
            <a:pPr marL="342900" lvl="0" indent="-342900">
              <a:lnSpc>
                <a:spcPct val="150000"/>
              </a:lnSpc>
              <a:spcBef>
                <a:spcPct val="20000"/>
              </a:spcBef>
              <a:spcAft>
                <a:spcPts val="600"/>
              </a:spcAft>
              <a:buClr>
                <a:srgbClr val="A5300F"/>
              </a:buClr>
              <a:buFont typeface="Wingdings 2" charset="2"/>
              <a:buChar char=""/>
            </a:pPr>
            <a:r>
              <a:rPr lang="en-US" dirty="0">
                <a:solidFill>
                  <a:prstClr val="white"/>
                </a:solidFill>
              </a:rPr>
              <a:t>Government partisanship (NCSL)</a:t>
            </a:r>
          </a:p>
          <a:p>
            <a:pPr marL="342900" lvl="0" indent="-342900">
              <a:lnSpc>
                <a:spcPct val="150000"/>
              </a:lnSpc>
              <a:spcBef>
                <a:spcPct val="20000"/>
              </a:spcBef>
              <a:spcAft>
                <a:spcPts val="600"/>
              </a:spcAft>
              <a:buClr>
                <a:srgbClr val="A5300F"/>
              </a:buClr>
              <a:buFont typeface="Wingdings 2" charset="2"/>
              <a:buChar char=""/>
            </a:pPr>
            <a:r>
              <a:rPr lang="en-US" dirty="0">
                <a:solidFill>
                  <a:prstClr val="white"/>
                </a:solidFill>
              </a:rPr>
              <a:t>Politician and public ideology (Prof. Richard Fording)</a:t>
            </a:r>
          </a:p>
          <a:p>
            <a:pPr marL="342900" indent="-342900">
              <a:lnSpc>
                <a:spcPct val="150000"/>
              </a:lnSpc>
              <a:spcBef>
                <a:spcPct val="20000"/>
              </a:spcBef>
              <a:spcAft>
                <a:spcPts val="600"/>
              </a:spcAft>
              <a:buClr>
                <a:srgbClr val="A5300F"/>
              </a:buClr>
              <a:buFont typeface="Wingdings 2" charset="2"/>
              <a:buChar char=""/>
            </a:pPr>
            <a:r>
              <a:rPr lang="en-US" dirty="0">
                <a:solidFill>
                  <a:prstClr val="white"/>
                </a:solidFill>
              </a:rPr>
              <a:t>Oil and coal reserves (EIA)</a:t>
            </a:r>
          </a:p>
        </p:txBody>
      </p:sp>
      <p:sp>
        <p:nvSpPr>
          <p:cNvPr id="5" name="TextBox 4">
            <a:extLst>
              <a:ext uri="{FF2B5EF4-FFF2-40B4-BE49-F238E27FC236}">
                <a16:creationId xmlns:a16="http://schemas.microsoft.com/office/drawing/2014/main" id="{A1E123AE-CEB9-D840-A5EE-1FADD98F8D1D}"/>
              </a:ext>
            </a:extLst>
          </p:cNvPr>
          <p:cNvSpPr txBox="1"/>
          <p:nvPr/>
        </p:nvSpPr>
        <p:spPr>
          <a:xfrm>
            <a:off x="5459501" y="2674872"/>
            <a:ext cx="5922497" cy="3194401"/>
          </a:xfrm>
          <a:prstGeom prst="rect">
            <a:avLst/>
          </a:prstGeom>
          <a:noFill/>
        </p:spPr>
        <p:txBody>
          <a:bodyPr wrap="square" rtlCol="0">
            <a:spAutoFit/>
          </a:bodyPr>
          <a:lstStyle/>
          <a:p>
            <a:pPr lvl="0">
              <a:lnSpc>
                <a:spcPct val="150000"/>
              </a:lnSpc>
              <a:spcBef>
                <a:spcPct val="20000"/>
              </a:spcBef>
              <a:spcAft>
                <a:spcPts val="600"/>
              </a:spcAft>
              <a:buClr>
                <a:srgbClr val="A5300F"/>
              </a:buClr>
            </a:pPr>
            <a:r>
              <a:rPr lang="en-US" dirty="0">
                <a:solidFill>
                  <a:prstClr val="white"/>
                </a:solidFill>
              </a:rPr>
              <a:t>Economic Factors</a:t>
            </a:r>
          </a:p>
          <a:p>
            <a:pPr marL="342900" lvl="0" indent="-342900">
              <a:lnSpc>
                <a:spcPct val="150000"/>
              </a:lnSpc>
              <a:spcBef>
                <a:spcPct val="20000"/>
              </a:spcBef>
              <a:spcAft>
                <a:spcPts val="600"/>
              </a:spcAft>
              <a:buClr>
                <a:srgbClr val="A5300F"/>
              </a:buClr>
              <a:buFont typeface="Wingdings 2" charset="2"/>
              <a:buChar char=""/>
            </a:pPr>
            <a:r>
              <a:rPr lang="en-US" dirty="0">
                <a:solidFill>
                  <a:prstClr val="white"/>
                </a:solidFill>
              </a:rPr>
              <a:t>U3 unemployment percentage (Census Bureau)</a:t>
            </a:r>
          </a:p>
          <a:p>
            <a:pPr marL="342900" lvl="0" indent="-342900">
              <a:lnSpc>
                <a:spcPct val="150000"/>
              </a:lnSpc>
              <a:spcBef>
                <a:spcPct val="20000"/>
              </a:spcBef>
              <a:spcAft>
                <a:spcPts val="600"/>
              </a:spcAft>
              <a:buClr>
                <a:srgbClr val="A5300F"/>
              </a:buClr>
              <a:buFont typeface="Wingdings 2" charset="2"/>
              <a:buChar char=""/>
            </a:pPr>
            <a:r>
              <a:rPr lang="en-US" dirty="0">
                <a:solidFill>
                  <a:prstClr val="white"/>
                </a:solidFill>
              </a:rPr>
              <a:t>Gini coefficient (Prof. Mark Frank)</a:t>
            </a:r>
          </a:p>
          <a:p>
            <a:pPr marL="342900" lvl="0" indent="-342900">
              <a:lnSpc>
                <a:spcPct val="150000"/>
              </a:lnSpc>
              <a:spcBef>
                <a:spcPct val="20000"/>
              </a:spcBef>
              <a:spcAft>
                <a:spcPts val="600"/>
              </a:spcAft>
              <a:buClr>
                <a:srgbClr val="A5300F"/>
              </a:buClr>
              <a:buFont typeface="Wingdings 2" charset="2"/>
              <a:buChar char=""/>
            </a:pPr>
            <a:r>
              <a:rPr lang="en-US" dirty="0">
                <a:solidFill>
                  <a:prstClr val="white"/>
                </a:solidFill>
              </a:rPr>
              <a:t>Powerplant fuel prices (EIA)</a:t>
            </a:r>
          </a:p>
          <a:p>
            <a:pPr marL="342900" lvl="0" indent="-342900">
              <a:lnSpc>
                <a:spcPct val="150000"/>
              </a:lnSpc>
              <a:spcBef>
                <a:spcPct val="20000"/>
              </a:spcBef>
              <a:spcAft>
                <a:spcPts val="600"/>
              </a:spcAft>
              <a:buClr>
                <a:srgbClr val="A5300F"/>
              </a:buClr>
              <a:buFont typeface="Wingdings 2" charset="2"/>
              <a:buChar char=""/>
            </a:pPr>
            <a:r>
              <a:rPr lang="en-US" dirty="0">
                <a:solidFill>
                  <a:prstClr val="white"/>
                </a:solidFill>
              </a:rPr>
              <a:t>Consumption of renewable energy (EIA)</a:t>
            </a:r>
          </a:p>
          <a:p>
            <a:pPr marL="342900" lvl="0" indent="-342900">
              <a:lnSpc>
                <a:spcPct val="150000"/>
              </a:lnSpc>
              <a:spcBef>
                <a:spcPct val="20000"/>
              </a:spcBef>
              <a:spcAft>
                <a:spcPts val="600"/>
              </a:spcAft>
              <a:buClr>
                <a:srgbClr val="A5300F"/>
              </a:buClr>
              <a:buFont typeface="Wingdings 2" charset="2"/>
              <a:buChar char=""/>
            </a:pPr>
            <a:endParaRPr lang="en-US" dirty="0">
              <a:solidFill>
                <a:prstClr val="white"/>
              </a:solidFill>
            </a:endParaRPr>
          </a:p>
        </p:txBody>
      </p:sp>
    </p:spTree>
    <p:extLst>
      <p:ext uri="{BB962C8B-B14F-4D97-AF65-F5344CB8AC3E}">
        <p14:creationId xmlns:p14="http://schemas.microsoft.com/office/powerpoint/2010/main" val="227595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C865-E2A4-CE4A-B025-40AF736BF301}"/>
              </a:ext>
            </a:extLst>
          </p:cNvPr>
          <p:cNvSpPr>
            <a:spLocks noGrp="1"/>
          </p:cNvSpPr>
          <p:nvPr>
            <p:ph type="title"/>
          </p:nvPr>
        </p:nvSpPr>
        <p:spPr/>
        <p:txBody>
          <a:bodyPr/>
          <a:lstStyle/>
          <a:p>
            <a:r>
              <a:rPr lang="en-US" dirty="0"/>
              <a:t>Model</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0180C7B-DDFF-9C4B-833D-0360AC0EFD8D}"/>
                  </a:ext>
                </a:extLst>
              </p:cNvPr>
              <p:cNvSpPr txBox="1"/>
              <p:nvPr/>
            </p:nvSpPr>
            <p:spPr>
              <a:xfrm>
                <a:off x="810000" y="2770632"/>
                <a:ext cx="11065008" cy="2174121"/>
              </a:xfrm>
              <a:prstGeom prst="rect">
                <a:avLst/>
              </a:prstGeom>
              <a:noFill/>
            </p:spPr>
            <p:txBody>
              <a:bodyPr wrap="square" rtlCol="0">
                <a:spAutoFit/>
              </a:bodyPr>
              <a:lstStyle/>
              <a:p>
                <a:pPr>
                  <a:lnSpc>
                    <a:spcPct val="170000"/>
                  </a:lnSpc>
                  <a:spcBef>
                    <a:spcPct val="20000"/>
                  </a:spcBef>
                  <a:spcAft>
                    <a:spcPts val="600"/>
                  </a:spcAft>
                  <a:buClr>
                    <a:srgbClr val="A5300F"/>
                  </a:buClr>
                </a:pPr>
                <a:r>
                  <a:rPr lang="en-US" dirty="0"/>
                  <a:t>Log(</a:t>
                </a:r>
                <a:r>
                  <a:rPr lang="en-US" dirty="0" err="1"/>
                  <a:t>Renew</a:t>
                </a:r>
                <a:r>
                  <a:rPr lang="en-US" baseline="-25000" dirty="0" err="1"/>
                  <a:t>it</a:t>
                </a:r>
                <a:r>
                  <a:rPr lang="en-US" dirty="0"/>
                  <a:t>) =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baseline="-25000" dirty="0"/>
                  <a:t>1</a:t>
                </a:r>
                <a:r>
                  <a:rPr lang="en-US" dirty="0"/>
                  <a:t>(log(Price </a:t>
                </a:r>
                <a:r>
                  <a:rPr lang="en-US" dirty="0" err="1"/>
                  <a:t>Elec</a:t>
                </a:r>
                <a:r>
                  <a:rPr lang="en-US" baseline="-25000" dirty="0" err="1"/>
                  <a:t>it</a:t>
                </a:r>
                <a:r>
                  <a:rPr lang="en-US" dirty="0"/>
                  <a:t>)) +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baseline="-25000" dirty="0"/>
                  <a:t>2</a:t>
                </a:r>
                <a:r>
                  <a:rPr lang="en-US" dirty="0"/>
                  <a:t>(log(</a:t>
                </a:r>
                <a:r>
                  <a:rPr lang="en-US" dirty="0" err="1"/>
                  <a:t>Neighbor</a:t>
                </a:r>
                <a:r>
                  <a:rPr lang="en-US" baseline="-25000" dirty="0" err="1"/>
                  <a:t>it</a:t>
                </a:r>
                <a:r>
                  <a:rPr lang="en-US" dirty="0"/>
                  <a:t>)) +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baseline="-25000" dirty="0"/>
                  <a:t>3</a:t>
                </a:r>
                <a:r>
                  <a:rPr lang="en-US" dirty="0"/>
                  <a:t>(log(</a:t>
                </a:r>
                <a:r>
                  <a:rPr lang="en-US" dirty="0" err="1"/>
                  <a:t>Political</a:t>
                </a:r>
                <a:r>
                  <a:rPr lang="en-US" baseline="-25000" dirty="0" err="1"/>
                  <a:t>it</a:t>
                </a:r>
                <a:r>
                  <a:rPr lang="en-US" dirty="0"/>
                  <a:t>)) +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baseline="-25000" dirty="0"/>
                  <a:t>4</a:t>
                </a:r>
                <a:r>
                  <a:rPr lang="en-US" dirty="0"/>
                  <a:t>(log(</a:t>
                </a:r>
                <a:r>
                  <a:rPr lang="en-US" dirty="0" err="1"/>
                  <a:t>Economic</a:t>
                </a:r>
                <a:r>
                  <a:rPr lang="en-US" baseline="-25000" dirty="0" err="1"/>
                  <a:t>it</a:t>
                </a:r>
                <a:r>
                  <a:rPr lang="en-US" dirty="0"/>
                  <a:t>))+ </a:t>
                </a:r>
                <a:r>
                  <a:rPr lang="en-US" dirty="0" err="1"/>
                  <a:t>state</a:t>
                </a:r>
                <a:r>
                  <a:rPr lang="en-US" baseline="-25000" dirty="0" err="1"/>
                  <a:t>i</a:t>
                </a:r>
                <a:r>
                  <a:rPr lang="en-US" dirty="0"/>
                  <a:t> +  </a:t>
                </a:r>
                <a:r>
                  <a:rPr lang="en-US" dirty="0" err="1"/>
                  <a:t>year</a:t>
                </a:r>
                <a:r>
                  <a:rPr lang="en-US" baseline="-25000" dirty="0" err="1"/>
                  <a:t>t</a:t>
                </a:r>
                <a:r>
                  <a:rPr lang="en-US" dirty="0"/>
                  <a:t> + </a:t>
                </a:r>
                <a:r>
                  <a:rPr lang="en-US" dirty="0" err="1"/>
                  <a:t>e</a:t>
                </a:r>
                <a:r>
                  <a:rPr lang="en-US" baseline="-25000" dirty="0" err="1"/>
                  <a:t>it</a:t>
                </a:r>
                <a:endParaRPr lang="en-US" dirty="0"/>
              </a:p>
              <a:p>
                <a:pPr marL="342900" indent="-342900">
                  <a:lnSpc>
                    <a:spcPct val="170000"/>
                  </a:lnSpc>
                  <a:spcBef>
                    <a:spcPct val="20000"/>
                  </a:spcBef>
                  <a:spcAft>
                    <a:spcPts val="600"/>
                  </a:spcAft>
                  <a:buClr>
                    <a:srgbClr val="A5300F"/>
                  </a:buClr>
                  <a:buFont typeface="Wingdings 2" charset="2"/>
                  <a:buChar char=""/>
                </a:pPr>
                <a:r>
                  <a:rPr lang="en-US" dirty="0"/>
                  <a:t>Includes state and year fixed effects</a:t>
                </a:r>
              </a:p>
              <a:p>
                <a:pPr marL="342900" indent="-342900">
                  <a:lnSpc>
                    <a:spcPct val="170000"/>
                  </a:lnSpc>
                  <a:spcBef>
                    <a:spcPct val="20000"/>
                  </a:spcBef>
                  <a:spcAft>
                    <a:spcPts val="600"/>
                  </a:spcAft>
                  <a:buClr>
                    <a:srgbClr val="A5300F"/>
                  </a:buClr>
                  <a:buFont typeface="Wingdings 2" charset="2"/>
                  <a:buChar char=""/>
                </a:pPr>
                <a:r>
                  <a:rPr lang="en-US" dirty="0"/>
                  <a:t>Instrumenting for price of electricity</a:t>
                </a:r>
              </a:p>
            </p:txBody>
          </p:sp>
        </mc:Choice>
        <mc:Fallback>
          <p:sp>
            <p:nvSpPr>
              <p:cNvPr id="4" name="TextBox 3">
                <a:extLst>
                  <a:ext uri="{FF2B5EF4-FFF2-40B4-BE49-F238E27FC236}">
                    <a16:creationId xmlns:a16="http://schemas.microsoft.com/office/drawing/2014/main" id="{90180C7B-DDFF-9C4B-833D-0360AC0EFD8D}"/>
                  </a:ext>
                </a:extLst>
              </p:cNvPr>
              <p:cNvSpPr txBox="1">
                <a:spLocks noRot="1" noChangeAspect="1" noMove="1" noResize="1" noEditPoints="1" noAdjustHandles="1" noChangeArrowheads="1" noChangeShapeType="1" noTextEdit="1"/>
              </p:cNvSpPr>
              <p:nvPr/>
            </p:nvSpPr>
            <p:spPr>
              <a:xfrm>
                <a:off x="810000" y="2770632"/>
                <a:ext cx="11065008" cy="2174121"/>
              </a:xfrm>
              <a:prstGeom prst="rect">
                <a:avLst/>
              </a:prstGeom>
              <a:blipFill>
                <a:blip r:embed="rId3"/>
                <a:stretch>
                  <a:fillRect l="-458" b="-3488"/>
                </a:stretch>
              </a:blipFill>
            </p:spPr>
            <p:txBody>
              <a:bodyPr/>
              <a:lstStyle/>
              <a:p>
                <a:r>
                  <a:rPr lang="en-US">
                    <a:noFill/>
                  </a:rPr>
                  <a:t> </a:t>
                </a:r>
              </a:p>
            </p:txBody>
          </p:sp>
        </mc:Fallback>
      </mc:AlternateContent>
    </p:spTree>
    <p:extLst>
      <p:ext uri="{BB962C8B-B14F-4D97-AF65-F5344CB8AC3E}">
        <p14:creationId xmlns:p14="http://schemas.microsoft.com/office/powerpoint/2010/main" val="65797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1215</Words>
  <Application>Microsoft Macintosh PowerPoint</Application>
  <PresentationFormat>Widescreen</PresentationFormat>
  <Paragraphs>118</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Cambria Math</vt:lpstr>
      <vt:lpstr>Century Gothic</vt:lpstr>
      <vt:lpstr>Wingdings 2</vt:lpstr>
      <vt:lpstr>Quotable</vt:lpstr>
      <vt:lpstr>The Political and Economic Drivers of the Diffusion of Renewable Energy in the United States</vt:lpstr>
      <vt:lpstr>PowerPoint Presentation</vt:lpstr>
      <vt:lpstr>Introduction</vt:lpstr>
      <vt:lpstr>State of Clean Energy</vt:lpstr>
      <vt:lpstr>Research Question</vt:lpstr>
      <vt:lpstr>Existing Literature</vt:lpstr>
      <vt:lpstr>Methodology</vt:lpstr>
      <vt:lpstr>Data Sources</vt:lpstr>
      <vt:lpstr>Model</vt:lpstr>
      <vt:lpstr>Instrumental Variable</vt:lpstr>
      <vt:lpstr>Results</vt:lpstr>
      <vt:lpstr>Regression Results</vt:lpstr>
      <vt:lpstr>Discussion</vt:lpstr>
      <vt:lpstr>Issues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Political and Economic Drivers of the Diffusion of Renewable Energy in the United States</dc:title>
  <dc:creator>Harrison Karp</dc:creator>
  <cp:lastModifiedBy>Harrison Karp</cp:lastModifiedBy>
  <cp:revision>1</cp:revision>
  <dcterms:created xsi:type="dcterms:W3CDTF">2020-12-07T17:46:10Z</dcterms:created>
  <dcterms:modified xsi:type="dcterms:W3CDTF">2020-12-07T18:19:33Z</dcterms:modified>
</cp:coreProperties>
</file>