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9" r:id="rId7"/>
    <p:sldId id="267" r:id="rId8"/>
    <p:sldId id="270" r:id="rId9"/>
    <p:sldId id="273" r:id="rId10"/>
    <p:sldId id="271" r:id="rId11"/>
    <p:sldId id="274" r:id="rId12"/>
    <p:sldId id="272" r:id="rId13"/>
    <p:sldId id="258" r:id="rId14"/>
    <p:sldId id="257" r:id="rId15"/>
    <p:sldId id="260" r:id="rId16"/>
    <p:sldId id="259" r:id="rId17"/>
    <p:sldId id="262" r:id="rId18"/>
    <p:sldId id="261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331A-9BF6-B1FD-A551-47F0128F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F8354-6E7A-CFD4-E72F-6E4FCC5B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1C8E9-1F90-2E49-2672-AD9FB5D5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FC463-E324-2051-60CF-8D0E483F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210DE-DE2D-14B8-D2EF-A00A87E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64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DA9D5-9F92-B4D9-650C-29BB374A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6F8CE-53A2-212F-9535-91092D0C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E9A44-BE8E-CD65-F002-AAF34E1A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BD33E-139A-6AC1-428A-10795F3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F5D30-2CDC-EE2F-4F21-C2CAC841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6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DDA62-5966-2B11-6E00-621416D9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1057E-831A-6225-F631-01DEC9DB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DC798-3EFB-72E8-F24B-6BD84F5F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EB76B-F3E5-7EAD-C1FB-52B82D16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2C431-2175-6D7D-F245-EB6E008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0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1CE7-DD72-519E-C7E2-1B77DD37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0B86-FE0A-6B54-730F-33425750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19924-AB04-52A8-23A0-FEE51986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0FC4-EE6A-0A00-4EFB-FBE85E3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35FCD-67F0-2296-65EB-262FD9F6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5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72F4-3A87-1251-161D-650A4F1A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1496C-9FBB-F104-EDDB-8C06BDC3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18C96-C04D-27D7-B0DB-53A1C47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6CE3D-CEE0-88D1-6B19-C7AC484E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CFA08-0069-4326-7E79-01C8A0C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00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5078A-CEF2-4438-F0E8-2C5FA3F3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19629-CFEE-3391-08DE-3A086F54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6279D-B939-1B2B-13CC-72613674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BF2AD-A59C-27BB-6945-D39BF75D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CBE73-C2BC-F7FA-62B2-52F3DE4B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77ECD-84C9-488B-23FB-596C5A6A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628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1794B-9989-D956-BCEA-0BCC6A72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2FC3F-5C40-5759-F865-08D8DF0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DDE60-B168-C244-6209-B5FBF10B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CCD43-CAF4-D36D-2495-A8B4A996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EB808-9374-DCD5-66F4-3ED22A8C8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7BF2B8-293F-0299-63C2-AA0BD472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5B2C9E-F335-2212-8385-22AA62FF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9BF17-872A-C6E0-9848-CC242A6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99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9614E-85C7-012B-EC04-48B4BF7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56644-ECE9-8B2C-0371-D90A26AE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39EC3-17AB-7D35-B174-DFF3EBA9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955A6-5E5A-1A2A-530F-44BD0F6A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573932-E619-4F01-B672-064A0785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D8702-9748-C340-B629-4590F43B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1800C-9053-6E5B-9931-6CA43DA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99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5F1C-095E-13B5-5D5F-AF772FD7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DAA7F-3A94-AD0D-20D8-72FEAE1E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91E48-35C8-5EA7-0771-825D3653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D0949-366A-994B-4912-9A9EDCA8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E6EC1-6AFD-726C-5CDE-987A8458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3085C-0A7E-A257-49BC-5D2F061A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F6075-AFF9-2AC5-AEBB-DB45B5C3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1FCC3-2B86-A323-2821-C49B5BD2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9B704-AAC7-A21A-2959-53216C07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6A63B-6599-F6A1-9E0B-C6F15AA3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77470-6929-C465-B16B-33CB20C3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5C45D-9222-9FDB-9A75-31B671DC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0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B1148-87CC-2CFF-69D9-5DB75630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3271-9F6D-4B16-AC9E-EA923785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E1310-0F1B-B33F-4404-3B0698A55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F71A-704B-5842-8065-C22508D85661}" type="datetimeFigureOut">
              <a:rPr kumimoji="1" lang="ko-Kore-KR" altLang="en-US" smtClean="0"/>
              <a:t>2/23/23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DA86-73E4-EC0F-86C4-456D4B4B3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B2236-1279-493C-6E77-BCB685CC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0BE2-FCCB-AB4E-B3CE-0E10BD516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3BD2-2053-E3CF-FE6C-586D73E1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Bank-X</a:t>
            </a:r>
            <a:r>
              <a:rPr kumimoji="1" lang="ko-KR" altLang="en-US" dirty="0"/>
              <a:t> 보고서</a:t>
            </a:r>
            <a:endParaRPr kumimoji="1" lang="ko-Kore-KR" altLang="en-US" dirty="0"/>
          </a:p>
        </p:txBody>
      </p:sp>
      <p:sp>
        <p:nvSpPr>
          <p:cNvPr id="6" name="직사각형 57">
            <a:extLst>
              <a:ext uri="{FF2B5EF4-FFF2-40B4-BE49-F238E27FC236}">
                <a16:creationId xmlns:a16="http://schemas.microsoft.com/office/drawing/2014/main" id="{3855ACE7-0234-6D39-C51F-FF5FD4E9A9AF}"/>
              </a:ext>
            </a:extLst>
          </p:cNvPr>
          <p:cNvSpPr/>
          <p:nvPr/>
        </p:nvSpPr>
        <p:spPr>
          <a:xfrm>
            <a:off x="89170" y="-10873"/>
            <a:ext cx="12013660" cy="3696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96314-BAF5-E01E-877B-ACE9BEDB7E5B}"/>
              </a:ext>
            </a:extLst>
          </p:cNvPr>
          <p:cNvSpPr txBox="1"/>
          <p:nvPr/>
        </p:nvSpPr>
        <p:spPr>
          <a:xfrm>
            <a:off x="5444219" y="5483122"/>
            <a:ext cx="1303562" cy="418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2023.</a:t>
            </a:r>
            <a:r>
              <a:rPr lang="ko-KR" altLang="en-US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02.</a:t>
            </a:r>
            <a:r>
              <a:rPr lang="ko-KR" altLang="en-US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9204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8060BB-A5A5-8EDE-FB23-C6D67BC02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5"/>
          <a:stretch/>
        </p:blipFill>
        <p:spPr>
          <a:xfrm>
            <a:off x="2100283" y="1488778"/>
            <a:ext cx="9285257" cy="5357315"/>
          </a:xfrm>
          <a:prstGeom prst="rect">
            <a:avLst/>
          </a:prstGeom>
        </p:spPr>
      </p:pic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0872E1F-4FED-A634-AFFF-DF78D4B4FB6C}"/>
              </a:ext>
            </a:extLst>
          </p:cNvPr>
          <p:cNvSpPr/>
          <p:nvPr/>
        </p:nvSpPr>
        <p:spPr>
          <a:xfrm>
            <a:off x="4087821" y="4499264"/>
            <a:ext cx="875192" cy="2263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C48E2E1-530B-FDCF-8A24-190C904887CA}"/>
              </a:ext>
            </a:extLst>
          </p:cNvPr>
          <p:cNvSpPr/>
          <p:nvPr/>
        </p:nvSpPr>
        <p:spPr>
          <a:xfrm rot="10239012">
            <a:off x="3174985" y="4616046"/>
            <a:ext cx="783877" cy="21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069D1-1235-7BB9-E5BA-54A4B96913ED}"/>
              </a:ext>
            </a:extLst>
          </p:cNvPr>
          <p:cNvSpPr txBox="1"/>
          <p:nvPr/>
        </p:nvSpPr>
        <p:spPr>
          <a:xfrm>
            <a:off x="494028" y="4725602"/>
            <a:ext cx="27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 각 변수를 </a:t>
            </a:r>
            <a:r>
              <a:rPr lang="en-US" altLang="ko-KR" sz="1200" dirty="0"/>
              <a:t>Click </a:t>
            </a:r>
            <a:r>
              <a:rPr lang="ko-KR" altLang="en-US" sz="1200" dirty="0"/>
              <a:t>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여러 명에게 좋아요</a:t>
            </a:r>
            <a:r>
              <a:rPr lang="en-US" altLang="ko-KR" sz="1200" dirty="0"/>
              <a:t>/</a:t>
            </a:r>
            <a:r>
              <a:rPr lang="ko-KR" altLang="en-US" sz="1200" dirty="0"/>
              <a:t>공유</a:t>
            </a:r>
            <a:r>
              <a:rPr lang="en-US" altLang="ko-KR" sz="1200" dirty="0"/>
              <a:t>/</a:t>
            </a:r>
            <a:r>
              <a:rPr lang="ko-KR" altLang="en-US" sz="1200" dirty="0"/>
              <a:t>신고를 받았다고 가정함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A02E-22EC-A5F7-D71D-32C5FB1B015C}"/>
              </a:ext>
            </a:extLst>
          </p:cNvPr>
          <p:cNvSpPr txBox="1"/>
          <p:nvPr/>
        </p:nvSpPr>
        <p:spPr>
          <a:xfrm>
            <a:off x="7361556" y="888694"/>
            <a:ext cx="402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받은 각 변수에 대해 </a:t>
            </a:r>
            <a:r>
              <a:rPr lang="en-US" altLang="ko-KR" sz="1200" dirty="0"/>
              <a:t>Smart-Contract</a:t>
            </a:r>
            <a:r>
              <a:rPr lang="ko-KR" altLang="en-US" sz="1200" dirty="0"/>
              <a:t>에 값을 넘겨 주어서</a:t>
            </a:r>
            <a:r>
              <a:rPr lang="en-US" altLang="ko-KR" sz="1200" dirty="0"/>
              <a:t>, </a:t>
            </a:r>
            <a:r>
              <a:rPr lang="ko-KR" altLang="en-US" sz="1200" dirty="0"/>
              <a:t>소정의 </a:t>
            </a:r>
            <a:r>
              <a:rPr lang="en-US" altLang="ko-KR" sz="1200" dirty="0"/>
              <a:t>ETH</a:t>
            </a:r>
            <a:r>
              <a:rPr lang="ko-KR" altLang="en-US" sz="1200" dirty="0"/>
              <a:t>를 정산 받음 </a:t>
            </a:r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B48737C8-25E9-E697-25F6-E0F2EB0C880D}"/>
              </a:ext>
            </a:extLst>
          </p:cNvPr>
          <p:cNvSpPr/>
          <p:nvPr/>
        </p:nvSpPr>
        <p:spPr>
          <a:xfrm>
            <a:off x="6610742" y="1703777"/>
            <a:ext cx="430413" cy="1971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A5AB009-9FB9-1043-F93B-7A7CE91624CC}"/>
              </a:ext>
            </a:extLst>
          </p:cNvPr>
          <p:cNvSpPr/>
          <p:nvPr/>
        </p:nvSpPr>
        <p:spPr>
          <a:xfrm rot="20005596">
            <a:off x="7049692" y="1371521"/>
            <a:ext cx="467129" cy="14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F9054D05-5660-FD12-C9B1-4F621D965830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8DC0C1AB-E4F8-4208-DFA3-42F4F514B800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366DE-A6E6-49AD-6C57-B4616B884541}"/>
              </a:ext>
            </a:extLst>
          </p:cNvPr>
          <p:cNvSpPr txBox="1"/>
          <p:nvPr/>
        </p:nvSpPr>
        <p:spPr>
          <a:xfrm>
            <a:off x="487594" y="579719"/>
            <a:ext cx="2637260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화면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전용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D6421E-1744-24CD-728D-BA724B65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04" y="1197863"/>
            <a:ext cx="9945698" cy="5660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DA140-CFB5-163A-9053-C30831918A58}"/>
              </a:ext>
            </a:extLst>
          </p:cNvPr>
          <p:cNvSpPr txBox="1"/>
          <p:nvPr/>
        </p:nvSpPr>
        <p:spPr>
          <a:xfrm>
            <a:off x="0" y="2892101"/>
            <a:ext cx="402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</a:t>
            </a:r>
            <a:r>
              <a:rPr lang="en-US" altLang="ko-KR" sz="1200" dirty="0"/>
              <a:t> </a:t>
            </a:r>
            <a:r>
              <a:rPr lang="ko-KR" altLang="en-US" sz="1200" dirty="0"/>
              <a:t>글에 대한 </a:t>
            </a:r>
            <a:r>
              <a:rPr lang="en-US" altLang="ko-KR" sz="1200" dirty="0"/>
              <a:t>‘</a:t>
            </a:r>
            <a:r>
              <a:rPr lang="ko-KR" altLang="en-US" sz="1200" dirty="0"/>
              <a:t>게시글 평가하기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버튼을 누를 시 </a:t>
            </a:r>
            <a:r>
              <a:rPr lang="en-US" altLang="ko-KR" sz="1200" dirty="0"/>
              <a:t>1~10</a:t>
            </a:r>
            <a:r>
              <a:rPr lang="ko-KR" altLang="en-US" sz="1200" dirty="0"/>
              <a:t>까지 점수입력을 통해 가중치 적용</a:t>
            </a: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188EB24-E45D-5506-8B3E-57A2284C8534}"/>
              </a:ext>
            </a:extLst>
          </p:cNvPr>
          <p:cNvSpPr/>
          <p:nvPr/>
        </p:nvSpPr>
        <p:spPr>
          <a:xfrm>
            <a:off x="1339914" y="3886162"/>
            <a:ext cx="497942" cy="19205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081426E-2072-6641-3ABD-EF85ECA64D61}"/>
              </a:ext>
            </a:extLst>
          </p:cNvPr>
          <p:cNvSpPr/>
          <p:nvPr/>
        </p:nvSpPr>
        <p:spPr>
          <a:xfrm rot="13948816">
            <a:off x="1055840" y="3538492"/>
            <a:ext cx="467129" cy="14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4C432348-5453-DE0D-C3DA-6772F274625F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88385A9B-82CD-2A57-60BE-8BFDD6ACE1CA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AA4413-B98B-69BD-5540-E20A9891710A}"/>
              </a:ext>
            </a:extLst>
          </p:cNvPr>
          <p:cNvSpPr txBox="1"/>
          <p:nvPr/>
        </p:nvSpPr>
        <p:spPr>
          <a:xfrm>
            <a:off x="487594" y="579719"/>
            <a:ext cx="2435282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화면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전용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7F55AC-8273-74CF-78E5-461CB248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6" y="1207262"/>
            <a:ext cx="6017536" cy="515732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8C2F9C-65D6-59C9-6635-0BF60D140EAB}"/>
              </a:ext>
            </a:extLst>
          </p:cNvPr>
          <p:cNvSpPr txBox="1">
            <a:spLocks/>
          </p:cNvSpPr>
          <p:nvPr/>
        </p:nvSpPr>
        <p:spPr>
          <a:xfrm>
            <a:off x="6793004" y="1527018"/>
            <a:ext cx="5179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</a:t>
            </a:r>
            <a:endParaRPr kumimoji="1" lang="en-US" altLang="ko-KR" sz="1200" dirty="0"/>
          </a:p>
          <a:p>
            <a:r>
              <a:rPr kumimoji="1" lang="en-US" altLang="ko-KR" sz="1200" dirty="0"/>
              <a:t>POST like/share/malicious 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 err="1"/>
              <a:t>Excute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버튼을 눌러 각 변수에 대해 값을 증가 시킬 수 있음</a:t>
            </a:r>
            <a:endParaRPr kumimoji="1" lang="en-US" altLang="ko-KR" sz="1200" dirty="0"/>
          </a:p>
          <a:p>
            <a:r>
              <a:rPr kumimoji="1" lang="en-US" altLang="ko-KR" sz="1200" dirty="0"/>
              <a:t>GET like/share/malicious 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 err="1"/>
              <a:t>Excute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버튼을 눌러 각 변수에 대해 증가된 값을 보일 수 있음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</a:t>
            </a:r>
            <a:endParaRPr kumimoji="1" lang="en-US" altLang="ko-KR" sz="1200" dirty="0"/>
          </a:p>
          <a:p>
            <a:r>
              <a:rPr kumimoji="1" lang="en-US" altLang="ko-KR" sz="1200" dirty="0"/>
              <a:t>POST </a:t>
            </a:r>
            <a:r>
              <a:rPr kumimoji="1" lang="en-US" altLang="ko-KR" sz="1200" dirty="0" err="1"/>
              <a:t>rateValue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/>
              <a:t>1~10</a:t>
            </a:r>
            <a:r>
              <a:rPr kumimoji="1" lang="ko-KR" altLang="en-US" sz="1200" dirty="0"/>
              <a:t>사이의 가중치를 입력할 수 있음</a:t>
            </a:r>
            <a:endParaRPr kumimoji="1" lang="en-US" altLang="ko-KR" sz="1200" dirty="0"/>
          </a:p>
          <a:p>
            <a:r>
              <a:rPr kumimoji="1" lang="en-US" altLang="ko-KR" sz="1200" dirty="0"/>
              <a:t>GET </a:t>
            </a:r>
            <a:r>
              <a:rPr kumimoji="1" lang="en-US" altLang="ko-KR" sz="1200" dirty="0" err="1"/>
              <a:t>rateValue</a:t>
            </a:r>
            <a:r>
              <a:rPr kumimoji="1" lang="ko-KR" altLang="en-US" sz="1200" dirty="0"/>
              <a:t>에서 입력 받은 가중치의 값을 확인할 수 있음 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0" indent="0">
              <a:buNone/>
            </a:pP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FC1EC6-573C-09F2-1544-600546951860}"/>
              </a:ext>
            </a:extLst>
          </p:cNvPr>
          <p:cNvCxnSpPr>
            <a:cxnSpLocks/>
          </p:cNvCxnSpPr>
          <p:nvPr/>
        </p:nvCxnSpPr>
        <p:spPr>
          <a:xfrm flipH="1">
            <a:off x="1303700" y="1819746"/>
            <a:ext cx="5374683" cy="100493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D6C1D2-29DF-5CFC-DB52-1A222F02C4C5}"/>
              </a:ext>
            </a:extLst>
          </p:cNvPr>
          <p:cNvCxnSpPr>
            <a:cxnSpLocks/>
          </p:cNvCxnSpPr>
          <p:nvPr/>
        </p:nvCxnSpPr>
        <p:spPr>
          <a:xfrm flipH="1">
            <a:off x="1303700" y="3429000"/>
            <a:ext cx="5374683" cy="181201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70193A7D-10C3-AE01-D8A2-5413C6B127DC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196E5A64-BDAF-7C15-A220-51F23C40251D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A9AC9-B711-A539-3824-EF0449AA7DB0}"/>
              </a:ext>
            </a:extLst>
          </p:cNvPr>
          <p:cNvSpPr txBox="1"/>
          <p:nvPr/>
        </p:nvSpPr>
        <p:spPr>
          <a:xfrm>
            <a:off x="487594" y="579719"/>
            <a:ext cx="6561412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Swagger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광고주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(Advertiser),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POST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GET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기능 리스트 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63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1F93F2D-A871-3D4C-D7D3-B1484A2D6C5D}"/>
              </a:ext>
            </a:extLst>
          </p:cNvPr>
          <p:cNvSpPr txBox="1"/>
          <p:nvPr/>
        </p:nvSpPr>
        <p:spPr>
          <a:xfrm>
            <a:off x="1301452" y="3364331"/>
            <a:ext cx="17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UI</a:t>
            </a:r>
          </a:p>
          <a:p>
            <a:pPr algn="ctr"/>
            <a:r>
              <a:rPr kumimoji="1" lang="en-US" altLang="ko-Kore-KR" sz="1600" dirty="0"/>
              <a:t>IP: 162.xxx.xx</a:t>
            </a:r>
            <a:endParaRPr kumimoji="1"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3554B-51A7-3061-45A5-D3C3FD3EDD3C}"/>
              </a:ext>
            </a:extLst>
          </p:cNvPr>
          <p:cNvSpPr txBox="1"/>
          <p:nvPr/>
        </p:nvSpPr>
        <p:spPr>
          <a:xfrm>
            <a:off x="9245561" y="2882331"/>
            <a:ext cx="17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Hyperledger </a:t>
            </a:r>
            <a:r>
              <a:rPr kumimoji="1" lang="en-US" altLang="ko-Kore-KR" sz="1600" dirty="0" err="1"/>
              <a:t>Besu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IP: 162.xxx.xx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6DE5E-FA0D-285D-4777-0AF432B8D17F}"/>
              </a:ext>
            </a:extLst>
          </p:cNvPr>
          <p:cNvSpPr txBox="1"/>
          <p:nvPr/>
        </p:nvSpPr>
        <p:spPr>
          <a:xfrm>
            <a:off x="5506370" y="2775551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Server</a:t>
            </a:r>
          </a:p>
          <a:p>
            <a:pPr algn="ctr"/>
            <a:r>
              <a:rPr kumimoji="1" lang="en-US" altLang="ko-Kore-KR" sz="1600" dirty="0"/>
              <a:t>IP: </a:t>
            </a:r>
            <a:r>
              <a:rPr kumimoji="1" lang="en-US" altLang="ko-Kore-KR" sz="1600" dirty="0" err="1"/>
              <a:t>xxxxxx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087A55-FEF0-B4DD-B25B-949BBAD8635B}"/>
              </a:ext>
            </a:extLst>
          </p:cNvPr>
          <p:cNvSpPr/>
          <p:nvPr/>
        </p:nvSpPr>
        <p:spPr>
          <a:xfrm>
            <a:off x="5331490" y="6095225"/>
            <a:ext cx="1529021" cy="4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Swagger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IP: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xxxxx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9" name="그림 6">
            <a:extLst>
              <a:ext uri="{FF2B5EF4-FFF2-40B4-BE49-F238E27FC236}">
                <a16:creationId xmlns:a16="http://schemas.microsoft.com/office/drawing/2014/main" id="{C6E083F1-0AB5-2BA6-D428-8B356310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79" y="4473378"/>
            <a:ext cx="2988241" cy="1582221"/>
          </a:xfrm>
          <a:prstGeom prst="rect">
            <a:avLst/>
          </a:prstGeom>
        </p:spPr>
      </p:pic>
      <p:pic>
        <p:nvPicPr>
          <p:cNvPr id="20" name="그림 8">
            <a:extLst>
              <a:ext uri="{FF2B5EF4-FFF2-40B4-BE49-F238E27FC236}">
                <a16:creationId xmlns:a16="http://schemas.microsoft.com/office/drawing/2014/main" id="{BD622EA1-1182-903D-B0A4-76DDD0BA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202" y="1722671"/>
            <a:ext cx="2988241" cy="1262879"/>
          </a:xfrm>
          <a:prstGeom prst="rect">
            <a:avLst/>
          </a:prstGeom>
        </p:spPr>
      </p:pic>
      <p:pic>
        <p:nvPicPr>
          <p:cNvPr id="21" name="그림 4">
            <a:extLst>
              <a:ext uri="{FF2B5EF4-FFF2-40B4-BE49-F238E27FC236}">
                <a16:creationId xmlns:a16="http://schemas.microsoft.com/office/drawing/2014/main" id="{1BCB7EB8-D319-8443-199A-591669E4A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72" y="1638596"/>
            <a:ext cx="2623286" cy="1721730"/>
          </a:xfrm>
          <a:prstGeom prst="rect">
            <a:avLst/>
          </a:prstGeom>
        </p:spPr>
      </p:pic>
      <p:pic>
        <p:nvPicPr>
          <p:cNvPr id="22" name="그래픽 9" descr="컴퓨터 단색으로 채워진">
            <a:extLst>
              <a:ext uri="{FF2B5EF4-FFF2-40B4-BE49-F238E27FC236}">
                <a16:creationId xmlns:a16="http://schemas.microsoft.com/office/drawing/2014/main" id="{5BE3E056-A7F7-6294-2E39-6773E393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7148" y="1269959"/>
            <a:ext cx="1888745" cy="1888745"/>
          </a:xfrm>
          <a:prstGeom prst="rect">
            <a:avLst/>
          </a:prstGeom>
        </p:spPr>
      </p:pic>
      <p:sp>
        <p:nvSpPr>
          <p:cNvPr id="23" name="왼쪽/오른쪽 화살표[L] 10">
            <a:extLst>
              <a:ext uri="{FF2B5EF4-FFF2-40B4-BE49-F238E27FC236}">
                <a16:creationId xmlns:a16="http://schemas.microsoft.com/office/drawing/2014/main" id="{83227459-7E03-BAA6-052F-5EDC0CF91528}"/>
              </a:ext>
            </a:extLst>
          </p:cNvPr>
          <p:cNvSpPr/>
          <p:nvPr/>
        </p:nvSpPr>
        <p:spPr>
          <a:xfrm>
            <a:off x="7394135" y="2172799"/>
            <a:ext cx="867824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왼쪽/오른쪽 화살표[L] 10">
            <a:extLst>
              <a:ext uri="{FF2B5EF4-FFF2-40B4-BE49-F238E27FC236}">
                <a16:creationId xmlns:a16="http://schemas.microsoft.com/office/drawing/2014/main" id="{7A50E517-2B2A-D770-F04C-DEFCA5718A71}"/>
              </a:ext>
            </a:extLst>
          </p:cNvPr>
          <p:cNvSpPr/>
          <p:nvPr/>
        </p:nvSpPr>
        <p:spPr>
          <a:xfrm>
            <a:off x="3881081" y="2172799"/>
            <a:ext cx="867824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/오른쪽 화살표[L] 10">
            <a:extLst>
              <a:ext uri="{FF2B5EF4-FFF2-40B4-BE49-F238E27FC236}">
                <a16:creationId xmlns:a16="http://schemas.microsoft.com/office/drawing/2014/main" id="{5E4D66F3-1F52-3999-5717-D3A6CE8F312C}"/>
              </a:ext>
            </a:extLst>
          </p:cNvPr>
          <p:cNvSpPr/>
          <p:nvPr/>
        </p:nvSpPr>
        <p:spPr>
          <a:xfrm rot="16200000">
            <a:off x="5698866" y="3691295"/>
            <a:ext cx="745307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A9E6DD9E-00FF-F59C-E4AC-68C24FBC16EA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" name="직선 연결선[R] 34">
            <a:extLst>
              <a:ext uri="{FF2B5EF4-FFF2-40B4-BE49-F238E27FC236}">
                <a16:creationId xmlns:a16="http://schemas.microsoft.com/office/drawing/2014/main" id="{52B4ACBD-38A0-F35D-C7EA-CF945DDCA125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62CE25-8879-437D-7336-26658438A30C}"/>
              </a:ext>
            </a:extLst>
          </p:cNvPr>
          <p:cNvSpPr txBox="1"/>
          <p:nvPr/>
        </p:nvSpPr>
        <p:spPr>
          <a:xfrm>
            <a:off x="487594" y="579719"/>
            <a:ext cx="7192995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System Architecture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서버를 중심으로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하이퍼레져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베수와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스웨거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프론트 화면으로 전체적인 시스템 구성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115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51283E-51EE-955E-3E22-74EB9C3FB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47" y="3079843"/>
            <a:ext cx="1281157" cy="1219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5C2163-5066-4F44-5239-E6659555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354" y="3079843"/>
            <a:ext cx="1143014" cy="12192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279D67C-6B76-4577-4953-1E714582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020" y="3084594"/>
            <a:ext cx="1244600" cy="121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6B10E7-BCC6-30BD-F39F-BDA04066D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334" y="3018278"/>
            <a:ext cx="1180329" cy="1253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692FF9-7A99-EF17-08BA-935955ED2DB7}"/>
              </a:ext>
            </a:extLst>
          </p:cNvPr>
          <p:cNvSpPr txBox="1"/>
          <p:nvPr/>
        </p:nvSpPr>
        <p:spPr>
          <a:xfrm>
            <a:off x="902471" y="4345453"/>
            <a:ext cx="128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구매자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65B41-FA11-5C84-2121-BD84A0BCBD1C}"/>
              </a:ext>
            </a:extLst>
          </p:cNvPr>
          <p:cNvSpPr txBox="1"/>
          <p:nvPr/>
        </p:nvSpPr>
        <p:spPr>
          <a:xfrm>
            <a:off x="4044283" y="4344263"/>
            <a:ext cx="128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공급자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2D709-EE9D-33E5-4504-3AFACCB55FFB}"/>
              </a:ext>
            </a:extLst>
          </p:cNvPr>
          <p:cNvSpPr txBox="1"/>
          <p:nvPr/>
        </p:nvSpPr>
        <p:spPr>
          <a:xfrm>
            <a:off x="7124909" y="4344263"/>
            <a:ext cx="128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스마트 </a:t>
            </a:r>
            <a:r>
              <a:rPr kumimoji="1" lang="ko-KR" altLang="en-US" sz="1200" b="1" dirty="0" err="1"/>
              <a:t>컨트랙트</a:t>
            </a:r>
            <a:endParaRPr kumimoji="1" lang="ko-Kore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95C9-4106-905B-3470-1F07B26A2C6D}"/>
              </a:ext>
            </a:extLst>
          </p:cNvPr>
          <p:cNvSpPr txBox="1"/>
          <p:nvPr/>
        </p:nvSpPr>
        <p:spPr>
          <a:xfrm>
            <a:off x="10090921" y="4482762"/>
            <a:ext cx="128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금융</a:t>
            </a:r>
            <a:r>
              <a:rPr kumimoji="1" lang="ko-KR" altLang="en-US" sz="1200" b="1" dirty="0"/>
              <a:t> </a:t>
            </a:r>
            <a:r>
              <a:rPr kumimoji="1" lang="ko-Kore-KR" altLang="en-US" sz="1200" b="1" dirty="0"/>
              <a:t>기관</a:t>
            </a: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0C0FBCBB-29AD-D79F-8CF8-BFD1D44AB5D1}"/>
              </a:ext>
            </a:extLst>
          </p:cNvPr>
          <p:cNvSpPr/>
          <p:nvPr/>
        </p:nvSpPr>
        <p:spPr>
          <a:xfrm>
            <a:off x="2652177" y="3238149"/>
            <a:ext cx="978408" cy="1220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왼쪽 화살표[L] 22">
            <a:extLst>
              <a:ext uri="{FF2B5EF4-FFF2-40B4-BE49-F238E27FC236}">
                <a16:creationId xmlns:a16="http://schemas.microsoft.com/office/drawing/2014/main" id="{BEF219AF-FD78-5D35-7A47-07B3AF2F326F}"/>
              </a:ext>
            </a:extLst>
          </p:cNvPr>
          <p:cNvSpPr/>
          <p:nvPr/>
        </p:nvSpPr>
        <p:spPr>
          <a:xfrm>
            <a:off x="2626072" y="4144589"/>
            <a:ext cx="987516" cy="1220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486E3FEE-7D29-E7E1-8444-4DC2B03AC184}"/>
              </a:ext>
            </a:extLst>
          </p:cNvPr>
          <p:cNvSpPr/>
          <p:nvPr/>
        </p:nvSpPr>
        <p:spPr>
          <a:xfrm>
            <a:off x="5762433" y="3238149"/>
            <a:ext cx="978408" cy="1220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EA96F-1361-5052-354B-F9702CEB99F7}"/>
              </a:ext>
            </a:extLst>
          </p:cNvPr>
          <p:cNvSpPr txBox="1"/>
          <p:nvPr/>
        </p:nvSpPr>
        <p:spPr>
          <a:xfrm>
            <a:off x="2274702" y="2823695"/>
            <a:ext cx="1694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1.</a:t>
            </a:r>
            <a:r>
              <a:rPr kumimoji="1" lang="ko-KR" altLang="en-US" sz="1050" dirty="0"/>
              <a:t> 발주 요청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5.</a:t>
            </a:r>
            <a:r>
              <a:rPr kumimoji="1" lang="ko-KR" altLang="en-US" sz="1050" dirty="0"/>
              <a:t> 배송 확인</a:t>
            </a:r>
            <a:endParaRPr kumimoji="1" lang="ko-Kore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B77DB-E04D-49FD-C5E2-53573170712E}"/>
              </a:ext>
            </a:extLst>
          </p:cNvPr>
          <p:cNvSpPr txBox="1"/>
          <p:nvPr/>
        </p:nvSpPr>
        <p:spPr>
          <a:xfrm>
            <a:off x="5366942" y="2952885"/>
            <a:ext cx="169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3.</a:t>
            </a:r>
            <a:r>
              <a:rPr kumimoji="1" lang="ko-KR" altLang="en-US" sz="1050" dirty="0"/>
              <a:t> 스마트 </a:t>
            </a:r>
            <a:r>
              <a:rPr kumimoji="1" lang="ko-KR" altLang="en-US" sz="1050" dirty="0" err="1"/>
              <a:t>컨트랙트</a:t>
            </a:r>
            <a:r>
              <a:rPr kumimoji="1" lang="ko-KR" altLang="en-US" sz="1050" dirty="0"/>
              <a:t> 생성</a:t>
            </a:r>
            <a:endParaRPr kumimoji="1" lang="en-US" altLang="ko-KR" sz="1050" dirty="0"/>
          </a:p>
        </p:txBody>
      </p:sp>
      <p:sp>
        <p:nvSpPr>
          <p:cNvPr id="28" name="왼쪽 화살표[L] 27">
            <a:extLst>
              <a:ext uri="{FF2B5EF4-FFF2-40B4-BE49-F238E27FC236}">
                <a16:creationId xmlns:a16="http://schemas.microsoft.com/office/drawing/2014/main" id="{F35620C1-A5DB-540D-406C-E6CEE731E209}"/>
              </a:ext>
            </a:extLst>
          </p:cNvPr>
          <p:cNvSpPr/>
          <p:nvPr/>
        </p:nvSpPr>
        <p:spPr>
          <a:xfrm>
            <a:off x="5702326" y="4144588"/>
            <a:ext cx="987516" cy="1220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AAA064-6904-AF7D-AD8B-23FF9D557A13}"/>
              </a:ext>
            </a:extLst>
          </p:cNvPr>
          <p:cNvSpPr txBox="1"/>
          <p:nvPr/>
        </p:nvSpPr>
        <p:spPr>
          <a:xfrm>
            <a:off x="5346736" y="3837455"/>
            <a:ext cx="169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8.</a:t>
            </a:r>
            <a:r>
              <a:rPr kumimoji="1" lang="ko-KR" altLang="en-US" sz="1050" dirty="0"/>
              <a:t> 대금 지불</a:t>
            </a:r>
            <a:endParaRPr kumimoji="1" lang="en-US" altLang="ko-KR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05CEB-D54A-A3BD-AECF-7D7907CCB9D3}"/>
              </a:ext>
            </a:extLst>
          </p:cNvPr>
          <p:cNvSpPr txBox="1"/>
          <p:nvPr/>
        </p:nvSpPr>
        <p:spPr>
          <a:xfrm>
            <a:off x="5472187" y="5444036"/>
            <a:ext cx="169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6.</a:t>
            </a:r>
            <a:r>
              <a:rPr kumimoji="1" lang="ko-KR" altLang="en-US" sz="1050" dirty="0"/>
              <a:t> 조기 결제 요청</a:t>
            </a:r>
            <a:endParaRPr kumimoji="1" lang="en-US" altLang="ko-KR" sz="1050" dirty="0"/>
          </a:p>
        </p:txBody>
      </p:sp>
      <p:sp>
        <p:nvSpPr>
          <p:cNvPr id="39" name="왼쪽 화살표[L] 38">
            <a:extLst>
              <a:ext uri="{FF2B5EF4-FFF2-40B4-BE49-F238E27FC236}">
                <a16:creationId xmlns:a16="http://schemas.microsoft.com/office/drawing/2014/main" id="{83D79183-D43B-05A9-383E-A7788899ABCF}"/>
              </a:ext>
            </a:extLst>
          </p:cNvPr>
          <p:cNvSpPr/>
          <p:nvPr/>
        </p:nvSpPr>
        <p:spPr>
          <a:xfrm>
            <a:off x="8746719" y="4138006"/>
            <a:ext cx="987516" cy="1220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B99B6ABA-435E-8A7F-E1C1-F5D7F9BBC299}"/>
              </a:ext>
            </a:extLst>
          </p:cNvPr>
          <p:cNvSpPr/>
          <p:nvPr/>
        </p:nvSpPr>
        <p:spPr>
          <a:xfrm>
            <a:off x="8755827" y="3249996"/>
            <a:ext cx="978408" cy="1220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9C3527-4143-5234-FB94-DB1D2AAAC0F1}"/>
              </a:ext>
            </a:extLst>
          </p:cNvPr>
          <p:cNvSpPr txBox="1"/>
          <p:nvPr/>
        </p:nvSpPr>
        <p:spPr>
          <a:xfrm>
            <a:off x="8406066" y="2989648"/>
            <a:ext cx="169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11.</a:t>
            </a:r>
            <a:r>
              <a:rPr kumimoji="1" lang="ko-KR" altLang="en-US" sz="1050" dirty="0"/>
              <a:t> 조기결제금 지불</a:t>
            </a:r>
            <a:endParaRPr kumimoji="1" lang="en-US" altLang="ko-KR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DBB01-BCB3-0337-7DEB-3743429BC885}"/>
              </a:ext>
            </a:extLst>
          </p:cNvPr>
          <p:cNvSpPr txBox="1"/>
          <p:nvPr/>
        </p:nvSpPr>
        <p:spPr>
          <a:xfrm>
            <a:off x="8396066" y="3837455"/>
            <a:ext cx="169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7.</a:t>
            </a:r>
            <a:r>
              <a:rPr kumimoji="1" lang="ko-KR" altLang="en-US" sz="1050" dirty="0"/>
              <a:t> 대금 납부</a:t>
            </a:r>
            <a:endParaRPr kumimoji="1" lang="en-US" altLang="ko-KR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04287C-180E-5BED-74AA-A284E10B9BF0}"/>
              </a:ext>
            </a:extLst>
          </p:cNvPr>
          <p:cNvSpPr txBox="1"/>
          <p:nvPr/>
        </p:nvSpPr>
        <p:spPr>
          <a:xfrm>
            <a:off x="4214918" y="1601910"/>
            <a:ext cx="1694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/>
              <a:t>  </a:t>
            </a:r>
            <a:r>
              <a:rPr kumimoji="1" lang="en-US" altLang="ko-KR" sz="1050" dirty="0"/>
              <a:t>5.</a:t>
            </a:r>
            <a:r>
              <a:rPr kumimoji="1" lang="ko-KR" altLang="en-US" sz="1050" dirty="0"/>
              <a:t> 배송 확인</a:t>
            </a:r>
            <a:endParaRPr kumimoji="1" lang="en-US" altLang="ko-KR" sz="1050" dirty="0"/>
          </a:p>
          <a:p>
            <a:r>
              <a:rPr kumimoji="1" lang="en-US" altLang="ko-KR" sz="1050" dirty="0"/>
              <a:t>10.</a:t>
            </a:r>
            <a:r>
              <a:rPr kumimoji="1" lang="ko-KR" altLang="en-US" sz="1050" dirty="0"/>
              <a:t> 조기 결제금 납부</a:t>
            </a:r>
            <a:endParaRPr kumimoji="1" lang="en-US" altLang="ko-KR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055DF-644C-98DF-BAB4-D3D06FF20683}"/>
              </a:ext>
            </a:extLst>
          </p:cNvPr>
          <p:cNvSpPr txBox="1"/>
          <p:nvPr/>
        </p:nvSpPr>
        <p:spPr>
          <a:xfrm>
            <a:off x="2293953" y="3600884"/>
            <a:ext cx="1694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2.</a:t>
            </a:r>
            <a:r>
              <a:rPr kumimoji="1" lang="ko-KR" altLang="en-US" sz="1050" dirty="0"/>
              <a:t> 발주 확인</a:t>
            </a:r>
            <a:endParaRPr kumimoji="1" lang="en-US" altLang="ko-KR" sz="1050" dirty="0"/>
          </a:p>
          <a:p>
            <a:pPr algn="ctr"/>
            <a:r>
              <a:rPr kumimoji="1" lang="en-US" altLang="ko-Kore-KR" sz="1050" dirty="0"/>
              <a:t>4</a:t>
            </a:r>
            <a:r>
              <a:rPr kumimoji="1" lang="en-US" altLang="ko-KR" sz="1050" dirty="0"/>
              <a:t>.</a:t>
            </a:r>
            <a:r>
              <a:rPr kumimoji="1" lang="ko-KR" altLang="en-US" sz="1050" dirty="0"/>
              <a:t> 배송 시작</a:t>
            </a:r>
            <a:endParaRPr kumimoji="1" lang="en-US" altLang="ko-KR" sz="1050" dirty="0"/>
          </a:p>
          <a:p>
            <a:pPr algn="ctr"/>
            <a:r>
              <a:rPr kumimoji="1" lang="en-US" altLang="ko-Kore-KR" sz="1050" dirty="0"/>
              <a:t>9</a:t>
            </a:r>
            <a:r>
              <a:rPr kumimoji="1" lang="en-US" altLang="ko-KR" sz="1050" dirty="0"/>
              <a:t>.</a:t>
            </a:r>
            <a:r>
              <a:rPr kumimoji="1" lang="ko-KR" altLang="en-US" sz="1050" dirty="0"/>
              <a:t> 대금 확인 </a:t>
            </a:r>
            <a:endParaRPr kumimoji="1" lang="ko-Kore-KR" altLang="en-US" sz="105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CF05DF5-8D66-B838-631B-10B3F96E67C0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4636247" y="3521"/>
            <a:ext cx="4751" cy="6157394"/>
          </a:xfrm>
          <a:prstGeom prst="bentConnector3">
            <a:avLst>
              <a:gd name="adj1" fmla="val -187047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9D2CFF0-C543-D570-1F97-78A169C6F55E}"/>
              </a:ext>
            </a:extLst>
          </p:cNvPr>
          <p:cNvCxnSpPr>
            <a:cxnSpLocks/>
            <a:stCxn id="12" idx="2"/>
            <a:endCxn id="15" idx="2"/>
          </p:cNvCxnSpPr>
          <p:nvPr/>
        </p:nvCxnSpPr>
        <p:spPr>
          <a:xfrm rot="16200000" flipH="1">
            <a:off x="6068621" y="96881"/>
            <a:ext cx="137309" cy="9188450"/>
          </a:xfrm>
          <a:prstGeom prst="bentConnector3">
            <a:avLst>
              <a:gd name="adj1" fmla="val 469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CFE6ED2A-E552-F5F4-7540-0E19B95E03EE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EAE91B99-DAED-ACA8-5461-B9F4C50C79D3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3F5A1F-5685-19B5-3AE0-BFADD5463C81}"/>
              </a:ext>
            </a:extLst>
          </p:cNvPr>
          <p:cNvSpPr txBox="1"/>
          <p:nvPr/>
        </p:nvSpPr>
        <p:spPr>
          <a:xfrm>
            <a:off x="487594" y="579719"/>
            <a:ext cx="6607899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Service Flow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구매자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공급자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스마트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컨트랙트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금융기관을 주체로 하는 서비스 플로우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11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단계 구성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40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DF33FE-B636-ABB7-E216-15C0834D2707}"/>
              </a:ext>
            </a:extLst>
          </p:cNvPr>
          <p:cNvSpPr/>
          <p:nvPr/>
        </p:nvSpPr>
        <p:spPr>
          <a:xfrm>
            <a:off x="993755" y="1160900"/>
            <a:ext cx="1931349" cy="67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09CB51-881B-A8BE-760D-D9D78320E575}"/>
              </a:ext>
            </a:extLst>
          </p:cNvPr>
          <p:cNvSpPr/>
          <p:nvPr/>
        </p:nvSpPr>
        <p:spPr>
          <a:xfrm>
            <a:off x="3785075" y="1132662"/>
            <a:ext cx="1931349" cy="67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44192A-807A-945F-9115-C151BB9A936E}"/>
              </a:ext>
            </a:extLst>
          </p:cNvPr>
          <p:cNvSpPr/>
          <p:nvPr/>
        </p:nvSpPr>
        <p:spPr>
          <a:xfrm>
            <a:off x="6576395" y="1132661"/>
            <a:ext cx="1931349" cy="67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AC8114-211E-A11E-AD89-DDCBF474D4BB}"/>
              </a:ext>
            </a:extLst>
          </p:cNvPr>
          <p:cNvSpPr/>
          <p:nvPr/>
        </p:nvSpPr>
        <p:spPr>
          <a:xfrm>
            <a:off x="9266896" y="1117065"/>
            <a:ext cx="1931349" cy="67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DEE7B-8C5B-09E0-4BFA-560A39A00811}"/>
              </a:ext>
            </a:extLst>
          </p:cNvPr>
          <p:cNvSpPr txBox="1"/>
          <p:nvPr/>
        </p:nvSpPr>
        <p:spPr>
          <a:xfrm>
            <a:off x="1099457" y="131839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구매자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B8BE4-054D-8681-8D6A-B396170A6FFA}"/>
              </a:ext>
            </a:extLst>
          </p:cNvPr>
          <p:cNvSpPr txBox="1"/>
          <p:nvPr/>
        </p:nvSpPr>
        <p:spPr>
          <a:xfrm>
            <a:off x="3912652" y="1269959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공급자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CB7B6-EA4E-2742-3615-8881C3B53671}"/>
              </a:ext>
            </a:extLst>
          </p:cNvPr>
          <p:cNvSpPr txBox="1"/>
          <p:nvPr/>
        </p:nvSpPr>
        <p:spPr>
          <a:xfrm>
            <a:off x="6682097" y="1131459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스마트 </a:t>
            </a:r>
            <a:r>
              <a:rPr kumimoji="1" lang="ko-KR" altLang="en-US" dirty="0" err="1"/>
              <a:t>컨트랙트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8B286-7AA6-8021-CF55-461C9DD30729}"/>
              </a:ext>
            </a:extLst>
          </p:cNvPr>
          <p:cNvSpPr txBox="1"/>
          <p:nvPr/>
        </p:nvSpPr>
        <p:spPr>
          <a:xfrm>
            <a:off x="9372600" y="1269959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금융기관</a:t>
            </a:r>
            <a:endParaRPr kumimoji="1" lang="ko-Kore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2652DE3-1FC9-059A-2932-DE2A7F4A7E1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59428" y="1836017"/>
            <a:ext cx="2" cy="506556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978A4D8-69CB-6346-76BD-4286B2D7D487}"/>
              </a:ext>
            </a:extLst>
          </p:cNvPr>
          <p:cNvCxnSpPr>
            <a:cxnSpLocks/>
          </p:cNvCxnSpPr>
          <p:nvPr/>
        </p:nvCxnSpPr>
        <p:spPr>
          <a:xfrm flipH="1">
            <a:off x="4750748" y="1807778"/>
            <a:ext cx="2" cy="506556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B59416D9-19D4-2C71-A805-69DFB051A869}"/>
              </a:ext>
            </a:extLst>
          </p:cNvPr>
          <p:cNvCxnSpPr>
            <a:cxnSpLocks/>
          </p:cNvCxnSpPr>
          <p:nvPr/>
        </p:nvCxnSpPr>
        <p:spPr>
          <a:xfrm flipH="1">
            <a:off x="7542068" y="1807777"/>
            <a:ext cx="2" cy="506556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97B5ADE7-0BBC-11FE-DC07-873B989CD341}"/>
              </a:ext>
            </a:extLst>
          </p:cNvPr>
          <p:cNvCxnSpPr>
            <a:cxnSpLocks/>
          </p:cNvCxnSpPr>
          <p:nvPr/>
        </p:nvCxnSpPr>
        <p:spPr>
          <a:xfrm flipH="1">
            <a:off x="10232570" y="1807776"/>
            <a:ext cx="2" cy="506556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4D7084-258B-4765-7073-9DA38B360349}"/>
              </a:ext>
            </a:extLst>
          </p:cNvPr>
          <p:cNvSpPr txBox="1"/>
          <p:nvPr/>
        </p:nvSpPr>
        <p:spPr>
          <a:xfrm>
            <a:off x="2471057" y="1948586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발주요청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7A82C-2737-7A78-E19B-3CF760F03AC5}"/>
              </a:ext>
            </a:extLst>
          </p:cNvPr>
          <p:cNvSpPr txBox="1"/>
          <p:nvPr/>
        </p:nvSpPr>
        <p:spPr>
          <a:xfrm>
            <a:off x="2462460" y="2309349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발주확인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7C845-91CA-FEE8-FCC8-7C58324C4786}"/>
              </a:ext>
            </a:extLst>
          </p:cNvPr>
          <p:cNvSpPr txBox="1"/>
          <p:nvPr/>
        </p:nvSpPr>
        <p:spPr>
          <a:xfrm>
            <a:off x="5219797" y="2480504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스마트컨트랙트</a:t>
            </a:r>
            <a:r>
              <a:rPr kumimoji="1" lang="ko-KR" altLang="en-US" sz="1200" dirty="0"/>
              <a:t> 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B60F0-306F-5DBA-764D-E7E242DDC71A}"/>
              </a:ext>
            </a:extLst>
          </p:cNvPr>
          <p:cNvSpPr txBox="1"/>
          <p:nvPr/>
        </p:nvSpPr>
        <p:spPr>
          <a:xfrm>
            <a:off x="2460894" y="2658584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배송시작</a:t>
            </a:r>
            <a:endParaRPr kumimoji="1" lang="ko-Kore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004772-11C8-9BA0-5B71-E5637798D2BB}"/>
              </a:ext>
            </a:extLst>
          </p:cNvPr>
          <p:cNvCxnSpPr>
            <a:cxnSpLocks/>
          </p:cNvCxnSpPr>
          <p:nvPr/>
        </p:nvCxnSpPr>
        <p:spPr>
          <a:xfrm>
            <a:off x="2057400" y="2225585"/>
            <a:ext cx="26016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765D59-C97C-DAB0-C8F9-3E1AC3D1C94C}"/>
              </a:ext>
            </a:extLst>
          </p:cNvPr>
          <p:cNvCxnSpPr>
            <a:cxnSpLocks/>
          </p:cNvCxnSpPr>
          <p:nvPr/>
        </p:nvCxnSpPr>
        <p:spPr>
          <a:xfrm>
            <a:off x="4838893" y="2757503"/>
            <a:ext cx="26016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EB163B7-1491-C638-DB26-17DC40615B85}"/>
              </a:ext>
            </a:extLst>
          </p:cNvPr>
          <p:cNvCxnSpPr>
            <a:cxnSpLocks/>
          </p:cNvCxnSpPr>
          <p:nvPr/>
        </p:nvCxnSpPr>
        <p:spPr>
          <a:xfrm>
            <a:off x="1959428" y="2592737"/>
            <a:ext cx="253637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2325AB-20C1-2403-3842-F446CFB0C76F}"/>
              </a:ext>
            </a:extLst>
          </p:cNvPr>
          <p:cNvCxnSpPr>
            <a:cxnSpLocks/>
          </p:cNvCxnSpPr>
          <p:nvPr/>
        </p:nvCxnSpPr>
        <p:spPr>
          <a:xfrm>
            <a:off x="2057400" y="3368585"/>
            <a:ext cx="26016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2FC0B04-5B1D-385C-2155-43A355861DE3}"/>
              </a:ext>
            </a:extLst>
          </p:cNvPr>
          <p:cNvSpPr txBox="1"/>
          <p:nvPr/>
        </p:nvSpPr>
        <p:spPr>
          <a:xfrm>
            <a:off x="2471056" y="3030873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배송확인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0C28898-107F-BD8D-6786-A72ABCC48ECE}"/>
              </a:ext>
            </a:extLst>
          </p:cNvPr>
          <p:cNvCxnSpPr>
            <a:cxnSpLocks/>
          </p:cNvCxnSpPr>
          <p:nvPr/>
        </p:nvCxnSpPr>
        <p:spPr>
          <a:xfrm>
            <a:off x="2057400" y="3901985"/>
            <a:ext cx="80554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83B687-1567-5205-928E-C117D178EB88}"/>
              </a:ext>
            </a:extLst>
          </p:cNvPr>
          <p:cNvSpPr txBox="1"/>
          <p:nvPr/>
        </p:nvSpPr>
        <p:spPr>
          <a:xfrm>
            <a:off x="5242490" y="3594997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조기 결제 요청</a:t>
            </a:r>
            <a:endParaRPr kumimoji="1" lang="ko-Kore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F42312A-998A-81BC-16DF-F2B7B2708BA4}"/>
              </a:ext>
            </a:extLst>
          </p:cNvPr>
          <p:cNvCxnSpPr>
            <a:cxnSpLocks/>
          </p:cNvCxnSpPr>
          <p:nvPr/>
        </p:nvCxnSpPr>
        <p:spPr>
          <a:xfrm>
            <a:off x="1959428" y="2935583"/>
            <a:ext cx="253637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873D4E8-2E42-DACD-2806-1E5E57123D7E}"/>
              </a:ext>
            </a:extLst>
          </p:cNvPr>
          <p:cNvCxnSpPr>
            <a:cxnSpLocks/>
          </p:cNvCxnSpPr>
          <p:nvPr/>
        </p:nvCxnSpPr>
        <p:spPr>
          <a:xfrm>
            <a:off x="7542068" y="4267177"/>
            <a:ext cx="240574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C24B18-B7FE-6B1E-C504-527A2BB4D92B}"/>
              </a:ext>
            </a:extLst>
          </p:cNvPr>
          <p:cNvSpPr txBox="1"/>
          <p:nvPr/>
        </p:nvSpPr>
        <p:spPr>
          <a:xfrm>
            <a:off x="7994691" y="3990178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대금 납부 </a:t>
            </a:r>
            <a:endParaRPr kumimoji="1" lang="ko-Kore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BD4621-31F0-FC41-63E0-B6E4475737D5}"/>
              </a:ext>
            </a:extLst>
          </p:cNvPr>
          <p:cNvCxnSpPr>
            <a:cxnSpLocks/>
          </p:cNvCxnSpPr>
          <p:nvPr/>
        </p:nvCxnSpPr>
        <p:spPr>
          <a:xfrm>
            <a:off x="4750748" y="4676404"/>
            <a:ext cx="26016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9E6227-A092-7F07-7A7B-A933B6ED7254}"/>
              </a:ext>
            </a:extLst>
          </p:cNvPr>
          <p:cNvSpPr txBox="1"/>
          <p:nvPr/>
        </p:nvSpPr>
        <p:spPr>
          <a:xfrm>
            <a:off x="5219796" y="4340560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대금 지불 </a:t>
            </a:r>
            <a:endParaRPr kumimoji="1" lang="ko-Kore-KR" altLang="en-US" sz="1200" dirty="0"/>
          </a:p>
        </p:txBody>
      </p:sp>
      <p:sp>
        <p:nvSpPr>
          <p:cNvPr id="59" name="처리 58">
            <a:extLst>
              <a:ext uri="{FF2B5EF4-FFF2-40B4-BE49-F238E27FC236}">
                <a16:creationId xmlns:a16="http://schemas.microsoft.com/office/drawing/2014/main" id="{BF09A235-1391-8BBF-1B72-77DD7F736F80}"/>
              </a:ext>
            </a:extLst>
          </p:cNvPr>
          <p:cNvSpPr/>
          <p:nvPr/>
        </p:nvSpPr>
        <p:spPr>
          <a:xfrm>
            <a:off x="1839687" y="1993515"/>
            <a:ext cx="234292" cy="220973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처리 64">
            <a:extLst>
              <a:ext uri="{FF2B5EF4-FFF2-40B4-BE49-F238E27FC236}">
                <a16:creationId xmlns:a16="http://schemas.microsoft.com/office/drawing/2014/main" id="{88433911-9B26-DD8D-FDCB-8C9B7AB621B9}"/>
              </a:ext>
            </a:extLst>
          </p:cNvPr>
          <p:cNvSpPr/>
          <p:nvPr/>
        </p:nvSpPr>
        <p:spPr>
          <a:xfrm>
            <a:off x="4666407" y="1993516"/>
            <a:ext cx="217862" cy="16375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처리 65">
            <a:extLst>
              <a:ext uri="{FF2B5EF4-FFF2-40B4-BE49-F238E27FC236}">
                <a16:creationId xmlns:a16="http://schemas.microsoft.com/office/drawing/2014/main" id="{9CC050BC-B397-37D5-8556-1BA91BAD377B}"/>
              </a:ext>
            </a:extLst>
          </p:cNvPr>
          <p:cNvSpPr/>
          <p:nvPr/>
        </p:nvSpPr>
        <p:spPr>
          <a:xfrm>
            <a:off x="10145767" y="3691434"/>
            <a:ext cx="172264" cy="9849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D36C69B-B37B-9FC7-65B9-9AC55CE1757F}"/>
              </a:ext>
            </a:extLst>
          </p:cNvPr>
          <p:cNvCxnSpPr>
            <a:cxnSpLocks/>
          </p:cNvCxnSpPr>
          <p:nvPr/>
        </p:nvCxnSpPr>
        <p:spPr>
          <a:xfrm>
            <a:off x="1959428" y="5002976"/>
            <a:ext cx="26016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4DD325-FCD9-763A-EDC5-A2DD45F519AD}"/>
              </a:ext>
            </a:extLst>
          </p:cNvPr>
          <p:cNvSpPr txBox="1"/>
          <p:nvPr/>
        </p:nvSpPr>
        <p:spPr>
          <a:xfrm>
            <a:off x="2460894" y="4686944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대금 확인 </a:t>
            </a:r>
            <a:endParaRPr kumimoji="1" lang="ko-Kore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F5434BE-8DD5-EA82-CA0E-2A3A9678332F}"/>
              </a:ext>
            </a:extLst>
          </p:cNvPr>
          <p:cNvCxnSpPr>
            <a:cxnSpLocks/>
          </p:cNvCxnSpPr>
          <p:nvPr/>
        </p:nvCxnSpPr>
        <p:spPr>
          <a:xfrm>
            <a:off x="2073979" y="5458642"/>
            <a:ext cx="52784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D40DA9-F3A2-32AF-2C63-6E6EBB10E867}"/>
              </a:ext>
            </a:extLst>
          </p:cNvPr>
          <p:cNvSpPr txBox="1"/>
          <p:nvPr/>
        </p:nvSpPr>
        <p:spPr>
          <a:xfrm>
            <a:off x="5195839" y="5151653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조기 결제금 납부</a:t>
            </a:r>
            <a:endParaRPr kumimoji="1" lang="ko-Kore-KR" altLang="en-US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57493C2-4CFF-A4E6-62EC-392592523EB6}"/>
              </a:ext>
            </a:extLst>
          </p:cNvPr>
          <p:cNvCxnSpPr>
            <a:cxnSpLocks/>
          </p:cNvCxnSpPr>
          <p:nvPr/>
        </p:nvCxnSpPr>
        <p:spPr>
          <a:xfrm>
            <a:off x="7630884" y="5992042"/>
            <a:ext cx="248194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2F77622-62B4-E0A9-C55A-6C896CB734F4}"/>
              </a:ext>
            </a:extLst>
          </p:cNvPr>
          <p:cNvSpPr txBox="1"/>
          <p:nvPr/>
        </p:nvSpPr>
        <p:spPr>
          <a:xfrm>
            <a:off x="7934821" y="5626850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조기 결제금 지불 </a:t>
            </a:r>
            <a:endParaRPr kumimoji="1" lang="ko-Kore-KR" altLang="en-US" sz="1200" dirty="0"/>
          </a:p>
        </p:txBody>
      </p:sp>
      <p:sp>
        <p:nvSpPr>
          <p:cNvPr id="79" name="처리 78">
            <a:extLst>
              <a:ext uri="{FF2B5EF4-FFF2-40B4-BE49-F238E27FC236}">
                <a16:creationId xmlns:a16="http://schemas.microsoft.com/office/drawing/2014/main" id="{63E1CD67-480B-C53B-30C1-1D578F2D6927}"/>
              </a:ext>
            </a:extLst>
          </p:cNvPr>
          <p:cNvSpPr/>
          <p:nvPr/>
        </p:nvSpPr>
        <p:spPr>
          <a:xfrm>
            <a:off x="7456609" y="4108226"/>
            <a:ext cx="172249" cy="8557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처리 79">
            <a:extLst>
              <a:ext uri="{FF2B5EF4-FFF2-40B4-BE49-F238E27FC236}">
                <a16:creationId xmlns:a16="http://schemas.microsoft.com/office/drawing/2014/main" id="{C3D5EC76-ED5E-55AD-40F0-F96EB3731BCB}"/>
              </a:ext>
            </a:extLst>
          </p:cNvPr>
          <p:cNvSpPr/>
          <p:nvPr/>
        </p:nvSpPr>
        <p:spPr>
          <a:xfrm>
            <a:off x="4680855" y="4434436"/>
            <a:ext cx="172249" cy="8557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처리 80">
            <a:extLst>
              <a:ext uri="{FF2B5EF4-FFF2-40B4-BE49-F238E27FC236}">
                <a16:creationId xmlns:a16="http://schemas.microsoft.com/office/drawing/2014/main" id="{B6A26848-129A-9965-5C94-26E16F5E1C34}"/>
              </a:ext>
            </a:extLst>
          </p:cNvPr>
          <p:cNvSpPr/>
          <p:nvPr/>
        </p:nvSpPr>
        <p:spPr>
          <a:xfrm>
            <a:off x="1850727" y="4825443"/>
            <a:ext cx="172249" cy="8557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처리 81">
            <a:extLst>
              <a:ext uri="{FF2B5EF4-FFF2-40B4-BE49-F238E27FC236}">
                <a16:creationId xmlns:a16="http://schemas.microsoft.com/office/drawing/2014/main" id="{74257531-DFEA-064B-EB2E-84B98FAC15CE}"/>
              </a:ext>
            </a:extLst>
          </p:cNvPr>
          <p:cNvSpPr/>
          <p:nvPr/>
        </p:nvSpPr>
        <p:spPr>
          <a:xfrm>
            <a:off x="7433717" y="5329133"/>
            <a:ext cx="172249" cy="8557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처리 82">
            <a:extLst>
              <a:ext uri="{FF2B5EF4-FFF2-40B4-BE49-F238E27FC236}">
                <a16:creationId xmlns:a16="http://schemas.microsoft.com/office/drawing/2014/main" id="{A8F9A2E1-73CC-7A9E-12BB-3CCA1BDC729C}"/>
              </a:ext>
            </a:extLst>
          </p:cNvPr>
          <p:cNvSpPr/>
          <p:nvPr/>
        </p:nvSpPr>
        <p:spPr>
          <a:xfrm>
            <a:off x="10145767" y="5704346"/>
            <a:ext cx="172249" cy="8557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처리 83">
            <a:extLst>
              <a:ext uri="{FF2B5EF4-FFF2-40B4-BE49-F238E27FC236}">
                <a16:creationId xmlns:a16="http://schemas.microsoft.com/office/drawing/2014/main" id="{00EFCCD8-E46F-7B12-76F6-E135411EBD05}"/>
              </a:ext>
            </a:extLst>
          </p:cNvPr>
          <p:cNvSpPr/>
          <p:nvPr/>
        </p:nvSpPr>
        <p:spPr>
          <a:xfrm>
            <a:off x="7476442" y="2592737"/>
            <a:ext cx="152414" cy="34284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CD1C00D4-81B3-DCB2-87D8-47F7BAEC1DA1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FB0B7EEB-A8AE-C8C7-53E9-8070723940E8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F099EE-AD2D-D666-E5DF-8E5234255AF9}"/>
              </a:ext>
            </a:extLst>
          </p:cNvPr>
          <p:cNvSpPr txBox="1"/>
          <p:nvPr/>
        </p:nvSpPr>
        <p:spPr>
          <a:xfrm>
            <a:off x="487594" y="579719"/>
            <a:ext cx="6623929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Service Flow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실제 개발구현을 위해 시스템 주체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설계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55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185CA7-4186-4C21-CC13-1CBDA0C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1" y="1389217"/>
            <a:ext cx="10178143" cy="4649623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4E205E-8539-954A-6B7A-D2064FDF7C13}"/>
              </a:ext>
            </a:extLst>
          </p:cNvPr>
          <p:cNvSpPr/>
          <p:nvPr/>
        </p:nvSpPr>
        <p:spPr>
          <a:xfrm>
            <a:off x="4429774" y="2169704"/>
            <a:ext cx="615297" cy="18800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5205345-3A66-88B5-EE24-49AD16C73FFB}"/>
              </a:ext>
            </a:extLst>
          </p:cNvPr>
          <p:cNvSpPr/>
          <p:nvPr/>
        </p:nvSpPr>
        <p:spPr>
          <a:xfrm>
            <a:off x="7186149" y="2169704"/>
            <a:ext cx="615297" cy="18800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5DC24F-F8FD-F34F-E1AE-563ECBA1E9EA}"/>
              </a:ext>
            </a:extLst>
          </p:cNvPr>
          <p:cNvSpPr/>
          <p:nvPr/>
        </p:nvSpPr>
        <p:spPr>
          <a:xfrm>
            <a:off x="8653431" y="3677630"/>
            <a:ext cx="615297" cy="17417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8DB4159-7F81-86E5-D327-710FE30E193E}"/>
              </a:ext>
            </a:extLst>
          </p:cNvPr>
          <p:cNvSpPr/>
          <p:nvPr/>
        </p:nvSpPr>
        <p:spPr>
          <a:xfrm>
            <a:off x="5883271" y="3677630"/>
            <a:ext cx="615297" cy="17417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6BA91BC-76C5-3A43-E43A-677D83FC7769}"/>
              </a:ext>
            </a:extLst>
          </p:cNvPr>
          <p:cNvSpPr/>
          <p:nvPr/>
        </p:nvSpPr>
        <p:spPr>
          <a:xfrm>
            <a:off x="9998071" y="3677630"/>
            <a:ext cx="615297" cy="17417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EEABC8C1-14CD-5916-1330-95D539F3EEDC}"/>
              </a:ext>
            </a:extLst>
          </p:cNvPr>
          <p:cNvSpPr/>
          <p:nvPr/>
        </p:nvSpPr>
        <p:spPr>
          <a:xfrm>
            <a:off x="5118448" y="2169702"/>
            <a:ext cx="642257" cy="188007"/>
          </a:xfrm>
          <a:prstGeom prst="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AC638B96-0CDD-4A6F-A662-5766A202AD0A}"/>
              </a:ext>
            </a:extLst>
          </p:cNvPr>
          <p:cNvSpPr/>
          <p:nvPr/>
        </p:nvSpPr>
        <p:spPr>
          <a:xfrm>
            <a:off x="1122196" y="2088162"/>
            <a:ext cx="570685" cy="773039"/>
          </a:xfrm>
          <a:prstGeom prst="flowChartProcess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CEBD-6F35-2E0C-2DEC-A7951A4FB20C}"/>
              </a:ext>
            </a:extLst>
          </p:cNvPr>
          <p:cNvSpPr txBox="1"/>
          <p:nvPr/>
        </p:nvSpPr>
        <p:spPr>
          <a:xfrm>
            <a:off x="5834082" y="2088162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번호 순서</a:t>
            </a:r>
            <a:endParaRPr kumimoji="1" lang="en-US" altLang="ko-KR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0359B8E-CD1C-858C-C376-FB6AE6D4C85B}"/>
              </a:ext>
            </a:extLst>
          </p:cNvPr>
          <p:cNvSpPr/>
          <p:nvPr/>
        </p:nvSpPr>
        <p:spPr>
          <a:xfrm>
            <a:off x="8532289" y="2169704"/>
            <a:ext cx="615297" cy="18800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23CE940-3E80-6F3D-78EA-416995C0498D}"/>
              </a:ext>
            </a:extLst>
          </p:cNvPr>
          <p:cNvSpPr/>
          <p:nvPr/>
        </p:nvSpPr>
        <p:spPr>
          <a:xfrm>
            <a:off x="9998071" y="2169703"/>
            <a:ext cx="615297" cy="18800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39BAC81-C858-A2A4-BE04-5C5D05772946}"/>
              </a:ext>
            </a:extLst>
          </p:cNvPr>
          <p:cNvSpPr/>
          <p:nvPr/>
        </p:nvSpPr>
        <p:spPr>
          <a:xfrm>
            <a:off x="8961079" y="5266944"/>
            <a:ext cx="615297" cy="17417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0470699-B6A6-F6F4-3B4E-32DACE18CFA5}"/>
              </a:ext>
            </a:extLst>
          </p:cNvPr>
          <p:cNvSpPr/>
          <p:nvPr/>
        </p:nvSpPr>
        <p:spPr>
          <a:xfrm>
            <a:off x="1773710" y="2373782"/>
            <a:ext cx="642257" cy="188007"/>
          </a:xfrm>
          <a:prstGeom prst="righ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46186-5598-726A-0421-F1D48E6BB133}"/>
              </a:ext>
            </a:extLst>
          </p:cNvPr>
          <p:cNvSpPr txBox="1"/>
          <p:nvPr/>
        </p:nvSpPr>
        <p:spPr>
          <a:xfrm>
            <a:off x="2680061" y="2283119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다른 계약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DDA92-EF09-975E-AA2C-56CF0CCB791A}"/>
              </a:ext>
            </a:extLst>
          </p:cNvPr>
          <p:cNvSpPr txBox="1"/>
          <p:nvPr/>
        </p:nvSpPr>
        <p:spPr>
          <a:xfrm>
            <a:off x="4020924" y="1832644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9BF27-E6A3-2ABA-03A2-DEEA1F1A9749}"/>
              </a:ext>
            </a:extLst>
          </p:cNvPr>
          <p:cNvSpPr txBox="1"/>
          <p:nvPr/>
        </p:nvSpPr>
        <p:spPr>
          <a:xfrm>
            <a:off x="5493647" y="3355454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EAAEAE-111E-1D34-F89E-209D5617931E}"/>
              </a:ext>
            </a:extLst>
          </p:cNvPr>
          <p:cNvSpPr txBox="1"/>
          <p:nvPr/>
        </p:nvSpPr>
        <p:spPr>
          <a:xfrm>
            <a:off x="8235475" y="3366212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A41FD-0F6B-45DC-4E8A-BC2B511DE5FA}"/>
              </a:ext>
            </a:extLst>
          </p:cNvPr>
          <p:cNvSpPr txBox="1"/>
          <p:nvPr/>
        </p:nvSpPr>
        <p:spPr>
          <a:xfrm>
            <a:off x="8150427" y="1861842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78371-F224-A161-0BA5-FAC168B43E49}"/>
              </a:ext>
            </a:extLst>
          </p:cNvPr>
          <p:cNvSpPr txBox="1"/>
          <p:nvPr/>
        </p:nvSpPr>
        <p:spPr>
          <a:xfrm>
            <a:off x="6805721" y="1861842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E78DC-3877-24F7-4D1A-F307AA26F901}"/>
              </a:ext>
            </a:extLst>
          </p:cNvPr>
          <p:cNvSpPr txBox="1"/>
          <p:nvPr/>
        </p:nvSpPr>
        <p:spPr>
          <a:xfrm>
            <a:off x="8546864" y="4948672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0EB4CE-A5AD-1F5F-A4E1-CE8C6DDE52DE}"/>
              </a:ext>
            </a:extLst>
          </p:cNvPr>
          <p:cNvSpPr txBox="1"/>
          <p:nvPr/>
        </p:nvSpPr>
        <p:spPr>
          <a:xfrm>
            <a:off x="9601634" y="3366399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30CAB7-CC99-6778-0688-C96B270793CC}"/>
              </a:ext>
            </a:extLst>
          </p:cNvPr>
          <p:cNvSpPr txBox="1"/>
          <p:nvPr/>
        </p:nvSpPr>
        <p:spPr>
          <a:xfrm>
            <a:off x="9601634" y="1861655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EDD1D91A-EFC3-015D-C553-1922084FE178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" name="직선 연결선[R] 34">
            <a:extLst>
              <a:ext uri="{FF2B5EF4-FFF2-40B4-BE49-F238E27FC236}">
                <a16:creationId xmlns:a16="http://schemas.microsoft.com/office/drawing/2014/main" id="{157C7741-8500-B6DB-1A73-89A9A5175F8E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28081C-46E2-2E97-FA96-2FE6BBCE191D}"/>
              </a:ext>
            </a:extLst>
          </p:cNvPr>
          <p:cNvSpPr txBox="1"/>
          <p:nvPr/>
        </p:nvSpPr>
        <p:spPr>
          <a:xfrm>
            <a:off x="487594" y="579719"/>
            <a:ext cx="6131807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화면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구매자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공급자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금융기관의 각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발주별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거래 액션을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1~8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단계로 나누어진 버튼으로 표현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435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4E33-5473-8220-8239-04D77CBF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62" y="-1392459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Bank-X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64F84C6-446A-9C9F-BB79-CC0C72ED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9" y="1898573"/>
            <a:ext cx="6700287" cy="306085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02B3F-CE03-60B1-B73A-28A04273EBB4}"/>
              </a:ext>
            </a:extLst>
          </p:cNvPr>
          <p:cNvSpPr txBox="1">
            <a:spLocks/>
          </p:cNvSpPr>
          <p:nvPr/>
        </p:nvSpPr>
        <p:spPr>
          <a:xfrm>
            <a:off x="7238320" y="1573153"/>
            <a:ext cx="4844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구매자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공급자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금융기관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구매 플랫폼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테이블을 한 페이지에 제작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가로선 기준으로 나누어진 발주 </a:t>
            </a:r>
            <a:r>
              <a:rPr kumimoji="1" lang="en-US" altLang="ko-KR" sz="1200" dirty="0"/>
              <a:t>1,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은 각각 다른 계약으로 인식되어  그에 맞는 스마트 </a:t>
            </a:r>
            <a:r>
              <a:rPr kumimoji="1" lang="ko-KR" altLang="en-US" sz="1200" dirty="0" err="1"/>
              <a:t>컨트랙트가</a:t>
            </a:r>
            <a:r>
              <a:rPr kumimoji="1" lang="ko-KR" altLang="en-US" sz="1200" dirty="0"/>
              <a:t> 연동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각 </a:t>
            </a:r>
            <a:r>
              <a:rPr kumimoji="1" lang="ko-KR" altLang="en-US" sz="1200" dirty="0" err="1"/>
              <a:t>발주별</a:t>
            </a:r>
            <a:r>
              <a:rPr kumimoji="1" lang="ko-KR" altLang="en-US" sz="1200" dirty="0"/>
              <a:t> 버튼은 쓰여진 </a:t>
            </a:r>
            <a:r>
              <a:rPr kumimoji="1" lang="en-US" altLang="ko-KR" sz="1200" dirty="0"/>
              <a:t>1~8</a:t>
            </a:r>
            <a:r>
              <a:rPr kumimoji="1" lang="ko-KR" altLang="en-US" sz="1200" dirty="0"/>
              <a:t> 숫자 순서대로 작동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순서에 맞지 않게 작동 시도 시 에러 </a:t>
            </a:r>
            <a:r>
              <a:rPr kumimoji="1" lang="ko-KR" altLang="en-US" sz="1200" dirty="0" err="1"/>
              <a:t>메세지</a:t>
            </a:r>
            <a:r>
              <a:rPr kumimoji="1" lang="ko-KR" altLang="en-US" sz="1200" dirty="0"/>
              <a:t> 생성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조기결제</a:t>
            </a:r>
            <a:r>
              <a:rPr kumimoji="1" lang="en-US" altLang="ko-KR" sz="1200" dirty="0"/>
              <a:t>(6</a:t>
            </a:r>
            <a:r>
              <a:rPr kumimoji="1" lang="ko-KR" altLang="en-US" sz="1200" dirty="0"/>
              <a:t>번</a:t>
            </a:r>
            <a:r>
              <a:rPr kumimoji="1" lang="en-US" altLang="ko-KR" sz="1200" dirty="0"/>
              <a:t>),</a:t>
            </a:r>
            <a:r>
              <a:rPr kumimoji="1" lang="ko-KR" altLang="en-US" sz="1200" dirty="0"/>
              <a:t> 조기결제금 납부</a:t>
            </a:r>
            <a:r>
              <a:rPr kumimoji="1" lang="en-US" altLang="ko-KR" sz="1200" dirty="0"/>
              <a:t>(8</a:t>
            </a:r>
            <a:r>
              <a:rPr kumimoji="1" lang="ko-KR" altLang="en-US" sz="1200" dirty="0"/>
              <a:t>번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작동 후 </a:t>
            </a:r>
            <a:r>
              <a:rPr kumimoji="1" lang="en-US" altLang="ko-KR" sz="1200" dirty="0">
                <a:solidFill>
                  <a:srgbClr val="FF0000"/>
                </a:solidFill>
              </a:rPr>
              <a:t>10</a:t>
            </a:r>
            <a:r>
              <a:rPr kumimoji="1" lang="ko-KR" altLang="en-US" sz="1200" dirty="0">
                <a:solidFill>
                  <a:srgbClr val="FF0000"/>
                </a:solidFill>
              </a:rPr>
              <a:t>초 대기 필요 </a:t>
            </a:r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</a:rPr>
              <a:t>스마트 </a:t>
            </a:r>
            <a:r>
              <a:rPr kumimoji="1" lang="ko-KR" altLang="en-US" sz="1200" dirty="0" err="1">
                <a:solidFill>
                  <a:srgbClr val="FF0000"/>
                </a:solidFill>
              </a:rPr>
              <a:t>컨트랙트</a:t>
            </a:r>
            <a:r>
              <a:rPr kumimoji="1" lang="ko-KR" altLang="en-US" sz="1200" dirty="0">
                <a:solidFill>
                  <a:srgbClr val="FF0000"/>
                </a:solidFill>
              </a:rPr>
              <a:t> 생성 시간</a:t>
            </a:r>
            <a:r>
              <a:rPr kumimoji="1"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E8A76C85-124A-59B1-C5E0-1F0B8AC4C9C0}"/>
              </a:ext>
            </a:extLst>
          </p:cNvPr>
          <p:cNvSpPr/>
          <p:nvPr/>
        </p:nvSpPr>
        <p:spPr>
          <a:xfrm>
            <a:off x="2676792" y="2380554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DBFD2-0FA5-E568-F873-E9F39136A38A}"/>
              </a:ext>
            </a:extLst>
          </p:cNvPr>
          <p:cNvSpPr txBox="1"/>
          <p:nvPr/>
        </p:nvSpPr>
        <p:spPr>
          <a:xfrm>
            <a:off x="2188887" y="2077059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41CDE-7F8F-DBFB-DB83-25379F601913}"/>
              </a:ext>
            </a:extLst>
          </p:cNvPr>
          <p:cNvSpPr txBox="1"/>
          <p:nvPr/>
        </p:nvSpPr>
        <p:spPr>
          <a:xfrm>
            <a:off x="3170303" y="3077203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5D697D-D11C-198B-2BEE-967698862BDB}"/>
              </a:ext>
            </a:extLst>
          </p:cNvPr>
          <p:cNvSpPr txBox="1"/>
          <p:nvPr/>
        </p:nvSpPr>
        <p:spPr>
          <a:xfrm>
            <a:off x="4960357" y="3087853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FCD3-78DE-5405-C30A-F2D79C4A60B2}"/>
              </a:ext>
            </a:extLst>
          </p:cNvPr>
          <p:cNvSpPr txBox="1"/>
          <p:nvPr/>
        </p:nvSpPr>
        <p:spPr>
          <a:xfrm>
            <a:off x="4930139" y="2090115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178E00-47BD-D4E4-2CB3-7629FB579106}"/>
              </a:ext>
            </a:extLst>
          </p:cNvPr>
          <p:cNvSpPr txBox="1"/>
          <p:nvPr/>
        </p:nvSpPr>
        <p:spPr>
          <a:xfrm>
            <a:off x="4029719" y="2087275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D3E58B-2743-4384-03C9-0500FEF89CFD}"/>
              </a:ext>
            </a:extLst>
          </p:cNvPr>
          <p:cNvSpPr txBox="1"/>
          <p:nvPr/>
        </p:nvSpPr>
        <p:spPr>
          <a:xfrm>
            <a:off x="5177334" y="4115136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8C9063-ABA1-57CF-64E5-289AB2DAC109}"/>
              </a:ext>
            </a:extLst>
          </p:cNvPr>
          <p:cNvSpPr txBox="1"/>
          <p:nvPr/>
        </p:nvSpPr>
        <p:spPr>
          <a:xfrm>
            <a:off x="5858520" y="3095247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1C051D-0F9F-74F9-0630-AAD468F6D581}"/>
              </a:ext>
            </a:extLst>
          </p:cNvPr>
          <p:cNvSpPr txBox="1"/>
          <p:nvPr/>
        </p:nvSpPr>
        <p:spPr>
          <a:xfrm>
            <a:off x="5865026" y="2087275"/>
            <a:ext cx="14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944DDBCB-480C-F212-6BA7-0672071DD16C}"/>
              </a:ext>
            </a:extLst>
          </p:cNvPr>
          <p:cNvSpPr/>
          <p:nvPr/>
        </p:nvSpPr>
        <p:spPr>
          <a:xfrm>
            <a:off x="3650050" y="3388042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모서리가 둥근 직사각형 5">
            <a:extLst>
              <a:ext uri="{FF2B5EF4-FFF2-40B4-BE49-F238E27FC236}">
                <a16:creationId xmlns:a16="http://schemas.microsoft.com/office/drawing/2014/main" id="{6E629258-A476-6F8A-EF85-3302CBC73578}"/>
              </a:ext>
            </a:extLst>
          </p:cNvPr>
          <p:cNvSpPr/>
          <p:nvPr/>
        </p:nvSpPr>
        <p:spPr>
          <a:xfrm>
            <a:off x="5440104" y="3388042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모서리가 둥근 직사각형 5">
            <a:extLst>
              <a:ext uri="{FF2B5EF4-FFF2-40B4-BE49-F238E27FC236}">
                <a16:creationId xmlns:a16="http://schemas.microsoft.com/office/drawing/2014/main" id="{6D2148FB-A156-9663-8FA8-9F1D66EFD175}"/>
              </a:ext>
            </a:extLst>
          </p:cNvPr>
          <p:cNvSpPr/>
          <p:nvPr/>
        </p:nvSpPr>
        <p:spPr>
          <a:xfrm>
            <a:off x="5416117" y="2380554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모서리가 둥근 직사각형 5">
            <a:extLst>
              <a:ext uri="{FF2B5EF4-FFF2-40B4-BE49-F238E27FC236}">
                <a16:creationId xmlns:a16="http://schemas.microsoft.com/office/drawing/2014/main" id="{F2656B43-5B8F-DBAD-20E6-5CBD7BF760C7}"/>
              </a:ext>
            </a:extLst>
          </p:cNvPr>
          <p:cNvSpPr/>
          <p:nvPr/>
        </p:nvSpPr>
        <p:spPr>
          <a:xfrm>
            <a:off x="4509466" y="2380554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모서리가 둥근 직사각형 5">
            <a:extLst>
              <a:ext uri="{FF2B5EF4-FFF2-40B4-BE49-F238E27FC236}">
                <a16:creationId xmlns:a16="http://schemas.microsoft.com/office/drawing/2014/main" id="{0138D4A8-01B9-E00C-1AC6-2361A78A100A}"/>
              </a:ext>
            </a:extLst>
          </p:cNvPr>
          <p:cNvSpPr/>
          <p:nvPr/>
        </p:nvSpPr>
        <p:spPr>
          <a:xfrm>
            <a:off x="5657081" y="4410930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모서리가 둥근 직사각형 5">
            <a:extLst>
              <a:ext uri="{FF2B5EF4-FFF2-40B4-BE49-F238E27FC236}">
                <a16:creationId xmlns:a16="http://schemas.microsoft.com/office/drawing/2014/main" id="{08472166-E18D-16B4-65B8-1EC7F429A4B6}"/>
              </a:ext>
            </a:extLst>
          </p:cNvPr>
          <p:cNvSpPr/>
          <p:nvPr/>
        </p:nvSpPr>
        <p:spPr>
          <a:xfrm>
            <a:off x="6342881" y="3388042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" name="모서리가 둥근 직사각형 5">
            <a:extLst>
              <a:ext uri="{FF2B5EF4-FFF2-40B4-BE49-F238E27FC236}">
                <a16:creationId xmlns:a16="http://schemas.microsoft.com/office/drawing/2014/main" id="{621D4678-AEEB-5C1F-35C5-C46BDC2A763E}"/>
              </a:ext>
            </a:extLst>
          </p:cNvPr>
          <p:cNvSpPr/>
          <p:nvPr/>
        </p:nvSpPr>
        <p:spPr>
          <a:xfrm>
            <a:off x="6338267" y="2380554"/>
            <a:ext cx="491714" cy="5014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Google Shape;187;p20">
            <a:extLst>
              <a:ext uri="{FF2B5EF4-FFF2-40B4-BE49-F238E27FC236}">
                <a16:creationId xmlns:a16="http://schemas.microsoft.com/office/drawing/2014/main" id="{977D5ADE-E102-778E-DD22-1D8439182E56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9" name="직선 연결선[R] 34">
            <a:extLst>
              <a:ext uri="{FF2B5EF4-FFF2-40B4-BE49-F238E27FC236}">
                <a16:creationId xmlns:a16="http://schemas.microsoft.com/office/drawing/2014/main" id="{ED37386D-02D3-94BB-A88B-101488E9D105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20145-A085-CDB6-E7B1-D3816EBFAEB6}"/>
              </a:ext>
            </a:extLst>
          </p:cNvPr>
          <p:cNvSpPr txBox="1"/>
          <p:nvPr/>
        </p:nvSpPr>
        <p:spPr>
          <a:xfrm>
            <a:off x="487594" y="579719"/>
            <a:ext cx="6131807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화면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구매자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공급자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금융기관의 각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발주별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거래 액션을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1~8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단계로 나누어진 버튼으로 표현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18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E19532-7151-ED2B-B5EE-70F9DD2E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18" y="1121573"/>
            <a:ext cx="6217040" cy="485468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B449B3-67B9-D56E-D8AD-4582E8A0F0AE}"/>
              </a:ext>
            </a:extLst>
          </p:cNvPr>
          <p:cNvSpPr txBox="1">
            <a:spLocks/>
          </p:cNvSpPr>
          <p:nvPr/>
        </p:nvSpPr>
        <p:spPr>
          <a:xfrm>
            <a:off x="6838271" y="2133600"/>
            <a:ext cx="5179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200" dirty="0"/>
              <a:t>Post /first: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price, button </a:t>
            </a:r>
            <a:r>
              <a:rPr kumimoji="1" lang="ko-KR" altLang="en-US" sz="1200" dirty="0"/>
              <a:t>값 입력 </a:t>
            </a:r>
            <a:r>
              <a:rPr kumimoji="1" lang="en-US" altLang="ko-KR" sz="1200" dirty="0"/>
              <a:t>(Price</a:t>
            </a:r>
            <a:r>
              <a:rPr kumimoji="1" lang="ko-KR" altLang="en-US" sz="1200" dirty="0"/>
              <a:t>는 구매자가 원하는 발주 값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button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 부분에서 발주 번호를 의미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>
                <a:solidFill>
                  <a:srgbClr val="FF0000"/>
                </a:solidFill>
              </a:rPr>
              <a:t>Button</a:t>
            </a:r>
            <a:r>
              <a:rPr kumimoji="1" lang="ko-KR" altLang="en-US" sz="1200" dirty="0">
                <a:solidFill>
                  <a:srgbClr val="FF0000"/>
                </a:solidFill>
              </a:rPr>
              <a:t>은 </a:t>
            </a:r>
            <a:r>
              <a:rPr kumimoji="1" lang="en-US" altLang="ko-KR" sz="1200" dirty="0">
                <a:solidFill>
                  <a:srgbClr val="FF0000"/>
                </a:solidFill>
              </a:rPr>
              <a:t>1~3</a:t>
            </a:r>
            <a:r>
              <a:rPr kumimoji="1" lang="ko-KR" altLang="en-US" sz="1200" dirty="0">
                <a:solidFill>
                  <a:srgbClr val="FF0000"/>
                </a:solidFill>
              </a:rPr>
              <a:t>까지만 입력 가능</a:t>
            </a:r>
            <a:endParaRPr kumimoji="1" lang="en-US" altLang="ko-KR" sz="1200" dirty="0"/>
          </a:p>
          <a:p>
            <a:r>
              <a:rPr kumimoji="1" lang="en-US" altLang="ko-KR" sz="1200" dirty="0"/>
              <a:t>Post /sec: name, button</a:t>
            </a:r>
            <a:r>
              <a:rPr kumimoji="1" lang="ko-KR" altLang="en-US" sz="1200" dirty="0"/>
              <a:t> 값 입력</a:t>
            </a:r>
            <a:endParaRPr kumimoji="1" lang="en-US" altLang="ko-KR" sz="1200" dirty="0"/>
          </a:p>
          <a:p>
            <a:r>
              <a:rPr kumimoji="1" lang="en-US" altLang="ko-KR" sz="1200" dirty="0"/>
              <a:t>Name</a:t>
            </a:r>
            <a:r>
              <a:rPr kumimoji="1" lang="ko-KR" altLang="en-US" sz="1200" dirty="0"/>
              <a:t>은 공급자의 이름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button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Post /first</a:t>
            </a:r>
            <a:r>
              <a:rPr kumimoji="1" lang="ko-KR" altLang="en-US" sz="1200" dirty="0"/>
              <a:t>의 값과 동일한 값 입력</a:t>
            </a:r>
            <a:endParaRPr kumimoji="1" lang="en-US" altLang="ko-KR" sz="1200" dirty="0"/>
          </a:p>
          <a:p>
            <a:r>
              <a:rPr kumimoji="1" lang="ko-KR" altLang="en-US" sz="1200" dirty="0"/>
              <a:t>나머지 </a:t>
            </a:r>
            <a:r>
              <a:rPr kumimoji="1" lang="en-US" altLang="ko-KR" sz="1200" dirty="0"/>
              <a:t>Post</a:t>
            </a:r>
            <a:r>
              <a:rPr kumimoji="1" lang="ko-KR" altLang="en-US" sz="1200" dirty="0"/>
              <a:t>는 전 단계와 같은 </a:t>
            </a:r>
            <a:r>
              <a:rPr kumimoji="1" lang="en-US" altLang="ko-KR" sz="1200" dirty="0"/>
              <a:t>button</a:t>
            </a:r>
            <a:r>
              <a:rPr kumimoji="1" lang="ko-KR" altLang="en-US" sz="1200" dirty="0"/>
              <a:t> 값 입력</a:t>
            </a:r>
            <a:endParaRPr kumimoji="1" lang="en-US" altLang="ko-KR" sz="1200" dirty="0"/>
          </a:p>
          <a:p>
            <a:r>
              <a:rPr kumimoji="1" lang="en-US" altLang="ko-KR" sz="1200" dirty="0"/>
              <a:t>Post /six, /eight</a:t>
            </a:r>
            <a:r>
              <a:rPr kumimoji="1" lang="ko-KR" altLang="en-US" sz="1200" dirty="0"/>
              <a:t>은 전 단계 </a:t>
            </a:r>
            <a:r>
              <a:rPr kumimoji="1" lang="en-US" altLang="ko-KR" sz="1200" dirty="0"/>
              <a:t>Post</a:t>
            </a:r>
            <a:r>
              <a:rPr kumimoji="1" lang="ko-KR" altLang="en-US" sz="1200" dirty="0"/>
              <a:t> 한 후 </a:t>
            </a:r>
            <a:r>
              <a:rPr kumimoji="1" lang="en-US" altLang="ko-KR" sz="1200" dirty="0">
                <a:solidFill>
                  <a:srgbClr val="FF0000"/>
                </a:solidFill>
              </a:rPr>
              <a:t>10</a:t>
            </a:r>
            <a:r>
              <a:rPr kumimoji="1" lang="ko-KR" altLang="en-US" sz="1200" dirty="0">
                <a:solidFill>
                  <a:srgbClr val="FF0000"/>
                </a:solidFill>
              </a:rPr>
              <a:t>초 뒤 사용할 것을 권고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스마트컨트랙트</a:t>
            </a:r>
            <a:r>
              <a:rPr kumimoji="1" lang="ko-KR" altLang="en-US" sz="1200" dirty="0"/>
              <a:t> 발동 시 시간 소요되기 때문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>
                <a:solidFill>
                  <a:srgbClr val="FF0000"/>
                </a:solidFill>
              </a:rPr>
              <a:t>Post</a:t>
            </a:r>
            <a:r>
              <a:rPr kumimoji="1" lang="ko-KR" altLang="en-US" sz="1200" dirty="0">
                <a:solidFill>
                  <a:srgbClr val="FF0000"/>
                </a:solidFill>
              </a:rPr>
              <a:t>는 버튼 순서 맞게 작동</a:t>
            </a:r>
            <a:r>
              <a:rPr kumimoji="1"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kumimoji="1" lang="en-US" altLang="ko-KR" sz="1200" dirty="0"/>
          </a:p>
          <a:p>
            <a:pPr marL="0" indent="0">
              <a:buNone/>
            </a:pPr>
            <a:endParaRPr kumimoji="1" lang="en-US" altLang="ko-KR" sz="1200" dirty="0"/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B9B9C6A3-5422-5B7A-C1FA-3DA53B54D07B}"/>
              </a:ext>
            </a:extLst>
          </p:cNvPr>
          <p:cNvSpPr/>
          <p:nvPr/>
        </p:nvSpPr>
        <p:spPr>
          <a:xfrm>
            <a:off x="838200" y="1926771"/>
            <a:ext cx="685800" cy="206829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3C3DD9-ECAA-00BB-4B59-C2594C5F76E6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1524000" y="2030186"/>
            <a:ext cx="5314271" cy="227908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87;p20">
            <a:extLst>
              <a:ext uri="{FF2B5EF4-FFF2-40B4-BE49-F238E27FC236}">
                <a16:creationId xmlns:a16="http://schemas.microsoft.com/office/drawing/2014/main" id="{A499AE5C-6120-4DE9-E6F4-44959DE76F53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274662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공급망 금융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3" name="직선 연결선[R] 34">
            <a:extLst>
              <a:ext uri="{FF2B5EF4-FFF2-40B4-BE49-F238E27FC236}">
                <a16:creationId xmlns:a16="http://schemas.microsoft.com/office/drawing/2014/main" id="{5A94B0D1-49AF-0C81-B89B-79C6E8154294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024E0B-39E7-2144-A7C0-CA433B9FCB36}"/>
              </a:ext>
            </a:extLst>
          </p:cNvPr>
          <p:cNvSpPr txBox="1"/>
          <p:nvPr/>
        </p:nvSpPr>
        <p:spPr>
          <a:xfrm>
            <a:off x="487594" y="579719"/>
            <a:ext cx="4830168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Swagger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구매자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공급자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금융기관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은행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POST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와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GET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기능 리스트업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1F93F2D-A871-3D4C-D7D3-B1484A2D6C5D}"/>
              </a:ext>
            </a:extLst>
          </p:cNvPr>
          <p:cNvSpPr txBox="1"/>
          <p:nvPr/>
        </p:nvSpPr>
        <p:spPr>
          <a:xfrm>
            <a:off x="1301452" y="3482922"/>
            <a:ext cx="17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UI</a:t>
            </a:r>
          </a:p>
          <a:p>
            <a:pPr algn="ctr"/>
            <a:r>
              <a:rPr kumimoji="1" lang="en-US" altLang="ko-Kore-KR" sz="1600" dirty="0"/>
              <a:t>IP: 162.xxx.xx</a:t>
            </a:r>
            <a:endParaRPr kumimoji="1"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3554B-51A7-3061-45A5-D3C3FD3EDD3C}"/>
              </a:ext>
            </a:extLst>
          </p:cNvPr>
          <p:cNvSpPr txBox="1"/>
          <p:nvPr/>
        </p:nvSpPr>
        <p:spPr>
          <a:xfrm>
            <a:off x="8998743" y="3044783"/>
            <a:ext cx="224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Hyperledger </a:t>
            </a:r>
            <a:r>
              <a:rPr kumimoji="1" lang="en-US" altLang="ko-Kore-KR" sz="1600" dirty="0" err="1"/>
              <a:t>Besu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IP: 162.xxx.xx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6DE5E-FA0D-285D-4777-0AF432B8D17F}"/>
              </a:ext>
            </a:extLst>
          </p:cNvPr>
          <p:cNvSpPr txBox="1"/>
          <p:nvPr/>
        </p:nvSpPr>
        <p:spPr>
          <a:xfrm>
            <a:off x="5506370" y="2894142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Server</a:t>
            </a:r>
          </a:p>
          <a:p>
            <a:pPr algn="ctr"/>
            <a:r>
              <a:rPr kumimoji="1" lang="en-US" altLang="ko-Kore-KR" sz="1600" dirty="0"/>
              <a:t>IP: </a:t>
            </a:r>
            <a:r>
              <a:rPr kumimoji="1" lang="en-US" altLang="ko-Kore-KR" sz="1600" dirty="0" err="1"/>
              <a:t>xxxxxx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087A55-FEF0-B4DD-B25B-949BBAD8635B}"/>
              </a:ext>
            </a:extLst>
          </p:cNvPr>
          <p:cNvSpPr/>
          <p:nvPr/>
        </p:nvSpPr>
        <p:spPr>
          <a:xfrm>
            <a:off x="5331490" y="6213816"/>
            <a:ext cx="1529021" cy="4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Swagger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IP: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xxxxx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" name="그림 8">
            <a:extLst>
              <a:ext uri="{FF2B5EF4-FFF2-40B4-BE49-F238E27FC236}">
                <a16:creationId xmlns:a16="http://schemas.microsoft.com/office/drawing/2014/main" id="{BD622EA1-1182-903D-B0A4-76DDD0BA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02" y="1841262"/>
            <a:ext cx="2988241" cy="1262879"/>
          </a:xfrm>
          <a:prstGeom prst="rect">
            <a:avLst/>
          </a:prstGeom>
        </p:spPr>
      </p:pic>
      <p:pic>
        <p:nvPicPr>
          <p:cNvPr id="22" name="그래픽 9" descr="컴퓨터 단색으로 채워진">
            <a:extLst>
              <a:ext uri="{FF2B5EF4-FFF2-40B4-BE49-F238E27FC236}">
                <a16:creationId xmlns:a16="http://schemas.microsoft.com/office/drawing/2014/main" id="{5BE3E056-A7F7-6294-2E39-6773E393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6268" y="1347017"/>
            <a:ext cx="1888745" cy="1888745"/>
          </a:xfrm>
          <a:prstGeom prst="rect">
            <a:avLst/>
          </a:prstGeom>
        </p:spPr>
      </p:pic>
      <p:sp>
        <p:nvSpPr>
          <p:cNvPr id="23" name="왼쪽/오른쪽 화살표[L] 10">
            <a:extLst>
              <a:ext uri="{FF2B5EF4-FFF2-40B4-BE49-F238E27FC236}">
                <a16:creationId xmlns:a16="http://schemas.microsoft.com/office/drawing/2014/main" id="{83227459-7E03-BAA6-052F-5EDC0CF91528}"/>
              </a:ext>
            </a:extLst>
          </p:cNvPr>
          <p:cNvSpPr/>
          <p:nvPr/>
        </p:nvSpPr>
        <p:spPr>
          <a:xfrm>
            <a:off x="7394135" y="2291390"/>
            <a:ext cx="867824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왼쪽/오른쪽 화살표[L] 10">
            <a:extLst>
              <a:ext uri="{FF2B5EF4-FFF2-40B4-BE49-F238E27FC236}">
                <a16:creationId xmlns:a16="http://schemas.microsoft.com/office/drawing/2014/main" id="{7A50E517-2B2A-D770-F04C-DEFCA5718A71}"/>
              </a:ext>
            </a:extLst>
          </p:cNvPr>
          <p:cNvSpPr/>
          <p:nvPr/>
        </p:nvSpPr>
        <p:spPr>
          <a:xfrm>
            <a:off x="3881081" y="2291390"/>
            <a:ext cx="867824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/오른쪽 화살표[L] 10">
            <a:extLst>
              <a:ext uri="{FF2B5EF4-FFF2-40B4-BE49-F238E27FC236}">
                <a16:creationId xmlns:a16="http://schemas.microsoft.com/office/drawing/2014/main" id="{5E4D66F3-1F52-3999-5717-D3A6CE8F312C}"/>
              </a:ext>
            </a:extLst>
          </p:cNvPr>
          <p:cNvSpPr/>
          <p:nvPr/>
        </p:nvSpPr>
        <p:spPr>
          <a:xfrm rot="16200000">
            <a:off x="5698866" y="3809886"/>
            <a:ext cx="745307" cy="393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5A3DD2-096E-9497-88C9-30C9A17E6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40" y="4486568"/>
            <a:ext cx="4402666" cy="1654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DD416E-7FB4-43A3-2931-E1040919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0" y="1239239"/>
            <a:ext cx="3106144" cy="2239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2CD8D-9BE1-14EC-2569-4FD55E7154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59599"/>
          <a:stretch/>
        </p:blipFill>
        <p:spPr>
          <a:xfrm>
            <a:off x="4748905" y="1197906"/>
            <a:ext cx="3152338" cy="393106"/>
          </a:xfrm>
          <a:prstGeom prst="rect">
            <a:avLst/>
          </a:prstGeom>
        </p:spPr>
      </p:pic>
      <p:sp>
        <p:nvSpPr>
          <p:cNvPr id="8" name="Google Shape;187;p20">
            <a:extLst>
              <a:ext uri="{FF2B5EF4-FFF2-40B4-BE49-F238E27FC236}">
                <a16:creationId xmlns:a16="http://schemas.microsoft.com/office/drawing/2014/main" id="{A06C6FB5-F996-A46D-8B58-4D50CCF865CB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9" name="직선 연결선[R] 34">
            <a:extLst>
              <a:ext uri="{FF2B5EF4-FFF2-40B4-BE49-F238E27FC236}">
                <a16:creationId xmlns:a16="http://schemas.microsoft.com/office/drawing/2014/main" id="{A6C54ACF-21E2-6564-9D21-A9A043F57FDF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4FC9AB-D03E-2200-2795-DA6AA84673C8}"/>
              </a:ext>
            </a:extLst>
          </p:cNvPr>
          <p:cNvSpPr txBox="1"/>
          <p:nvPr/>
        </p:nvSpPr>
        <p:spPr>
          <a:xfrm>
            <a:off x="487594" y="579719"/>
            <a:ext cx="7192995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System Architecture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서버를 중심으로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하이퍼레져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베수와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스웨거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프론트 화면으로 전체적인 시스템 구성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2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남자 옆모습 단색으로 채워진">
            <a:extLst>
              <a:ext uri="{FF2B5EF4-FFF2-40B4-BE49-F238E27FC236}">
                <a16:creationId xmlns:a16="http://schemas.microsoft.com/office/drawing/2014/main" id="{DC0DE30E-6950-B42D-2002-8029F4E0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40" y="2033364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56D6DA-F0C2-7736-D4EF-802CCA9C8C77}"/>
              </a:ext>
            </a:extLst>
          </p:cNvPr>
          <p:cNvSpPr/>
          <p:nvPr/>
        </p:nvSpPr>
        <p:spPr>
          <a:xfrm>
            <a:off x="1661707" y="2822602"/>
            <a:ext cx="7272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광고주</a:t>
            </a:r>
          </a:p>
        </p:txBody>
      </p:sp>
      <p:pic>
        <p:nvPicPr>
          <p:cNvPr id="7" name="그래픽 6" descr="남자 단색으로 채워진">
            <a:extLst>
              <a:ext uri="{FF2B5EF4-FFF2-40B4-BE49-F238E27FC236}">
                <a16:creationId xmlns:a16="http://schemas.microsoft.com/office/drawing/2014/main" id="{6847300C-712A-7730-1F67-C49C940C9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014" y="2028684"/>
            <a:ext cx="914400" cy="91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6F5D81-0422-BE8F-BAEA-B618BEB9E5AF}"/>
              </a:ext>
            </a:extLst>
          </p:cNvPr>
          <p:cNvSpPr/>
          <p:nvPr/>
        </p:nvSpPr>
        <p:spPr>
          <a:xfrm>
            <a:off x="4091116" y="2931249"/>
            <a:ext cx="7734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리뷰어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DF0361-3791-270A-77A3-DEE54BE6F1A9}"/>
              </a:ext>
            </a:extLst>
          </p:cNvPr>
          <p:cNvCxnSpPr>
            <a:cxnSpLocks/>
          </p:cNvCxnSpPr>
          <p:nvPr/>
        </p:nvCxnSpPr>
        <p:spPr>
          <a:xfrm>
            <a:off x="2482539" y="2492539"/>
            <a:ext cx="1505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4B3C2-B2E5-AAB1-959C-7E4F8E9C0D9C}"/>
              </a:ext>
            </a:extLst>
          </p:cNvPr>
          <p:cNvSpPr/>
          <p:nvPr/>
        </p:nvSpPr>
        <p:spPr>
          <a:xfrm>
            <a:off x="2637136" y="2159200"/>
            <a:ext cx="1200272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 err="1">
                <a:solidFill>
                  <a:schemeClr val="tx1"/>
                </a:solidFill>
              </a:rPr>
              <a:t>리뷰어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컨택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그래픽 15" descr="흑백 단색으로 채워진">
            <a:extLst>
              <a:ext uri="{FF2B5EF4-FFF2-40B4-BE49-F238E27FC236}">
                <a16:creationId xmlns:a16="http://schemas.microsoft.com/office/drawing/2014/main" id="{2481C18D-1F0A-2A97-E057-F6A0F73BE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4034" y="2026392"/>
            <a:ext cx="914400" cy="914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DEA818-10C5-89FC-5AFC-E431232DDDC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927414" y="2483592"/>
            <a:ext cx="986620" cy="2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474B2-6FAE-319D-BB51-1FBF02F83CC2}"/>
              </a:ext>
            </a:extLst>
          </p:cNvPr>
          <p:cNvSpPr/>
          <p:nvPr/>
        </p:nvSpPr>
        <p:spPr>
          <a:xfrm>
            <a:off x="4898859" y="2176002"/>
            <a:ext cx="9870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게시글 작성</a:t>
            </a:r>
          </a:p>
        </p:txBody>
      </p:sp>
      <p:pic>
        <p:nvPicPr>
          <p:cNvPr id="19" name="그래픽 18" descr="남성 사무직 근로자 단색으로 채워진">
            <a:extLst>
              <a:ext uri="{FF2B5EF4-FFF2-40B4-BE49-F238E27FC236}">
                <a16:creationId xmlns:a16="http://schemas.microsoft.com/office/drawing/2014/main" id="{1E827C02-68B5-480F-724F-D9C7F0211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8139" y="4844723"/>
            <a:ext cx="914400" cy="9144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A681F1-5707-C1CB-2905-38A0CCC11720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2025339" y="3022433"/>
            <a:ext cx="1" cy="182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C4578-E3FD-FCE8-97E9-F9640270F4B9}"/>
              </a:ext>
            </a:extLst>
          </p:cNvPr>
          <p:cNvSpPr/>
          <p:nvPr/>
        </p:nvSpPr>
        <p:spPr>
          <a:xfrm>
            <a:off x="6679674" y="2277764"/>
            <a:ext cx="65340" cy="60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ADADD-4FCF-016D-619B-F9FCE25C5EF7}"/>
              </a:ext>
            </a:extLst>
          </p:cNvPr>
          <p:cNvSpPr/>
          <p:nvPr/>
        </p:nvSpPr>
        <p:spPr>
          <a:xfrm>
            <a:off x="6679674" y="2609278"/>
            <a:ext cx="65340" cy="60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318A94E-20A2-E2A8-BB11-8BD142EBF2BA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>
            <a:off x="6745014" y="2307921"/>
            <a:ext cx="12700" cy="3315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5418-944E-48D8-27AD-E9B9DAB48742}"/>
              </a:ext>
            </a:extLst>
          </p:cNvPr>
          <p:cNvSpPr/>
          <p:nvPr/>
        </p:nvSpPr>
        <p:spPr>
          <a:xfrm>
            <a:off x="6999014" y="2375833"/>
            <a:ext cx="1320800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 err="1">
                <a:solidFill>
                  <a:schemeClr val="tx1"/>
                </a:solidFill>
              </a:rPr>
              <a:t>리엑션</a:t>
            </a:r>
            <a:r>
              <a:rPr lang="ko-KR" altLang="en-US" sz="1000" dirty="0">
                <a:solidFill>
                  <a:schemeClr val="tx1"/>
                </a:solidFill>
              </a:rPr>
              <a:t> 저장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좋아요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B697F4-5366-7B20-6423-79D0B5294E86}"/>
              </a:ext>
            </a:extLst>
          </p:cNvPr>
          <p:cNvSpPr/>
          <p:nvPr/>
        </p:nvSpPr>
        <p:spPr>
          <a:xfrm>
            <a:off x="7976756" y="1678380"/>
            <a:ext cx="2005482" cy="470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블록체인 광고 스마트 </a:t>
            </a:r>
            <a:r>
              <a:rPr lang="ko-KR" altLang="en-US" sz="1000" dirty="0" err="1">
                <a:solidFill>
                  <a:schemeClr val="tx1"/>
                </a:solidFill>
              </a:rPr>
              <a:t>컨트랙트기록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962A5470-CDD3-316B-B01A-A303CE121CAF}"/>
              </a:ext>
            </a:extLst>
          </p:cNvPr>
          <p:cNvSpPr/>
          <p:nvPr/>
        </p:nvSpPr>
        <p:spPr>
          <a:xfrm>
            <a:off x="7487107" y="1650840"/>
            <a:ext cx="2495131" cy="525162"/>
          </a:xfrm>
          <a:prstGeom prst="wedgeRectCallout">
            <a:avLst>
              <a:gd name="adj1" fmla="val -38885"/>
              <a:gd name="adj2" fmla="val 744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BDBE834-FEE7-506E-EC3F-DC9B8C99D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3" y="1702230"/>
            <a:ext cx="403433" cy="40343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335084-B4E0-B0A8-673B-5ABF4B422F7B}"/>
              </a:ext>
            </a:extLst>
          </p:cNvPr>
          <p:cNvSpPr/>
          <p:nvPr/>
        </p:nvSpPr>
        <p:spPr>
          <a:xfrm>
            <a:off x="1639608" y="5701451"/>
            <a:ext cx="7734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평가위원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C526E-86F2-F3F4-9F41-36DEDEE26DF6}"/>
              </a:ext>
            </a:extLst>
          </p:cNvPr>
          <p:cNvSpPr/>
          <p:nvPr/>
        </p:nvSpPr>
        <p:spPr>
          <a:xfrm>
            <a:off x="3235410" y="4992041"/>
            <a:ext cx="1019169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게시글 평가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2AE32A1-AAB8-0ECE-4A01-F4950D33A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62" y="4767831"/>
            <a:ext cx="1081725" cy="1081725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7CD2AB-EAE0-19BB-7E59-B83BAF3C420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>
            <a:off x="2482539" y="5301923"/>
            <a:ext cx="2859923" cy="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98F4FA-3911-5D49-8D5C-D64657D9B506}"/>
              </a:ext>
            </a:extLst>
          </p:cNvPr>
          <p:cNvSpPr/>
          <p:nvPr/>
        </p:nvSpPr>
        <p:spPr>
          <a:xfrm>
            <a:off x="5986089" y="2822602"/>
            <a:ext cx="7734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게시글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B905F1-96A0-2610-1C0F-6769DDD0C8F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6424187" y="5308694"/>
            <a:ext cx="2879243" cy="11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3B74F49A-A3A6-808E-62E1-A9F88AA7B914}"/>
              </a:ext>
            </a:extLst>
          </p:cNvPr>
          <p:cNvSpPr/>
          <p:nvPr/>
        </p:nvSpPr>
        <p:spPr>
          <a:xfrm>
            <a:off x="9239971" y="4869128"/>
            <a:ext cx="900385" cy="825973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29985C-165E-8B29-C5DC-075B2A315872}"/>
              </a:ext>
            </a:extLst>
          </p:cNvPr>
          <p:cNvSpPr/>
          <p:nvPr/>
        </p:nvSpPr>
        <p:spPr>
          <a:xfrm>
            <a:off x="5480667" y="5862932"/>
            <a:ext cx="7734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블록체인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00BAAD-2A0E-00C2-80F1-3441BBBB053A}"/>
              </a:ext>
            </a:extLst>
          </p:cNvPr>
          <p:cNvSpPr/>
          <p:nvPr/>
        </p:nvSpPr>
        <p:spPr>
          <a:xfrm>
            <a:off x="9303430" y="5220460"/>
            <a:ext cx="773465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광고 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ko-KR" altLang="en-US" sz="1000" b="1" dirty="0">
                <a:solidFill>
                  <a:schemeClr val="tx1"/>
                </a:solidFill>
              </a:rPr>
              <a:t>스마트 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ko-KR" altLang="en-US" sz="1000" b="1" dirty="0" err="1">
                <a:solidFill>
                  <a:schemeClr val="tx1"/>
                </a:solidFill>
              </a:rPr>
              <a:t>컨트랙트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D85B67-16CF-5C05-69BF-4C4469BC3A50}"/>
              </a:ext>
            </a:extLst>
          </p:cNvPr>
          <p:cNvSpPr/>
          <p:nvPr/>
        </p:nvSpPr>
        <p:spPr>
          <a:xfrm>
            <a:off x="7345748" y="4992041"/>
            <a:ext cx="900386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6.</a:t>
            </a:r>
            <a:r>
              <a:rPr lang="ko-KR" altLang="en-US" sz="1000" dirty="0">
                <a:solidFill>
                  <a:schemeClr val="tx1"/>
                </a:solidFill>
              </a:rPr>
              <a:t> 평가 적용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37D2C8B-79BC-F5A3-9886-510F92CFD13E}"/>
              </a:ext>
            </a:extLst>
          </p:cNvPr>
          <p:cNvCxnSpPr>
            <a:cxnSpLocks/>
            <a:stCxn id="41" idx="2"/>
            <a:endCxn id="35" idx="2"/>
          </p:cNvCxnSpPr>
          <p:nvPr/>
        </p:nvCxnSpPr>
        <p:spPr>
          <a:xfrm rot="5400000">
            <a:off x="5755163" y="1966280"/>
            <a:ext cx="206181" cy="7663823"/>
          </a:xfrm>
          <a:prstGeom prst="bentConnector3">
            <a:avLst>
              <a:gd name="adj1" fmla="val 4295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8480CE8-573E-A06B-778F-A4E28874FE98}"/>
              </a:ext>
            </a:extLst>
          </p:cNvPr>
          <p:cNvCxnSpPr>
            <a:cxnSpLocks/>
            <a:stCxn id="43" idx="3"/>
            <a:endCxn id="7" idx="0"/>
          </p:cNvCxnSpPr>
          <p:nvPr/>
        </p:nvCxnSpPr>
        <p:spPr>
          <a:xfrm flipH="1" flipV="1">
            <a:off x="4470214" y="2028684"/>
            <a:ext cx="5606681" cy="3291692"/>
          </a:xfrm>
          <a:prstGeom prst="bentConnector4">
            <a:avLst>
              <a:gd name="adj1" fmla="val -8721"/>
              <a:gd name="adj2" fmla="val 1308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99A6D7-8E5A-04B0-6B71-58844751B3EE}"/>
              </a:ext>
            </a:extLst>
          </p:cNvPr>
          <p:cNvSpPr/>
          <p:nvPr/>
        </p:nvSpPr>
        <p:spPr>
          <a:xfrm>
            <a:off x="5566290" y="6651745"/>
            <a:ext cx="583926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 보상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36A882-3768-96ED-0C5D-C1DED8CD2386}"/>
              </a:ext>
            </a:extLst>
          </p:cNvPr>
          <p:cNvSpPr/>
          <p:nvPr/>
        </p:nvSpPr>
        <p:spPr>
          <a:xfrm>
            <a:off x="10614477" y="3020093"/>
            <a:ext cx="583926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 보상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976012-0C88-49E0-41C0-6D0C36D0C89A}"/>
              </a:ext>
            </a:extLst>
          </p:cNvPr>
          <p:cNvSpPr/>
          <p:nvPr/>
        </p:nvSpPr>
        <p:spPr>
          <a:xfrm>
            <a:off x="2138720" y="4180413"/>
            <a:ext cx="1186248" cy="199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</a:rPr>
              <a:t>평가위원 선정</a:t>
            </a:r>
          </a:p>
        </p:txBody>
      </p:sp>
      <p:sp>
        <p:nvSpPr>
          <p:cNvPr id="11" name="Google Shape;187;p20">
            <a:extLst>
              <a:ext uri="{FF2B5EF4-FFF2-40B4-BE49-F238E27FC236}">
                <a16:creationId xmlns:a16="http://schemas.microsoft.com/office/drawing/2014/main" id="{68D2A5C0-D04D-B60B-A3ED-3FF267DCA62B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2" name="직선 연결선[R] 34">
            <a:extLst>
              <a:ext uri="{FF2B5EF4-FFF2-40B4-BE49-F238E27FC236}">
                <a16:creationId xmlns:a16="http://schemas.microsoft.com/office/drawing/2014/main" id="{1CC0631A-3EC2-2080-3E1A-05A69AF4A0DD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A446EB-773F-42AD-DE5D-7120E9202B15}"/>
              </a:ext>
            </a:extLst>
          </p:cNvPr>
          <p:cNvSpPr txBox="1"/>
          <p:nvPr/>
        </p:nvSpPr>
        <p:spPr>
          <a:xfrm>
            <a:off x="487594" y="579719"/>
            <a:ext cx="6322565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Service Flow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광고주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(Advertiser),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으로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각 페이지가 나뉨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08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5FD0C4-01DD-4C84-EBE7-7627385C47DB}"/>
              </a:ext>
            </a:extLst>
          </p:cNvPr>
          <p:cNvSpPr/>
          <p:nvPr/>
        </p:nvSpPr>
        <p:spPr>
          <a:xfrm>
            <a:off x="2269067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3FCD-1674-6AA5-E735-837433EA51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1867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55A524-C464-646B-3FA5-9B89C2CFF29F}"/>
              </a:ext>
            </a:extLst>
          </p:cNvPr>
          <p:cNvSpPr/>
          <p:nvPr/>
        </p:nvSpPr>
        <p:spPr>
          <a:xfrm>
            <a:off x="5359402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리뷰어</a:t>
            </a:r>
            <a:r>
              <a:rPr lang="ko-KR" altLang="en-US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08CEB1-DA19-85B2-9D76-4AD5601C8C1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72202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0733EF-3DAF-663F-D3FD-BB4701E7EC69}"/>
              </a:ext>
            </a:extLst>
          </p:cNvPr>
          <p:cNvSpPr/>
          <p:nvPr/>
        </p:nvSpPr>
        <p:spPr>
          <a:xfrm>
            <a:off x="8483603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E7A57E-0460-F3A1-6761-84847C2692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96403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F086F5-E6E7-DFF0-0E94-CF4F515E2506}"/>
              </a:ext>
            </a:extLst>
          </p:cNvPr>
          <p:cNvCxnSpPr>
            <a:cxnSpLocks/>
          </p:cNvCxnSpPr>
          <p:nvPr/>
        </p:nvCxnSpPr>
        <p:spPr>
          <a:xfrm>
            <a:off x="3098800" y="2895600"/>
            <a:ext cx="30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3DE87F-DBF9-935C-2045-704F433EA70F}"/>
              </a:ext>
            </a:extLst>
          </p:cNvPr>
          <p:cNvSpPr txBox="1"/>
          <p:nvPr/>
        </p:nvSpPr>
        <p:spPr>
          <a:xfrm>
            <a:off x="3716869" y="2442144"/>
            <a:ext cx="230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리뷰어</a:t>
            </a:r>
            <a:r>
              <a:rPr lang="ko-KR" altLang="en-US" dirty="0"/>
              <a:t> 검색요청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6C06A-1C3D-A0B1-DE25-B5E3C21624A0}"/>
              </a:ext>
            </a:extLst>
          </p:cNvPr>
          <p:cNvCxnSpPr>
            <a:cxnSpLocks/>
          </p:cNvCxnSpPr>
          <p:nvPr/>
        </p:nvCxnSpPr>
        <p:spPr>
          <a:xfrm flipH="1">
            <a:off x="3081867" y="4201531"/>
            <a:ext cx="623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6DEF83-59BB-82FF-E2AF-4C8D6FFE7CEE}"/>
              </a:ext>
            </a:extLst>
          </p:cNvPr>
          <p:cNvSpPr txBox="1"/>
          <p:nvPr/>
        </p:nvSpPr>
        <p:spPr>
          <a:xfrm>
            <a:off x="5190068" y="3708969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 err="1"/>
              <a:t>리뷰어</a:t>
            </a:r>
            <a:r>
              <a:rPr lang="ko-KR" altLang="en-US" dirty="0"/>
              <a:t> 선정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8D891E-4667-EBD6-13C9-8359A46AAEDC}"/>
              </a:ext>
            </a:extLst>
          </p:cNvPr>
          <p:cNvCxnSpPr>
            <a:cxnSpLocks/>
          </p:cNvCxnSpPr>
          <p:nvPr/>
        </p:nvCxnSpPr>
        <p:spPr>
          <a:xfrm>
            <a:off x="6197601" y="3488267"/>
            <a:ext cx="309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A69FA7-7B53-8141-3D8E-2FA4C251E8D6}"/>
              </a:ext>
            </a:extLst>
          </p:cNvPr>
          <p:cNvSpPr txBox="1"/>
          <p:nvPr/>
        </p:nvSpPr>
        <p:spPr>
          <a:xfrm>
            <a:off x="7010406" y="3008585"/>
            <a:ext cx="230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 err="1"/>
              <a:t>리뷰어</a:t>
            </a:r>
            <a:r>
              <a:rPr lang="ko-KR" altLang="en-US" dirty="0"/>
              <a:t> 검색</a:t>
            </a:r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FDF4FA67-5476-DC2E-9A26-A939C5D8942E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F13157E7-889F-A0DC-E27C-A27195022E57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5F9DA8-6126-376B-BC0D-88F2A177AB7A}"/>
              </a:ext>
            </a:extLst>
          </p:cNvPr>
          <p:cNvSpPr txBox="1"/>
          <p:nvPr/>
        </p:nvSpPr>
        <p:spPr>
          <a:xfrm>
            <a:off x="487594" y="579719"/>
            <a:ext cx="3260829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선정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1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5FD0C4-01DD-4C84-EBE7-7627385C47DB}"/>
              </a:ext>
            </a:extLst>
          </p:cNvPr>
          <p:cNvSpPr/>
          <p:nvPr/>
        </p:nvSpPr>
        <p:spPr>
          <a:xfrm>
            <a:off x="2252134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3FCD-1674-6AA5-E735-837433EA51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64934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55A524-C464-646B-3FA5-9B89C2CFF29F}"/>
              </a:ext>
            </a:extLst>
          </p:cNvPr>
          <p:cNvSpPr/>
          <p:nvPr/>
        </p:nvSpPr>
        <p:spPr>
          <a:xfrm>
            <a:off x="5342469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08CEB1-DA19-85B2-9D76-4AD5601C8C1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55269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0733EF-3DAF-663F-D3FD-BB4701E7EC69}"/>
              </a:ext>
            </a:extLst>
          </p:cNvPr>
          <p:cNvSpPr/>
          <p:nvPr/>
        </p:nvSpPr>
        <p:spPr>
          <a:xfrm>
            <a:off x="8466670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 스마트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컨트랙트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E7A57E-0460-F3A1-6761-84847C2692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79470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F086F5-E6E7-DFF0-0E94-CF4F515E2506}"/>
              </a:ext>
            </a:extLst>
          </p:cNvPr>
          <p:cNvCxnSpPr>
            <a:cxnSpLocks/>
          </p:cNvCxnSpPr>
          <p:nvPr/>
        </p:nvCxnSpPr>
        <p:spPr>
          <a:xfrm>
            <a:off x="3064934" y="3203598"/>
            <a:ext cx="295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3DE87F-DBF9-935C-2045-704F433EA70F}"/>
              </a:ext>
            </a:extLst>
          </p:cNvPr>
          <p:cNvSpPr txBox="1"/>
          <p:nvPr/>
        </p:nvSpPr>
        <p:spPr>
          <a:xfrm>
            <a:off x="3860801" y="2698339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리뷰어</a:t>
            </a:r>
            <a:r>
              <a:rPr lang="ko-KR" altLang="en-US" dirty="0"/>
              <a:t> 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4EF35-DC55-D159-CE19-42C120BE737B}"/>
              </a:ext>
            </a:extLst>
          </p:cNvPr>
          <p:cNvSpPr txBox="1"/>
          <p:nvPr/>
        </p:nvSpPr>
        <p:spPr>
          <a:xfrm>
            <a:off x="6650571" y="330097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리액션</a:t>
            </a:r>
            <a:r>
              <a:rPr lang="ko-KR" altLang="en-US" dirty="0"/>
              <a:t>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B4620-CE6B-877C-55E4-D168D4166525}"/>
              </a:ext>
            </a:extLst>
          </p:cNvPr>
          <p:cNvSpPr txBox="1"/>
          <p:nvPr/>
        </p:nvSpPr>
        <p:spPr>
          <a:xfrm>
            <a:off x="6887633" y="363012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리액션</a:t>
            </a:r>
            <a:r>
              <a:rPr lang="ko-KR" altLang="en-US" dirty="0"/>
              <a:t> 기록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E61323-F7CE-3570-787F-205CDF148AEB}"/>
              </a:ext>
            </a:extLst>
          </p:cNvPr>
          <p:cNvSpPr/>
          <p:nvPr/>
        </p:nvSpPr>
        <p:spPr>
          <a:xfrm>
            <a:off x="6015571" y="3085067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B7E933-F6C5-3602-CDDD-EB9D41CB0FA7}"/>
              </a:ext>
            </a:extLst>
          </p:cNvPr>
          <p:cNvSpPr/>
          <p:nvPr/>
        </p:nvSpPr>
        <p:spPr>
          <a:xfrm>
            <a:off x="6172202" y="3254397"/>
            <a:ext cx="253994" cy="597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U자형 31">
            <a:extLst>
              <a:ext uri="{FF2B5EF4-FFF2-40B4-BE49-F238E27FC236}">
                <a16:creationId xmlns:a16="http://schemas.microsoft.com/office/drawing/2014/main" id="{FFD55182-1A89-1F88-8CB8-2138107856C6}"/>
              </a:ext>
            </a:extLst>
          </p:cNvPr>
          <p:cNvSpPr/>
          <p:nvPr/>
        </p:nvSpPr>
        <p:spPr>
          <a:xfrm rot="5400000">
            <a:off x="6376522" y="3458735"/>
            <a:ext cx="353341" cy="22013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5F8B19-8463-BDD7-F069-416CA702092C}"/>
              </a:ext>
            </a:extLst>
          </p:cNvPr>
          <p:cNvSpPr/>
          <p:nvPr/>
        </p:nvSpPr>
        <p:spPr>
          <a:xfrm>
            <a:off x="9148235" y="3660789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4ECEEE-2D0F-A8EC-BB2B-170F2BC729CC}"/>
              </a:ext>
            </a:extLst>
          </p:cNvPr>
          <p:cNvCxnSpPr>
            <a:cxnSpLocks/>
          </p:cNvCxnSpPr>
          <p:nvPr/>
        </p:nvCxnSpPr>
        <p:spPr>
          <a:xfrm>
            <a:off x="6311906" y="4004734"/>
            <a:ext cx="298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C51F06C7-685F-A3BD-72C5-CB96410040BA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7" name="직선 연결선[R] 34">
            <a:extLst>
              <a:ext uri="{FF2B5EF4-FFF2-40B4-BE49-F238E27FC236}">
                <a16:creationId xmlns:a16="http://schemas.microsoft.com/office/drawing/2014/main" id="{787902EA-7905-02B4-AB77-51D67B28A15D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38E827-FD0F-E905-0625-2ECC9F81FE8E}"/>
              </a:ext>
            </a:extLst>
          </p:cNvPr>
          <p:cNvSpPr txBox="1"/>
          <p:nvPr/>
        </p:nvSpPr>
        <p:spPr>
          <a:xfrm>
            <a:off x="487594" y="579719"/>
            <a:ext cx="4703532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게시글 작성 및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리액션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저장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82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C02807-96CD-0F6F-50FF-CAF3548EB90E}"/>
              </a:ext>
            </a:extLst>
          </p:cNvPr>
          <p:cNvSpPr/>
          <p:nvPr/>
        </p:nvSpPr>
        <p:spPr>
          <a:xfrm>
            <a:off x="2269067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DC6027-5A1D-3350-D349-B04698A1BA6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1867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F0466D-49F5-5982-9DC2-C1FC7F2CC371}"/>
              </a:ext>
            </a:extLst>
          </p:cNvPr>
          <p:cNvSpPr/>
          <p:nvPr/>
        </p:nvSpPr>
        <p:spPr>
          <a:xfrm>
            <a:off x="5359402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평가위원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237897-5E8A-EEEA-CE96-2C50B6CC51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72202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595DB4-31EB-4860-A0D2-CA98107DD81B}"/>
              </a:ext>
            </a:extLst>
          </p:cNvPr>
          <p:cNvSpPr/>
          <p:nvPr/>
        </p:nvSpPr>
        <p:spPr>
          <a:xfrm>
            <a:off x="8483603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평가위원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E9E983-4A9B-BB55-91B3-A646F4C722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296403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FA9526-6FC5-8510-E9B2-A29126E76941}"/>
              </a:ext>
            </a:extLst>
          </p:cNvPr>
          <p:cNvCxnSpPr>
            <a:cxnSpLocks/>
          </p:cNvCxnSpPr>
          <p:nvPr/>
        </p:nvCxnSpPr>
        <p:spPr>
          <a:xfrm>
            <a:off x="3098800" y="2895600"/>
            <a:ext cx="271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8039C9-1CF0-FE77-71BD-12CDDE772E6A}"/>
              </a:ext>
            </a:extLst>
          </p:cNvPr>
          <p:cNvSpPr txBox="1"/>
          <p:nvPr/>
        </p:nvSpPr>
        <p:spPr>
          <a:xfrm>
            <a:off x="3441703" y="2441112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평가위원 검색 요청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31CB41-3838-C06D-1D88-E9E5C6D539D1}"/>
              </a:ext>
            </a:extLst>
          </p:cNvPr>
          <p:cNvCxnSpPr>
            <a:cxnSpLocks/>
          </p:cNvCxnSpPr>
          <p:nvPr/>
        </p:nvCxnSpPr>
        <p:spPr>
          <a:xfrm flipH="1">
            <a:off x="3441703" y="4164358"/>
            <a:ext cx="584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0DB647-E10D-CB3C-5191-D416286CE205}"/>
              </a:ext>
            </a:extLst>
          </p:cNvPr>
          <p:cNvSpPr txBox="1"/>
          <p:nvPr/>
        </p:nvSpPr>
        <p:spPr>
          <a:xfrm>
            <a:off x="4969936" y="370783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</a:t>
            </a:r>
            <a:r>
              <a:rPr lang="ko-KR" altLang="en-US" dirty="0"/>
              <a:t>평가위원 선정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F843D3-62B7-925D-DB69-C7D9A3E1CB4E}"/>
              </a:ext>
            </a:extLst>
          </p:cNvPr>
          <p:cNvCxnSpPr>
            <a:cxnSpLocks/>
          </p:cNvCxnSpPr>
          <p:nvPr/>
        </p:nvCxnSpPr>
        <p:spPr>
          <a:xfrm>
            <a:off x="6197601" y="3488267"/>
            <a:ext cx="267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27AFDA-F284-B055-07D5-933C77FCDE48}"/>
              </a:ext>
            </a:extLst>
          </p:cNvPr>
          <p:cNvSpPr txBox="1"/>
          <p:nvPr/>
        </p:nvSpPr>
        <p:spPr>
          <a:xfrm>
            <a:off x="6807200" y="2994568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평가위원 검색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0FD709-30A1-4B5C-B413-C52A17B71E61}"/>
              </a:ext>
            </a:extLst>
          </p:cNvPr>
          <p:cNvSpPr/>
          <p:nvPr/>
        </p:nvSpPr>
        <p:spPr>
          <a:xfrm>
            <a:off x="6053665" y="2166871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A90E54-A5E5-DBC6-AC94-04175D75C867}"/>
              </a:ext>
            </a:extLst>
          </p:cNvPr>
          <p:cNvSpPr/>
          <p:nvPr/>
        </p:nvSpPr>
        <p:spPr>
          <a:xfrm>
            <a:off x="9165168" y="2863100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20D51F-4E59-3DAF-6725-A19F327C9621}"/>
              </a:ext>
            </a:extLst>
          </p:cNvPr>
          <p:cNvSpPr/>
          <p:nvPr/>
        </p:nvSpPr>
        <p:spPr>
          <a:xfrm>
            <a:off x="2915711" y="2303454"/>
            <a:ext cx="366178" cy="3477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C0B18F39-742C-5ED0-56A0-EC5B38359E22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B2D88D3E-A9EE-B2E2-73F4-A3E0F3BB754D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6222E0-ECB4-7111-F7E7-0B73445B5199}"/>
              </a:ext>
            </a:extLst>
          </p:cNvPr>
          <p:cNvSpPr txBox="1"/>
          <p:nvPr/>
        </p:nvSpPr>
        <p:spPr>
          <a:xfrm>
            <a:off x="487594" y="579719"/>
            <a:ext cx="3130985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6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6E013-0D58-6E41-AACB-497438C4A0E5}"/>
              </a:ext>
            </a:extLst>
          </p:cNvPr>
          <p:cNvSpPr/>
          <p:nvPr/>
        </p:nvSpPr>
        <p:spPr>
          <a:xfrm>
            <a:off x="3623734" y="1167708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평가위원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2A63C2-9B49-D9A8-EFA3-CB9F157DE5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36534" y="1929708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22A80-7888-627C-8F42-BA68D10D3D41}"/>
              </a:ext>
            </a:extLst>
          </p:cNvPr>
          <p:cNvSpPr/>
          <p:nvPr/>
        </p:nvSpPr>
        <p:spPr>
          <a:xfrm>
            <a:off x="6714069" y="1167708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 스마트 </a:t>
            </a:r>
            <a:r>
              <a:rPr lang="ko-KR" altLang="en-US" dirty="0" err="1">
                <a:solidFill>
                  <a:schemeClr val="tx1"/>
                </a:solidFill>
              </a:rPr>
              <a:t>컨트랙트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661F81-A7E5-92E0-0D82-A8572AC0187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526869" y="1929708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7F9CBC-B61D-AB33-59C4-66E2CBA5B196}"/>
              </a:ext>
            </a:extLst>
          </p:cNvPr>
          <p:cNvCxnSpPr>
            <a:cxnSpLocks/>
          </p:cNvCxnSpPr>
          <p:nvPr/>
        </p:nvCxnSpPr>
        <p:spPr>
          <a:xfrm>
            <a:off x="4436534" y="3185972"/>
            <a:ext cx="295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1C4496-1B04-0E7B-43F5-A0FE1899C896}"/>
              </a:ext>
            </a:extLst>
          </p:cNvPr>
          <p:cNvSpPr txBox="1"/>
          <p:nvPr/>
        </p:nvSpPr>
        <p:spPr>
          <a:xfrm>
            <a:off x="5232401" y="2680713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게시글 평가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F99A5-990C-3C37-BF8E-3741F1E537D1}"/>
              </a:ext>
            </a:extLst>
          </p:cNvPr>
          <p:cNvSpPr/>
          <p:nvPr/>
        </p:nvSpPr>
        <p:spPr>
          <a:xfrm>
            <a:off x="7387171" y="3067441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3269D-7CB0-0C2A-28D9-AEB153BFB53C}"/>
              </a:ext>
            </a:extLst>
          </p:cNvPr>
          <p:cNvSpPr/>
          <p:nvPr/>
        </p:nvSpPr>
        <p:spPr>
          <a:xfrm>
            <a:off x="7543802" y="3236771"/>
            <a:ext cx="253994" cy="597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6F6462EF-5ECB-6375-6B28-7ADFDD3C8D37}"/>
              </a:ext>
            </a:extLst>
          </p:cNvPr>
          <p:cNvSpPr/>
          <p:nvPr/>
        </p:nvSpPr>
        <p:spPr>
          <a:xfrm rot="5400000">
            <a:off x="7748122" y="3441109"/>
            <a:ext cx="353341" cy="22013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F7D4ADBA-AFF0-87BC-B3E2-AFF2D9C769FD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91CED66C-95F2-F91F-74CA-6096324EDDC1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4C45C7-B675-5467-CD49-51D0CC902B09}"/>
              </a:ext>
            </a:extLst>
          </p:cNvPr>
          <p:cNvSpPr txBox="1"/>
          <p:nvPr/>
        </p:nvSpPr>
        <p:spPr>
          <a:xfrm>
            <a:off x="487594" y="579719"/>
            <a:ext cx="3695242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평가위원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(Rater)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게시글 평가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69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431EA5-9F6F-2AC6-6F5A-82AD66B7B5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47799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6F3530-8A51-37B7-55D6-5D2E58C522C9}"/>
              </a:ext>
            </a:extLst>
          </p:cNvPr>
          <p:cNvSpPr/>
          <p:nvPr/>
        </p:nvSpPr>
        <p:spPr>
          <a:xfrm>
            <a:off x="1198493" y="2113699"/>
            <a:ext cx="423333" cy="4171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556F26-3427-1D51-312C-F5C344D82AA7}"/>
              </a:ext>
            </a:extLst>
          </p:cNvPr>
          <p:cNvSpPr/>
          <p:nvPr/>
        </p:nvSpPr>
        <p:spPr>
          <a:xfrm>
            <a:off x="634999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 스마트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컨트랙트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20040F-46E3-DE6F-9733-9AF7CC332543}"/>
              </a:ext>
            </a:extLst>
          </p:cNvPr>
          <p:cNvSpPr/>
          <p:nvPr/>
        </p:nvSpPr>
        <p:spPr>
          <a:xfrm>
            <a:off x="3725334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B3E124-EDB3-9D1A-BBC4-26EA4410FD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38134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E9B35-7079-94DB-42D8-FE6FC3D31E80}"/>
              </a:ext>
            </a:extLst>
          </p:cNvPr>
          <p:cNvSpPr/>
          <p:nvPr/>
        </p:nvSpPr>
        <p:spPr>
          <a:xfrm>
            <a:off x="6849535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평가위원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23BCB8-302F-7F73-2B8A-D71CE249074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662335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7D74F0-EE87-0A54-B37D-0AD2A71BDDB2}"/>
              </a:ext>
            </a:extLst>
          </p:cNvPr>
          <p:cNvCxnSpPr>
            <a:cxnSpLocks/>
          </p:cNvCxnSpPr>
          <p:nvPr/>
        </p:nvCxnSpPr>
        <p:spPr>
          <a:xfrm>
            <a:off x="4557177" y="5825457"/>
            <a:ext cx="5687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11F55-914D-36F7-9868-A4D80D772F7C}"/>
              </a:ext>
            </a:extLst>
          </p:cNvPr>
          <p:cNvSpPr txBox="1"/>
          <p:nvPr/>
        </p:nvSpPr>
        <p:spPr>
          <a:xfrm>
            <a:off x="1915040" y="2688933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보상 산정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74E9-892D-BD49-2A89-DBD86D958307}"/>
              </a:ext>
            </a:extLst>
          </p:cNvPr>
          <p:cNvCxnSpPr>
            <a:cxnSpLocks/>
          </p:cNvCxnSpPr>
          <p:nvPr/>
        </p:nvCxnSpPr>
        <p:spPr>
          <a:xfrm>
            <a:off x="4538134" y="4276764"/>
            <a:ext cx="2948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F62BB5-0A01-CCDD-B77C-58CB0074FE0A}"/>
              </a:ext>
            </a:extLst>
          </p:cNvPr>
          <p:cNvSpPr txBox="1"/>
          <p:nvPr/>
        </p:nvSpPr>
        <p:spPr>
          <a:xfrm>
            <a:off x="5423417" y="3808366"/>
            <a:ext cx="1562099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보상 전송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FF862-5ABB-1EE7-3DDF-6FD14249B208}"/>
              </a:ext>
            </a:extLst>
          </p:cNvPr>
          <p:cNvSpPr/>
          <p:nvPr/>
        </p:nvSpPr>
        <p:spPr>
          <a:xfrm>
            <a:off x="1391702" y="2330575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19025-D260-C7FE-DF49-C81A3951DCDF}"/>
              </a:ext>
            </a:extLst>
          </p:cNvPr>
          <p:cNvSpPr/>
          <p:nvPr/>
        </p:nvSpPr>
        <p:spPr>
          <a:xfrm>
            <a:off x="1514467" y="2499905"/>
            <a:ext cx="253994" cy="597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U자형 22">
            <a:extLst>
              <a:ext uri="{FF2B5EF4-FFF2-40B4-BE49-F238E27FC236}">
                <a16:creationId xmlns:a16="http://schemas.microsoft.com/office/drawing/2014/main" id="{9E703EB2-F6D4-0179-4A41-5B6E75450F90}"/>
              </a:ext>
            </a:extLst>
          </p:cNvPr>
          <p:cNvSpPr/>
          <p:nvPr/>
        </p:nvSpPr>
        <p:spPr>
          <a:xfrm rot="5400000">
            <a:off x="1700267" y="2712489"/>
            <a:ext cx="353341" cy="22013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43FE3C-2F03-6CC3-FD5A-94EB5A39DE81}"/>
              </a:ext>
            </a:extLst>
          </p:cNvPr>
          <p:cNvSpPr/>
          <p:nvPr/>
        </p:nvSpPr>
        <p:spPr>
          <a:xfrm>
            <a:off x="9734554" y="1185334"/>
            <a:ext cx="1625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D804637-9738-3665-4B89-00ADAA334B5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47354" y="1947334"/>
            <a:ext cx="16933" cy="49106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621CDA-9710-18AD-26A8-894EB9345F94}"/>
              </a:ext>
            </a:extLst>
          </p:cNvPr>
          <p:cNvSpPr txBox="1"/>
          <p:nvPr/>
        </p:nvSpPr>
        <p:spPr>
          <a:xfrm>
            <a:off x="6860101" y="5382719"/>
            <a:ext cx="1562099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보상 전송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D641F7-1CE1-5F04-02EC-E63FA0C0B502}"/>
              </a:ext>
            </a:extLst>
          </p:cNvPr>
          <p:cNvCxnSpPr>
            <a:cxnSpLocks/>
          </p:cNvCxnSpPr>
          <p:nvPr/>
        </p:nvCxnSpPr>
        <p:spPr>
          <a:xfrm>
            <a:off x="1555758" y="3720392"/>
            <a:ext cx="272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D23FA5-A5B4-57BE-37C9-F81C4EB29B77}"/>
              </a:ext>
            </a:extLst>
          </p:cNvPr>
          <p:cNvSpPr txBox="1"/>
          <p:nvPr/>
        </p:nvSpPr>
        <p:spPr>
          <a:xfrm>
            <a:off x="2256900" y="3269148"/>
            <a:ext cx="1562099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금액추출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CC4A1E-CB85-799F-811A-6AFE63F4D3DB}"/>
              </a:ext>
            </a:extLst>
          </p:cNvPr>
          <p:cNvSpPr/>
          <p:nvPr/>
        </p:nvSpPr>
        <p:spPr>
          <a:xfrm>
            <a:off x="4406899" y="2934203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4CB02A-9BC4-B91B-E92F-037E0E09A0DB}"/>
              </a:ext>
            </a:extLst>
          </p:cNvPr>
          <p:cNvSpPr/>
          <p:nvPr/>
        </p:nvSpPr>
        <p:spPr>
          <a:xfrm>
            <a:off x="7522633" y="3720392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E544A8-96FB-863E-231C-72ED1F0017E1}"/>
              </a:ext>
            </a:extLst>
          </p:cNvPr>
          <p:cNvSpPr/>
          <p:nvPr/>
        </p:nvSpPr>
        <p:spPr>
          <a:xfrm>
            <a:off x="10416119" y="5233017"/>
            <a:ext cx="296335" cy="1178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4C1E3F85-4064-46CF-838D-983B315EAD89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" name="직선 연결선[R] 34">
            <a:extLst>
              <a:ext uri="{FF2B5EF4-FFF2-40B4-BE49-F238E27FC236}">
                <a16:creationId xmlns:a16="http://schemas.microsoft.com/office/drawing/2014/main" id="{0F957350-CC41-D79A-DF11-6880B981C6C4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B2C59E-6D8A-0C48-8295-BB6DC99F2B31}"/>
              </a:ext>
            </a:extLst>
          </p:cNvPr>
          <p:cNvSpPr txBox="1"/>
          <p:nvPr/>
        </p:nvSpPr>
        <p:spPr>
          <a:xfrm>
            <a:off x="487594" y="579719"/>
            <a:ext cx="5397631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Sequence Diagram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광고주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(Advertiser)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리뷰어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(Reviewer)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에게 보상 전송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8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B0B229-7FEC-E456-52E0-5EA59080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1174455"/>
            <a:ext cx="10049024" cy="5683545"/>
          </a:xfrm>
          <a:prstGeom prst="rect">
            <a:avLst/>
          </a:prstGeom>
        </p:spPr>
      </p:pic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00592023-8AC4-7403-74B9-8873B28D9BB8}"/>
              </a:ext>
            </a:extLst>
          </p:cNvPr>
          <p:cNvSpPr/>
          <p:nvPr/>
        </p:nvSpPr>
        <p:spPr>
          <a:xfrm>
            <a:off x="2318678" y="1427025"/>
            <a:ext cx="632754" cy="22879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AB49485B-F18E-1CDE-204E-949EFAACEB66}"/>
              </a:ext>
            </a:extLst>
          </p:cNvPr>
          <p:cNvSpPr/>
          <p:nvPr/>
        </p:nvSpPr>
        <p:spPr>
          <a:xfrm>
            <a:off x="1394235" y="1433839"/>
            <a:ext cx="778598" cy="21293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AFB54ED-AD03-D9C6-8217-EE0D61EF8039}"/>
              </a:ext>
            </a:extLst>
          </p:cNvPr>
          <p:cNvSpPr/>
          <p:nvPr/>
        </p:nvSpPr>
        <p:spPr>
          <a:xfrm>
            <a:off x="3097275" y="1468200"/>
            <a:ext cx="534155" cy="141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05DBAEB-1559-660B-BF49-BB8559AA1989}"/>
              </a:ext>
            </a:extLst>
          </p:cNvPr>
          <p:cNvSpPr/>
          <p:nvPr/>
        </p:nvSpPr>
        <p:spPr>
          <a:xfrm rot="8455889">
            <a:off x="875233" y="1762143"/>
            <a:ext cx="534155" cy="141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FDBBF-5AE8-3D0A-6D4C-5E169D047708}"/>
              </a:ext>
            </a:extLst>
          </p:cNvPr>
          <p:cNvSpPr txBox="1"/>
          <p:nvPr/>
        </p:nvSpPr>
        <p:spPr>
          <a:xfrm>
            <a:off x="3631430" y="1354248"/>
            <a:ext cx="145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평가위원 선정</a:t>
            </a:r>
            <a:endParaRPr kumimoji="1"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E355F-B0DB-A00F-2CAF-64BEB18DC847}"/>
              </a:ext>
            </a:extLst>
          </p:cNvPr>
          <p:cNvSpPr txBox="1"/>
          <p:nvPr/>
        </p:nvSpPr>
        <p:spPr>
          <a:xfrm>
            <a:off x="94093" y="2056086"/>
            <a:ext cx="145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/>
              <a:t>리뷰어</a:t>
            </a:r>
            <a:r>
              <a:rPr kumimoji="1" lang="ko-KR" altLang="en-US" sz="1400" dirty="0"/>
              <a:t> 선정</a:t>
            </a:r>
            <a:endParaRPr kumimoji="1" lang="en-US" altLang="ko-KR" sz="1400" dirty="0"/>
          </a:p>
        </p:txBody>
      </p:sp>
      <p:sp>
        <p:nvSpPr>
          <p:cNvPr id="2" name="Google Shape;187;p20">
            <a:extLst>
              <a:ext uri="{FF2B5EF4-FFF2-40B4-BE49-F238E27FC236}">
                <a16:creationId xmlns:a16="http://schemas.microsoft.com/office/drawing/2014/main" id="{089740EF-D66D-1E35-BA6D-F340250325C1}"/>
              </a:ext>
            </a:extLst>
          </p:cNvPr>
          <p:cNvSpPr txBox="1">
            <a:spLocks/>
          </p:cNvSpPr>
          <p:nvPr/>
        </p:nvSpPr>
        <p:spPr>
          <a:xfrm>
            <a:off x="562415" y="226302"/>
            <a:ext cx="2486258" cy="36843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블록체인 리워드 시스템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6" name="직선 연결선[R] 34">
            <a:extLst>
              <a:ext uri="{FF2B5EF4-FFF2-40B4-BE49-F238E27FC236}">
                <a16:creationId xmlns:a16="http://schemas.microsoft.com/office/drawing/2014/main" id="{68DE7B06-926A-4C09-C217-6B45E4B308A8}"/>
              </a:ext>
            </a:extLst>
          </p:cNvPr>
          <p:cNvCxnSpPr/>
          <p:nvPr/>
        </p:nvCxnSpPr>
        <p:spPr>
          <a:xfrm>
            <a:off x="422280" y="312372"/>
            <a:ext cx="0" cy="22796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91ED45-C594-A927-A0C9-640C5C9DD44B}"/>
              </a:ext>
            </a:extLst>
          </p:cNvPr>
          <p:cNvSpPr txBox="1"/>
          <p:nvPr/>
        </p:nvSpPr>
        <p:spPr>
          <a:xfrm>
            <a:off x="487594" y="579719"/>
            <a:ext cx="2637260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8F9295"/>
              </a:buClr>
              <a:buSzPts val="950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UI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화면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광고주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(Advertiser)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전용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50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926</Words>
  <Application>Microsoft Macintosh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Noto Sans KR</vt:lpstr>
      <vt:lpstr>Noto Sans KR Medium</vt:lpstr>
      <vt:lpstr>Arial</vt:lpstr>
      <vt:lpstr>Calibri</vt:lpstr>
      <vt:lpstr>Calibri Light</vt:lpstr>
      <vt:lpstr>Office 테마 2013 - 2022</vt:lpstr>
      <vt:lpstr>Bank-X 보고서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Bank-X/ UI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Bank-X</dc:title>
  <dc:creator>주윤재</dc:creator>
  <cp:lastModifiedBy>Ko Hankyeong</cp:lastModifiedBy>
  <cp:revision>141</cp:revision>
  <dcterms:created xsi:type="dcterms:W3CDTF">2023-02-18T06:06:34Z</dcterms:created>
  <dcterms:modified xsi:type="dcterms:W3CDTF">2023-02-23T01:18:33Z</dcterms:modified>
</cp:coreProperties>
</file>