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1.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9" r:id="rId7"/>
    <p:sldId id="270" r:id="rId8"/>
    <p:sldId id="258" r:id="rId9"/>
    <p:sldId id="260" r:id="rId10"/>
    <p:sldId id="261" r:id="rId11"/>
    <p:sldId id="259" r:id="rId12"/>
    <p:sldId id="262" r:id="rId13"/>
    <p:sldId id="263" r:id="rId14"/>
    <p:sldId id="264" r:id="rId15"/>
    <p:sldId id="265" r:id="rId16"/>
    <p:sldId id="266" r:id="rId17"/>
    <p:sldId id="267" r:id="rId18"/>
    <p:sldId id="26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A2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3"/>
    <p:restoredTop sz="90032" autoAdjust="0"/>
  </p:normalViewPr>
  <p:slideViewPr>
    <p:cSldViewPr snapToGrid="0" snapToObjects="1">
      <p:cViewPr varScale="1">
        <p:scale>
          <a:sx n="130" d="100"/>
          <a:sy n="130" d="100"/>
        </p:scale>
        <p:origin x="392" y="184"/>
      </p:cViewPr>
      <p:guideLst>
        <p:guide orient="horz" pos="2160"/>
        <p:guide pos="2880"/>
        <p:guide orient="horz" pos="162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hannahkoenker/Dropbox/A%20DHS%20MIS%20Datasets/Analysis/Reasons/Reasons%20for%20not%20using%20nets%20w%20graph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 of nets used</a:t>
            </a:r>
            <a:r>
              <a:rPr lang="en-US" baseline="0"/>
              <a:t> the previous night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'Percent Nets used'!$D$1</c:f>
              <c:strCache>
                <c:ptCount val="1"/>
                <c:pt idx="0">
                  <c:v>overall</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'Percent Nets used'!$A$2:$A$12</c:f>
              <c:strCache>
                <c:ptCount val="11"/>
                <c:pt idx="0">
                  <c:v>Liberia 2016</c:v>
                </c:pt>
                <c:pt idx="1">
                  <c:v>Nigeria 2010 </c:v>
                </c:pt>
                <c:pt idx="2">
                  <c:v>Nigeria 2015</c:v>
                </c:pt>
                <c:pt idx="3">
                  <c:v>Senegal 2010-11</c:v>
                </c:pt>
                <c:pt idx="4">
                  <c:v>Senegal 2014</c:v>
                </c:pt>
                <c:pt idx="5">
                  <c:v>Senegal 2015</c:v>
                </c:pt>
                <c:pt idx="6">
                  <c:v>Senegal 2016</c:v>
                </c:pt>
                <c:pt idx="7">
                  <c:v>Tanzania 2015-16</c:v>
                </c:pt>
                <c:pt idx="8">
                  <c:v>Tanzania 2017</c:v>
                </c:pt>
                <c:pt idx="9">
                  <c:v>Uganda 2009</c:v>
                </c:pt>
                <c:pt idx="10">
                  <c:v>Uganda 2014-15</c:v>
                </c:pt>
              </c:strCache>
            </c:strRef>
          </c:cat>
          <c:val>
            <c:numRef>
              <c:f>'Percent Nets used'!$D$2:$D$12</c:f>
              <c:numCache>
                <c:formatCode>General</c:formatCode>
                <c:ptCount val="11"/>
                <c:pt idx="0">
                  <c:v>71.100000000000009</c:v>
                </c:pt>
                <c:pt idx="1">
                  <c:v>76.800000000000011</c:v>
                </c:pt>
                <c:pt idx="2">
                  <c:v>60.300000000000004</c:v>
                </c:pt>
                <c:pt idx="3">
                  <c:v>69.100000000000009</c:v>
                </c:pt>
                <c:pt idx="4">
                  <c:v>62.800000000000004</c:v>
                </c:pt>
                <c:pt idx="5">
                  <c:v>69.7</c:v>
                </c:pt>
                <c:pt idx="6">
                  <c:v>68.100000000000009</c:v>
                </c:pt>
                <c:pt idx="7">
                  <c:v>70.600000000000009</c:v>
                </c:pt>
                <c:pt idx="8">
                  <c:v>67.400000000000006</c:v>
                </c:pt>
                <c:pt idx="9">
                  <c:v>78.300000000000011</c:v>
                </c:pt>
                <c:pt idx="10">
                  <c:v>74.600000000000009</c:v>
                </c:pt>
              </c:numCache>
            </c:numRef>
          </c:val>
          <c:extLst>
            <c:ext xmlns:c16="http://schemas.microsoft.com/office/drawing/2014/chart" uri="{C3380CC4-5D6E-409C-BE32-E72D297353CC}">
              <c16:uniqueId val="{00000000-0314-2043-849F-6DDC3954E8FC}"/>
            </c:ext>
          </c:extLst>
        </c:ser>
        <c:dLbls>
          <c:dLblPos val="outEnd"/>
          <c:showLegendKey val="0"/>
          <c:showVal val="1"/>
          <c:showCatName val="0"/>
          <c:showSerName val="0"/>
          <c:showPercent val="0"/>
          <c:showBubbleSize val="0"/>
        </c:dLbls>
        <c:gapWidth val="124"/>
        <c:axId val="1136124751"/>
        <c:axId val="743019775"/>
      </c:barChart>
      <c:catAx>
        <c:axId val="11361247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019775"/>
        <c:crosses val="autoZero"/>
        <c:auto val="1"/>
        <c:lblAlgn val="ctr"/>
        <c:lblOffset val="100"/>
        <c:noMultiLvlLbl val="0"/>
      </c:catAx>
      <c:valAx>
        <c:axId val="743019775"/>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1247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Senegal 2014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'Senegal 2014'!$C$4</c:f>
              <c:strCache>
                <c:ptCount val="1"/>
                <c:pt idx="0">
                  <c:v>No mosquitoes</c:v>
                </c:pt>
              </c:strCache>
            </c:strRef>
          </c:tx>
          <c:spPr>
            <a:solidFill>
              <a:srgbClr val="C00000"/>
            </a:solidFill>
            <a:ln>
              <a:noFill/>
            </a:ln>
            <a:effectLst/>
          </c:spPr>
          <c:invertIfNegative val="0"/>
          <c:cat>
            <c:strRef>
              <c:f>('Senegal 2014'!$D$1,'Senegal 2014'!$H$1:$J$1)</c:f>
              <c:strCache>
                <c:ptCount val="4"/>
                <c:pt idx="0">
                  <c:v>overal</c:v>
                </c:pt>
                <c:pt idx="1">
                  <c:v>among hh with not enough</c:v>
                </c:pt>
                <c:pt idx="2">
                  <c:v>among hh with just right</c:v>
                </c:pt>
                <c:pt idx="3">
                  <c:v>among hh with too many</c:v>
                </c:pt>
              </c:strCache>
            </c:strRef>
          </c:cat>
          <c:val>
            <c:numRef>
              <c:f>('Senegal 2014'!$D$4,'Senegal 2014'!$H$4:$J$4)</c:f>
              <c:numCache>
                <c:formatCode>General</c:formatCode>
                <c:ptCount val="4"/>
                <c:pt idx="0">
                  <c:v>63.2</c:v>
                </c:pt>
                <c:pt idx="1">
                  <c:v>71.400000000000006</c:v>
                </c:pt>
                <c:pt idx="2">
                  <c:v>60.900000000000006</c:v>
                </c:pt>
                <c:pt idx="3">
                  <c:v>46.800000000000004</c:v>
                </c:pt>
              </c:numCache>
            </c:numRef>
          </c:val>
          <c:extLst>
            <c:ext xmlns:c16="http://schemas.microsoft.com/office/drawing/2014/chart" uri="{C3380CC4-5D6E-409C-BE32-E72D297353CC}">
              <c16:uniqueId val="{00000000-83AD-504D-A622-80D54073885D}"/>
            </c:ext>
          </c:extLst>
        </c:ser>
        <c:ser>
          <c:idx val="1"/>
          <c:order val="1"/>
          <c:tx>
            <c:strRef>
              <c:f>'Senegal 2014'!$C$5</c:f>
              <c:strCache>
                <c:ptCount val="1"/>
                <c:pt idx="0">
                  <c:v>Heat</c:v>
                </c:pt>
              </c:strCache>
            </c:strRef>
          </c:tx>
          <c:spPr>
            <a:solidFill>
              <a:srgbClr val="FF0000"/>
            </a:solidFill>
            <a:ln>
              <a:noFill/>
            </a:ln>
            <a:effectLst/>
          </c:spPr>
          <c:invertIfNegative val="0"/>
          <c:cat>
            <c:strRef>
              <c:f>('Senegal 2014'!$D$1,'Senegal 2014'!$H$1:$J$1)</c:f>
              <c:strCache>
                <c:ptCount val="4"/>
                <c:pt idx="0">
                  <c:v>overal</c:v>
                </c:pt>
                <c:pt idx="1">
                  <c:v>among hh with not enough</c:v>
                </c:pt>
                <c:pt idx="2">
                  <c:v>among hh with just right</c:v>
                </c:pt>
                <c:pt idx="3">
                  <c:v>among hh with too many</c:v>
                </c:pt>
              </c:strCache>
            </c:strRef>
          </c:cat>
          <c:val>
            <c:numRef>
              <c:f>('Senegal 2014'!$D$5,'Senegal 2014'!$H$5:$J$5)</c:f>
              <c:numCache>
                <c:formatCode>General</c:formatCode>
                <c:ptCount val="4"/>
                <c:pt idx="0">
                  <c:v>11.8</c:v>
                </c:pt>
                <c:pt idx="1">
                  <c:v>12.100000000000001</c:v>
                </c:pt>
                <c:pt idx="2">
                  <c:v>11.9</c:v>
                </c:pt>
                <c:pt idx="3">
                  <c:v>10.200000000000001</c:v>
                </c:pt>
              </c:numCache>
            </c:numRef>
          </c:val>
          <c:extLst>
            <c:ext xmlns:c16="http://schemas.microsoft.com/office/drawing/2014/chart" uri="{C3380CC4-5D6E-409C-BE32-E72D297353CC}">
              <c16:uniqueId val="{00000001-83AD-504D-A622-80D54073885D}"/>
            </c:ext>
          </c:extLst>
        </c:ser>
        <c:ser>
          <c:idx val="2"/>
          <c:order val="2"/>
          <c:tx>
            <c:strRef>
              <c:f>'Senegal 2014'!$C$6</c:f>
              <c:strCache>
                <c:ptCount val="1"/>
                <c:pt idx="0">
                  <c:v>Torn</c:v>
                </c:pt>
              </c:strCache>
            </c:strRef>
          </c:tx>
          <c:spPr>
            <a:solidFill>
              <a:srgbClr val="7030A0"/>
            </a:solidFill>
            <a:ln>
              <a:noFill/>
            </a:ln>
            <a:effectLst/>
          </c:spPr>
          <c:invertIfNegative val="0"/>
          <c:cat>
            <c:strRef>
              <c:f>('Senegal 2014'!$D$1,'Senegal 2014'!$H$1:$J$1)</c:f>
              <c:strCache>
                <c:ptCount val="4"/>
                <c:pt idx="0">
                  <c:v>overal</c:v>
                </c:pt>
                <c:pt idx="1">
                  <c:v>among hh with not enough</c:v>
                </c:pt>
                <c:pt idx="2">
                  <c:v>among hh with just right</c:v>
                </c:pt>
                <c:pt idx="3">
                  <c:v>among hh with too many</c:v>
                </c:pt>
              </c:strCache>
            </c:strRef>
          </c:cat>
          <c:val>
            <c:numRef>
              <c:f>('Senegal 2014'!$D$6,'Senegal 2014'!$H$6:$J$6)</c:f>
              <c:numCache>
                <c:formatCode>General</c:formatCode>
                <c:ptCount val="4"/>
                <c:pt idx="0">
                  <c:v>1.9000000000000001</c:v>
                </c:pt>
                <c:pt idx="1">
                  <c:v>1.6</c:v>
                </c:pt>
                <c:pt idx="2">
                  <c:v>1.6</c:v>
                </c:pt>
                <c:pt idx="3">
                  <c:v>4.1000000000000005</c:v>
                </c:pt>
              </c:numCache>
            </c:numRef>
          </c:val>
          <c:extLst>
            <c:ext xmlns:c16="http://schemas.microsoft.com/office/drawing/2014/chart" uri="{C3380CC4-5D6E-409C-BE32-E72D297353CC}">
              <c16:uniqueId val="{00000002-83AD-504D-A622-80D54073885D}"/>
            </c:ext>
          </c:extLst>
        </c:ser>
        <c:ser>
          <c:idx val="3"/>
          <c:order val="3"/>
          <c:tx>
            <c:strRef>
              <c:f>'Senegal 2014'!$C$7</c:f>
              <c:strCache>
                <c:ptCount val="1"/>
                <c:pt idx="0">
                  <c:v>Not effective</c:v>
                </c:pt>
              </c:strCache>
            </c:strRef>
          </c:tx>
          <c:spPr>
            <a:solidFill>
              <a:schemeClr val="tx1"/>
            </a:solidFill>
            <a:ln>
              <a:noFill/>
            </a:ln>
            <a:effectLst/>
          </c:spPr>
          <c:invertIfNegative val="0"/>
          <c:cat>
            <c:strRef>
              <c:f>('Senegal 2014'!$D$1,'Senegal 2014'!$H$1:$J$1)</c:f>
              <c:strCache>
                <c:ptCount val="4"/>
                <c:pt idx="0">
                  <c:v>overal</c:v>
                </c:pt>
                <c:pt idx="1">
                  <c:v>among hh with not enough</c:v>
                </c:pt>
                <c:pt idx="2">
                  <c:v>among hh with just right</c:v>
                </c:pt>
                <c:pt idx="3">
                  <c:v>among hh with too many</c:v>
                </c:pt>
              </c:strCache>
            </c:strRef>
          </c:cat>
          <c:val>
            <c:numRef>
              <c:f>('Senegal 2014'!$D$7,'Senegal 2014'!$H$7:$J$7)</c:f>
              <c:numCache>
                <c:formatCode>General</c:formatCode>
                <c:ptCount val="4"/>
                <c:pt idx="0">
                  <c:v>1.1000000000000001</c:v>
                </c:pt>
                <c:pt idx="1">
                  <c:v>1.8</c:v>
                </c:pt>
                <c:pt idx="2">
                  <c:v>0.8</c:v>
                </c:pt>
                <c:pt idx="3">
                  <c:v>0.2</c:v>
                </c:pt>
              </c:numCache>
            </c:numRef>
          </c:val>
          <c:extLst>
            <c:ext xmlns:c16="http://schemas.microsoft.com/office/drawing/2014/chart" uri="{C3380CC4-5D6E-409C-BE32-E72D297353CC}">
              <c16:uniqueId val="{00000003-83AD-504D-A622-80D54073885D}"/>
            </c:ext>
          </c:extLst>
        </c:ser>
        <c:ser>
          <c:idx val="4"/>
          <c:order val="4"/>
          <c:tx>
            <c:strRef>
              <c:f>'Senegal 2014'!$C$8</c:f>
              <c:strCache>
                <c:ptCount val="1"/>
                <c:pt idx="0">
                  <c:v>Other</c:v>
                </c:pt>
              </c:strCache>
            </c:strRef>
          </c:tx>
          <c:spPr>
            <a:solidFill>
              <a:schemeClr val="bg2"/>
            </a:solidFill>
            <a:ln>
              <a:noFill/>
            </a:ln>
            <a:effectLst/>
          </c:spPr>
          <c:invertIfNegative val="0"/>
          <c:cat>
            <c:strRef>
              <c:f>('Senegal 2014'!$D$1,'Senegal 2014'!$H$1:$J$1)</c:f>
              <c:strCache>
                <c:ptCount val="4"/>
                <c:pt idx="0">
                  <c:v>overal</c:v>
                </c:pt>
                <c:pt idx="1">
                  <c:v>among hh with not enough</c:v>
                </c:pt>
                <c:pt idx="2">
                  <c:v>among hh with just right</c:v>
                </c:pt>
                <c:pt idx="3">
                  <c:v>among hh with too many</c:v>
                </c:pt>
              </c:strCache>
            </c:strRef>
          </c:cat>
          <c:val>
            <c:numRef>
              <c:f>('Senegal 2014'!$D$8,'Senegal 2014'!$H$8:$J$8)</c:f>
              <c:numCache>
                <c:formatCode>General</c:formatCode>
                <c:ptCount val="4"/>
                <c:pt idx="0">
                  <c:v>21.900000000000002</c:v>
                </c:pt>
                <c:pt idx="1">
                  <c:v>13</c:v>
                </c:pt>
                <c:pt idx="2">
                  <c:v>24.6</c:v>
                </c:pt>
                <c:pt idx="3">
                  <c:v>38.700000000000003</c:v>
                </c:pt>
              </c:numCache>
            </c:numRef>
          </c:val>
          <c:extLst>
            <c:ext xmlns:c16="http://schemas.microsoft.com/office/drawing/2014/chart" uri="{C3380CC4-5D6E-409C-BE32-E72D297353CC}">
              <c16:uniqueId val="{00000004-83AD-504D-A622-80D54073885D}"/>
            </c:ext>
          </c:extLst>
        </c:ser>
        <c:ser>
          <c:idx val="5"/>
          <c:order val="5"/>
          <c:tx>
            <c:strRef>
              <c:f>'Senegal 2014'!$C$9</c:f>
              <c:strCache>
                <c:ptCount val="1"/>
                <c:pt idx="0">
                  <c:v>Don't know</c:v>
                </c:pt>
              </c:strCache>
            </c:strRef>
          </c:tx>
          <c:spPr>
            <a:solidFill>
              <a:schemeClr val="accent6"/>
            </a:solidFill>
            <a:ln>
              <a:noFill/>
            </a:ln>
            <a:effectLst/>
          </c:spPr>
          <c:invertIfNegative val="0"/>
          <c:cat>
            <c:strRef>
              <c:f>('Senegal 2014'!$D$1,'Senegal 2014'!$H$1:$J$1)</c:f>
              <c:strCache>
                <c:ptCount val="4"/>
                <c:pt idx="0">
                  <c:v>overal</c:v>
                </c:pt>
                <c:pt idx="1">
                  <c:v>among hh with not enough</c:v>
                </c:pt>
                <c:pt idx="2">
                  <c:v>among hh with just right</c:v>
                </c:pt>
                <c:pt idx="3">
                  <c:v>among hh with too many</c:v>
                </c:pt>
              </c:strCache>
            </c:strRef>
          </c:cat>
          <c:val>
            <c:numRef>
              <c:f>('Senegal 2014'!$D$9,'Senegal 2014'!$H$9:$J$9)</c:f>
              <c:numCache>
                <c:formatCode>General</c:formatCode>
                <c:ptCount val="4"/>
                <c:pt idx="0">
                  <c:v>0.2</c:v>
                </c:pt>
                <c:pt idx="1">
                  <c:v>0.2</c:v>
                </c:pt>
                <c:pt idx="2">
                  <c:v>0.2</c:v>
                </c:pt>
              </c:numCache>
            </c:numRef>
          </c:val>
          <c:extLst>
            <c:ext xmlns:c16="http://schemas.microsoft.com/office/drawing/2014/chart" uri="{C3380CC4-5D6E-409C-BE32-E72D297353CC}">
              <c16:uniqueId val="{00000005-83AD-504D-A622-80D54073885D}"/>
            </c:ext>
          </c:extLst>
        </c:ser>
        <c:dLbls>
          <c:showLegendKey val="0"/>
          <c:showVal val="0"/>
          <c:showCatName val="0"/>
          <c:showSerName val="0"/>
          <c:showPercent val="0"/>
          <c:showBubbleSize val="0"/>
        </c:dLbls>
        <c:gapWidth val="150"/>
        <c:overlap val="100"/>
        <c:axId val="234993200"/>
        <c:axId val="234993760"/>
      </c:barChart>
      <c:catAx>
        <c:axId val="2349932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93760"/>
        <c:crosses val="autoZero"/>
        <c:auto val="1"/>
        <c:lblAlgn val="ctr"/>
        <c:lblOffset val="100"/>
        <c:noMultiLvlLbl val="0"/>
      </c:catAx>
      <c:valAx>
        <c:axId val="23499376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93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Senegal</a:t>
            </a:r>
            <a:r>
              <a:rPr lang="en-US" baseline="0"/>
              <a:t> 2015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'Senegal 2015'!$C$4</c:f>
              <c:strCache>
                <c:ptCount val="1"/>
                <c:pt idx="0">
                  <c:v>No mosquitoes</c:v>
                </c:pt>
              </c:strCache>
            </c:strRef>
          </c:tx>
          <c:spPr>
            <a:solidFill>
              <a:srgbClr val="C00000"/>
            </a:solidFill>
            <a:ln>
              <a:noFill/>
            </a:ln>
            <a:effectLst/>
          </c:spPr>
          <c:invertIfNegative val="0"/>
          <c:cat>
            <c:strRef>
              <c:f>('Senegal 2015'!$D$1,'Senegal 2015'!$H$1:$J$1)</c:f>
              <c:strCache>
                <c:ptCount val="4"/>
                <c:pt idx="0">
                  <c:v>overall</c:v>
                </c:pt>
                <c:pt idx="1">
                  <c:v>among hh with not enough</c:v>
                </c:pt>
                <c:pt idx="2">
                  <c:v>among hh with just right</c:v>
                </c:pt>
                <c:pt idx="3">
                  <c:v>among hh with too many</c:v>
                </c:pt>
              </c:strCache>
            </c:strRef>
          </c:cat>
          <c:val>
            <c:numRef>
              <c:f>('Senegal 2015'!$D$4,'Senegal 2015'!$H$4:$J$4)</c:f>
              <c:numCache>
                <c:formatCode>General</c:formatCode>
                <c:ptCount val="4"/>
                <c:pt idx="0">
                  <c:v>57.800000000000004</c:v>
                </c:pt>
                <c:pt idx="1">
                  <c:v>70.3</c:v>
                </c:pt>
                <c:pt idx="2">
                  <c:v>56.400000000000006</c:v>
                </c:pt>
                <c:pt idx="3">
                  <c:v>23.5</c:v>
                </c:pt>
              </c:numCache>
            </c:numRef>
          </c:val>
          <c:extLst>
            <c:ext xmlns:c16="http://schemas.microsoft.com/office/drawing/2014/chart" uri="{C3380CC4-5D6E-409C-BE32-E72D297353CC}">
              <c16:uniqueId val="{00000000-78DA-3346-9C5E-AC58CBB32BFD}"/>
            </c:ext>
          </c:extLst>
        </c:ser>
        <c:ser>
          <c:idx val="1"/>
          <c:order val="1"/>
          <c:tx>
            <c:strRef>
              <c:f>'Senegal 2015'!$C$5</c:f>
              <c:strCache>
                <c:ptCount val="1"/>
                <c:pt idx="0">
                  <c:v>Heat</c:v>
                </c:pt>
              </c:strCache>
            </c:strRef>
          </c:tx>
          <c:spPr>
            <a:solidFill>
              <a:srgbClr val="FF0000"/>
            </a:solidFill>
            <a:ln>
              <a:noFill/>
            </a:ln>
            <a:effectLst/>
          </c:spPr>
          <c:invertIfNegative val="0"/>
          <c:cat>
            <c:strRef>
              <c:f>('Senegal 2015'!$D$1,'Senegal 2015'!$H$1:$J$1)</c:f>
              <c:strCache>
                <c:ptCount val="4"/>
                <c:pt idx="0">
                  <c:v>overall</c:v>
                </c:pt>
                <c:pt idx="1">
                  <c:v>among hh with not enough</c:v>
                </c:pt>
                <c:pt idx="2">
                  <c:v>among hh with just right</c:v>
                </c:pt>
                <c:pt idx="3">
                  <c:v>among hh with too many</c:v>
                </c:pt>
              </c:strCache>
            </c:strRef>
          </c:cat>
          <c:val>
            <c:numRef>
              <c:f>('Senegal 2015'!$D$5,'Senegal 2015'!$H$5:$J$5)</c:f>
              <c:numCache>
                <c:formatCode>General</c:formatCode>
                <c:ptCount val="4"/>
                <c:pt idx="0">
                  <c:v>13.4</c:v>
                </c:pt>
                <c:pt idx="1">
                  <c:v>15.8</c:v>
                </c:pt>
                <c:pt idx="2">
                  <c:v>13.200000000000001</c:v>
                </c:pt>
                <c:pt idx="3">
                  <c:v>6</c:v>
                </c:pt>
              </c:numCache>
            </c:numRef>
          </c:val>
          <c:extLst>
            <c:ext xmlns:c16="http://schemas.microsoft.com/office/drawing/2014/chart" uri="{C3380CC4-5D6E-409C-BE32-E72D297353CC}">
              <c16:uniqueId val="{00000001-78DA-3346-9C5E-AC58CBB32BFD}"/>
            </c:ext>
          </c:extLst>
        </c:ser>
        <c:ser>
          <c:idx val="2"/>
          <c:order val="2"/>
          <c:tx>
            <c:strRef>
              <c:f>'Senegal 2015'!$C$6</c:f>
              <c:strCache>
                <c:ptCount val="1"/>
                <c:pt idx="0">
                  <c:v>Torn</c:v>
                </c:pt>
              </c:strCache>
            </c:strRef>
          </c:tx>
          <c:spPr>
            <a:solidFill>
              <a:srgbClr val="7030A0"/>
            </a:solidFill>
            <a:ln>
              <a:noFill/>
            </a:ln>
            <a:effectLst/>
          </c:spPr>
          <c:invertIfNegative val="0"/>
          <c:cat>
            <c:strRef>
              <c:f>('Senegal 2015'!$D$1,'Senegal 2015'!$H$1:$J$1)</c:f>
              <c:strCache>
                <c:ptCount val="4"/>
                <c:pt idx="0">
                  <c:v>overall</c:v>
                </c:pt>
                <c:pt idx="1">
                  <c:v>among hh with not enough</c:v>
                </c:pt>
                <c:pt idx="2">
                  <c:v>among hh with just right</c:v>
                </c:pt>
                <c:pt idx="3">
                  <c:v>among hh with too many</c:v>
                </c:pt>
              </c:strCache>
            </c:strRef>
          </c:cat>
          <c:val>
            <c:numRef>
              <c:f>('Senegal 2015'!$D$6,'Senegal 2015'!$H$6:$J$6)</c:f>
              <c:numCache>
                <c:formatCode>General</c:formatCode>
                <c:ptCount val="4"/>
                <c:pt idx="0">
                  <c:v>1.5</c:v>
                </c:pt>
                <c:pt idx="1">
                  <c:v>1.6</c:v>
                </c:pt>
                <c:pt idx="2">
                  <c:v>1.5</c:v>
                </c:pt>
                <c:pt idx="3">
                  <c:v>1.3</c:v>
                </c:pt>
              </c:numCache>
            </c:numRef>
          </c:val>
          <c:extLst>
            <c:ext xmlns:c16="http://schemas.microsoft.com/office/drawing/2014/chart" uri="{C3380CC4-5D6E-409C-BE32-E72D297353CC}">
              <c16:uniqueId val="{00000002-78DA-3346-9C5E-AC58CBB32BFD}"/>
            </c:ext>
          </c:extLst>
        </c:ser>
        <c:ser>
          <c:idx val="3"/>
          <c:order val="3"/>
          <c:tx>
            <c:strRef>
              <c:f>'Senegal 2015'!$C$7</c:f>
              <c:strCache>
                <c:ptCount val="1"/>
                <c:pt idx="0">
                  <c:v>Not effective</c:v>
                </c:pt>
              </c:strCache>
            </c:strRef>
          </c:tx>
          <c:spPr>
            <a:solidFill>
              <a:schemeClr val="tx1"/>
            </a:solidFill>
            <a:ln>
              <a:noFill/>
            </a:ln>
            <a:effectLst/>
          </c:spPr>
          <c:invertIfNegative val="0"/>
          <c:cat>
            <c:strRef>
              <c:f>('Senegal 2015'!$D$1,'Senegal 2015'!$H$1:$J$1)</c:f>
              <c:strCache>
                <c:ptCount val="4"/>
                <c:pt idx="0">
                  <c:v>overall</c:v>
                </c:pt>
                <c:pt idx="1">
                  <c:v>among hh with not enough</c:v>
                </c:pt>
                <c:pt idx="2">
                  <c:v>among hh with just right</c:v>
                </c:pt>
                <c:pt idx="3">
                  <c:v>among hh with too many</c:v>
                </c:pt>
              </c:strCache>
            </c:strRef>
          </c:cat>
          <c:val>
            <c:numRef>
              <c:f>('Senegal 2015'!$D$7,'Senegal 2015'!$H$7:$J$7)</c:f>
              <c:numCache>
                <c:formatCode>General</c:formatCode>
                <c:ptCount val="4"/>
                <c:pt idx="0">
                  <c:v>0.4</c:v>
                </c:pt>
                <c:pt idx="1">
                  <c:v>0.2</c:v>
                </c:pt>
                <c:pt idx="2">
                  <c:v>0.60000000000000009</c:v>
                </c:pt>
                <c:pt idx="3">
                  <c:v>0.30000000000000004</c:v>
                </c:pt>
              </c:numCache>
            </c:numRef>
          </c:val>
          <c:extLst>
            <c:ext xmlns:c16="http://schemas.microsoft.com/office/drawing/2014/chart" uri="{C3380CC4-5D6E-409C-BE32-E72D297353CC}">
              <c16:uniqueId val="{00000003-78DA-3346-9C5E-AC58CBB32BFD}"/>
            </c:ext>
          </c:extLst>
        </c:ser>
        <c:ser>
          <c:idx val="4"/>
          <c:order val="4"/>
          <c:tx>
            <c:strRef>
              <c:f>'Senegal 2015'!$C$8</c:f>
              <c:strCache>
                <c:ptCount val="1"/>
                <c:pt idx="0">
                  <c:v>Other</c:v>
                </c:pt>
              </c:strCache>
            </c:strRef>
          </c:tx>
          <c:spPr>
            <a:solidFill>
              <a:schemeClr val="bg2"/>
            </a:solidFill>
            <a:ln>
              <a:noFill/>
            </a:ln>
            <a:effectLst/>
          </c:spPr>
          <c:invertIfNegative val="0"/>
          <c:cat>
            <c:strRef>
              <c:f>('Senegal 2015'!$D$1,'Senegal 2015'!$H$1:$J$1)</c:f>
              <c:strCache>
                <c:ptCount val="4"/>
                <c:pt idx="0">
                  <c:v>overall</c:v>
                </c:pt>
                <c:pt idx="1">
                  <c:v>among hh with not enough</c:v>
                </c:pt>
                <c:pt idx="2">
                  <c:v>among hh with just right</c:v>
                </c:pt>
                <c:pt idx="3">
                  <c:v>among hh with too many</c:v>
                </c:pt>
              </c:strCache>
            </c:strRef>
          </c:cat>
          <c:val>
            <c:numRef>
              <c:f>('Senegal 2015'!$D$8,'Senegal 2015'!$H$8:$J$8)</c:f>
              <c:numCache>
                <c:formatCode>General</c:formatCode>
                <c:ptCount val="4"/>
                <c:pt idx="0">
                  <c:v>26.3</c:v>
                </c:pt>
                <c:pt idx="1">
                  <c:v>11.200000000000001</c:v>
                </c:pt>
                <c:pt idx="2">
                  <c:v>27.6</c:v>
                </c:pt>
                <c:pt idx="3">
                  <c:v>68.600000000000009</c:v>
                </c:pt>
              </c:numCache>
            </c:numRef>
          </c:val>
          <c:extLst>
            <c:ext xmlns:c16="http://schemas.microsoft.com/office/drawing/2014/chart" uri="{C3380CC4-5D6E-409C-BE32-E72D297353CC}">
              <c16:uniqueId val="{00000004-78DA-3346-9C5E-AC58CBB32BFD}"/>
            </c:ext>
          </c:extLst>
        </c:ser>
        <c:ser>
          <c:idx val="5"/>
          <c:order val="5"/>
          <c:tx>
            <c:strRef>
              <c:f>'Senegal 2015'!$C$9</c:f>
              <c:strCache>
                <c:ptCount val="1"/>
                <c:pt idx="0">
                  <c:v>Don't know</c:v>
                </c:pt>
              </c:strCache>
            </c:strRef>
          </c:tx>
          <c:spPr>
            <a:solidFill>
              <a:schemeClr val="accent6"/>
            </a:solidFill>
            <a:ln>
              <a:noFill/>
            </a:ln>
            <a:effectLst/>
          </c:spPr>
          <c:invertIfNegative val="0"/>
          <c:cat>
            <c:strRef>
              <c:f>('Senegal 2015'!$D$1,'Senegal 2015'!$H$1:$J$1)</c:f>
              <c:strCache>
                <c:ptCount val="4"/>
                <c:pt idx="0">
                  <c:v>overall</c:v>
                </c:pt>
                <c:pt idx="1">
                  <c:v>among hh with not enough</c:v>
                </c:pt>
                <c:pt idx="2">
                  <c:v>among hh with just right</c:v>
                </c:pt>
                <c:pt idx="3">
                  <c:v>among hh with too many</c:v>
                </c:pt>
              </c:strCache>
            </c:strRef>
          </c:cat>
          <c:val>
            <c:numRef>
              <c:f>('Senegal 2015'!$D$9,'Senegal 2015'!$H$9:$J$9)</c:f>
              <c:numCache>
                <c:formatCode>General</c:formatCode>
                <c:ptCount val="4"/>
                <c:pt idx="0">
                  <c:v>0.70000000000000007</c:v>
                </c:pt>
                <c:pt idx="1">
                  <c:v>1</c:v>
                </c:pt>
                <c:pt idx="2">
                  <c:v>0.60000000000000009</c:v>
                </c:pt>
                <c:pt idx="3">
                  <c:v>0.2</c:v>
                </c:pt>
              </c:numCache>
            </c:numRef>
          </c:val>
          <c:extLst>
            <c:ext xmlns:c16="http://schemas.microsoft.com/office/drawing/2014/chart" uri="{C3380CC4-5D6E-409C-BE32-E72D297353CC}">
              <c16:uniqueId val="{00000005-78DA-3346-9C5E-AC58CBB32BFD}"/>
            </c:ext>
          </c:extLst>
        </c:ser>
        <c:dLbls>
          <c:showLegendKey val="0"/>
          <c:showVal val="0"/>
          <c:showCatName val="0"/>
          <c:showSerName val="0"/>
          <c:showPercent val="0"/>
          <c:showBubbleSize val="0"/>
        </c:dLbls>
        <c:gapWidth val="150"/>
        <c:overlap val="100"/>
        <c:axId val="234999360"/>
        <c:axId val="234999920"/>
      </c:barChart>
      <c:catAx>
        <c:axId val="2349993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99920"/>
        <c:crosses val="autoZero"/>
        <c:auto val="1"/>
        <c:lblAlgn val="ctr"/>
        <c:lblOffset val="100"/>
        <c:noMultiLvlLbl val="0"/>
      </c:catAx>
      <c:valAx>
        <c:axId val="23499992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99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Senegal 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'Senegal 2016'!$C$4</c:f>
              <c:strCache>
                <c:ptCount val="1"/>
                <c:pt idx="0">
                  <c:v>No mosquitoes</c:v>
                </c:pt>
              </c:strCache>
            </c:strRef>
          </c:tx>
          <c:spPr>
            <a:solidFill>
              <a:srgbClr val="C00000"/>
            </a:solidFill>
            <a:ln>
              <a:noFill/>
            </a:ln>
            <a:effectLst/>
          </c:spPr>
          <c:invertIfNegative val="0"/>
          <c:cat>
            <c:strRef>
              <c:f>('Senegal 2016'!$D$1,'Senegal 2016'!$H$1:$J$1)</c:f>
              <c:strCache>
                <c:ptCount val="4"/>
                <c:pt idx="0">
                  <c:v>overall</c:v>
                </c:pt>
                <c:pt idx="1">
                  <c:v>among hh with not enough</c:v>
                </c:pt>
                <c:pt idx="2">
                  <c:v>among hh with just right</c:v>
                </c:pt>
                <c:pt idx="3">
                  <c:v>among hh with too many</c:v>
                </c:pt>
              </c:strCache>
            </c:strRef>
          </c:cat>
          <c:val>
            <c:numRef>
              <c:f>('Senegal 2016'!$D$4,'Senegal 2016'!$H$4:$J$4)</c:f>
              <c:numCache>
                <c:formatCode>General</c:formatCode>
                <c:ptCount val="4"/>
                <c:pt idx="0">
                  <c:v>29</c:v>
                </c:pt>
                <c:pt idx="1">
                  <c:v>55.900000000000006</c:v>
                </c:pt>
                <c:pt idx="2">
                  <c:v>27.5</c:v>
                </c:pt>
                <c:pt idx="3">
                  <c:v>19.900000000000002</c:v>
                </c:pt>
              </c:numCache>
            </c:numRef>
          </c:val>
          <c:extLst>
            <c:ext xmlns:c16="http://schemas.microsoft.com/office/drawing/2014/chart" uri="{C3380CC4-5D6E-409C-BE32-E72D297353CC}">
              <c16:uniqueId val="{00000000-0043-D549-8548-658BEBFDE8F2}"/>
            </c:ext>
          </c:extLst>
        </c:ser>
        <c:ser>
          <c:idx val="1"/>
          <c:order val="1"/>
          <c:tx>
            <c:strRef>
              <c:f>'Senegal 2016'!$C$5</c:f>
              <c:strCache>
                <c:ptCount val="1"/>
                <c:pt idx="0">
                  <c:v>Heat</c:v>
                </c:pt>
              </c:strCache>
            </c:strRef>
          </c:tx>
          <c:spPr>
            <a:solidFill>
              <a:srgbClr val="FF0000"/>
            </a:solidFill>
            <a:ln>
              <a:noFill/>
            </a:ln>
            <a:effectLst/>
          </c:spPr>
          <c:invertIfNegative val="0"/>
          <c:cat>
            <c:strRef>
              <c:f>('Senegal 2016'!$D$1,'Senegal 2016'!$H$1:$J$1)</c:f>
              <c:strCache>
                <c:ptCount val="4"/>
                <c:pt idx="0">
                  <c:v>overall</c:v>
                </c:pt>
                <c:pt idx="1">
                  <c:v>among hh with not enough</c:v>
                </c:pt>
                <c:pt idx="2">
                  <c:v>among hh with just right</c:v>
                </c:pt>
                <c:pt idx="3">
                  <c:v>among hh with too many</c:v>
                </c:pt>
              </c:strCache>
            </c:strRef>
          </c:cat>
          <c:val>
            <c:numRef>
              <c:f>('Senegal 2016'!$D$5,'Senegal 2016'!$H$5:$J$5)</c:f>
              <c:numCache>
                <c:formatCode>General</c:formatCode>
                <c:ptCount val="4"/>
                <c:pt idx="0">
                  <c:v>11</c:v>
                </c:pt>
                <c:pt idx="1">
                  <c:v>14.4</c:v>
                </c:pt>
                <c:pt idx="2">
                  <c:v>13.700000000000001</c:v>
                </c:pt>
                <c:pt idx="3">
                  <c:v>6</c:v>
                </c:pt>
              </c:numCache>
            </c:numRef>
          </c:val>
          <c:extLst>
            <c:ext xmlns:c16="http://schemas.microsoft.com/office/drawing/2014/chart" uri="{C3380CC4-5D6E-409C-BE32-E72D297353CC}">
              <c16:uniqueId val="{00000001-0043-D549-8548-658BEBFDE8F2}"/>
            </c:ext>
          </c:extLst>
        </c:ser>
        <c:ser>
          <c:idx val="2"/>
          <c:order val="2"/>
          <c:tx>
            <c:strRef>
              <c:f>'Senegal 2016'!$C$6</c:f>
              <c:strCache>
                <c:ptCount val="1"/>
                <c:pt idx="0">
                  <c:v>Torn</c:v>
                </c:pt>
              </c:strCache>
            </c:strRef>
          </c:tx>
          <c:spPr>
            <a:solidFill>
              <a:srgbClr val="7030A0"/>
            </a:solidFill>
            <a:ln>
              <a:noFill/>
            </a:ln>
            <a:effectLst/>
          </c:spPr>
          <c:invertIfNegative val="0"/>
          <c:cat>
            <c:strRef>
              <c:f>('Senegal 2016'!$D$1,'Senegal 2016'!$H$1:$J$1)</c:f>
              <c:strCache>
                <c:ptCount val="4"/>
                <c:pt idx="0">
                  <c:v>overall</c:v>
                </c:pt>
                <c:pt idx="1">
                  <c:v>among hh with not enough</c:v>
                </c:pt>
                <c:pt idx="2">
                  <c:v>among hh with just right</c:v>
                </c:pt>
                <c:pt idx="3">
                  <c:v>among hh with too many</c:v>
                </c:pt>
              </c:strCache>
            </c:strRef>
          </c:cat>
          <c:val>
            <c:numRef>
              <c:f>('Senegal 2016'!$D$6,'Senegal 2016'!$H$6:$J$6)</c:f>
              <c:numCache>
                <c:formatCode>General</c:formatCode>
                <c:ptCount val="4"/>
                <c:pt idx="0">
                  <c:v>5.4</c:v>
                </c:pt>
                <c:pt idx="1">
                  <c:v>3.1</c:v>
                </c:pt>
                <c:pt idx="2">
                  <c:v>5.6000000000000005</c:v>
                </c:pt>
                <c:pt idx="3">
                  <c:v>6</c:v>
                </c:pt>
              </c:numCache>
            </c:numRef>
          </c:val>
          <c:extLst>
            <c:ext xmlns:c16="http://schemas.microsoft.com/office/drawing/2014/chart" uri="{C3380CC4-5D6E-409C-BE32-E72D297353CC}">
              <c16:uniqueId val="{00000002-0043-D549-8548-658BEBFDE8F2}"/>
            </c:ext>
          </c:extLst>
        </c:ser>
        <c:ser>
          <c:idx val="3"/>
          <c:order val="3"/>
          <c:tx>
            <c:strRef>
              <c:f>'Senegal 2016'!$C$7</c:f>
              <c:strCache>
                <c:ptCount val="1"/>
                <c:pt idx="0">
                  <c:v>Not effective</c:v>
                </c:pt>
              </c:strCache>
            </c:strRef>
          </c:tx>
          <c:spPr>
            <a:solidFill>
              <a:schemeClr val="tx1"/>
            </a:solidFill>
            <a:ln>
              <a:noFill/>
            </a:ln>
            <a:effectLst/>
          </c:spPr>
          <c:invertIfNegative val="0"/>
          <c:cat>
            <c:strRef>
              <c:f>('Senegal 2016'!$D$1,'Senegal 2016'!$H$1:$J$1)</c:f>
              <c:strCache>
                <c:ptCount val="4"/>
                <c:pt idx="0">
                  <c:v>overall</c:v>
                </c:pt>
                <c:pt idx="1">
                  <c:v>among hh with not enough</c:v>
                </c:pt>
                <c:pt idx="2">
                  <c:v>among hh with just right</c:v>
                </c:pt>
                <c:pt idx="3">
                  <c:v>among hh with too many</c:v>
                </c:pt>
              </c:strCache>
            </c:strRef>
          </c:cat>
          <c:val>
            <c:numRef>
              <c:f>('Senegal 2016'!$D$7,'Senegal 2016'!$H$7:$J$7)</c:f>
              <c:numCache>
                <c:formatCode>General</c:formatCode>
                <c:ptCount val="4"/>
                <c:pt idx="0">
                  <c:v>2.1</c:v>
                </c:pt>
                <c:pt idx="1">
                  <c:v>0.9</c:v>
                </c:pt>
                <c:pt idx="2">
                  <c:v>2.1</c:v>
                </c:pt>
                <c:pt idx="3">
                  <c:v>2.7</c:v>
                </c:pt>
              </c:numCache>
            </c:numRef>
          </c:val>
          <c:extLst>
            <c:ext xmlns:c16="http://schemas.microsoft.com/office/drawing/2014/chart" uri="{C3380CC4-5D6E-409C-BE32-E72D297353CC}">
              <c16:uniqueId val="{00000003-0043-D549-8548-658BEBFDE8F2}"/>
            </c:ext>
          </c:extLst>
        </c:ser>
        <c:ser>
          <c:idx val="4"/>
          <c:order val="4"/>
          <c:tx>
            <c:strRef>
              <c:f>'Senegal 2016'!$C$8</c:f>
              <c:strCache>
                <c:ptCount val="1"/>
                <c:pt idx="0">
                  <c:v>Other</c:v>
                </c:pt>
              </c:strCache>
            </c:strRef>
          </c:tx>
          <c:spPr>
            <a:solidFill>
              <a:schemeClr val="bg2"/>
            </a:solidFill>
            <a:ln>
              <a:noFill/>
            </a:ln>
            <a:effectLst/>
          </c:spPr>
          <c:invertIfNegative val="0"/>
          <c:cat>
            <c:strRef>
              <c:f>('Senegal 2016'!$D$1,'Senegal 2016'!$H$1:$J$1)</c:f>
              <c:strCache>
                <c:ptCount val="4"/>
                <c:pt idx="0">
                  <c:v>overall</c:v>
                </c:pt>
                <c:pt idx="1">
                  <c:v>among hh with not enough</c:v>
                </c:pt>
                <c:pt idx="2">
                  <c:v>among hh with just right</c:v>
                </c:pt>
                <c:pt idx="3">
                  <c:v>among hh with too many</c:v>
                </c:pt>
              </c:strCache>
            </c:strRef>
          </c:cat>
          <c:val>
            <c:numRef>
              <c:f>('Senegal 2016'!$D$8,'Senegal 2016'!$H$8:$J$8)</c:f>
              <c:numCache>
                <c:formatCode>General</c:formatCode>
                <c:ptCount val="4"/>
                <c:pt idx="0">
                  <c:v>52.1</c:v>
                </c:pt>
                <c:pt idx="1">
                  <c:v>25.6</c:v>
                </c:pt>
                <c:pt idx="2">
                  <c:v>50.400000000000006</c:v>
                </c:pt>
                <c:pt idx="3">
                  <c:v>65.2</c:v>
                </c:pt>
              </c:numCache>
            </c:numRef>
          </c:val>
          <c:extLst>
            <c:ext xmlns:c16="http://schemas.microsoft.com/office/drawing/2014/chart" uri="{C3380CC4-5D6E-409C-BE32-E72D297353CC}">
              <c16:uniqueId val="{00000004-0043-D549-8548-658BEBFDE8F2}"/>
            </c:ext>
          </c:extLst>
        </c:ser>
        <c:ser>
          <c:idx val="5"/>
          <c:order val="5"/>
          <c:tx>
            <c:strRef>
              <c:f>'Senegal 2016'!$C$9</c:f>
              <c:strCache>
                <c:ptCount val="1"/>
                <c:pt idx="0">
                  <c:v>Don't know</c:v>
                </c:pt>
              </c:strCache>
            </c:strRef>
          </c:tx>
          <c:spPr>
            <a:solidFill>
              <a:schemeClr val="accent6"/>
            </a:solidFill>
            <a:ln>
              <a:noFill/>
            </a:ln>
            <a:effectLst/>
          </c:spPr>
          <c:invertIfNegative val="0"/>
          <c:cat>
            <c:strRef>
              <c:f>('Senegal 2016'!$D$1,'Senegal 2016'!$H$1:$J$1)</c:f>
              <c:strCache>
                <c:ptCount val="4"/>
                <c:pt idx="0">
                  <c:v>overall</c:v>
                </c:pt>
                <c:pt idx="1">
                  <c:v>among hh with not enough</c:v>
                </c:pt>
                <c:pt idx="2">
                  <c:v>among hh with just right</c:v>
                </c:pt>
                <c:pt idx="3">
                  <c:v>among hh with too many</c:v>
                </c:pt>
              </c:strCache>
            </c:strRef>
          </c:cat>
          <c:val>
            <c:numRef>
              <c:f>('Senegal 2016'!$D$9,'Senegal 2016'!$H$9:$J$9)</c:f>
              <c:numCache>
                <c:formatCode>General</c:formatCode>
                <c:ptCount val="4"/>
                <c:pt idx="0">
                  <c:v>0.4</c:v>
                </c:pt>
                <c:pt idx="1">
                  <c:v>0.2</c:v>
                </c:pt>
                <c:pt idx="2">
                  <c:v>0.60000000000000009</c:v>
                </c:pt>
                <c:pt idx="3">
                  <c:v>0.2</c:v>
                </c:pt>
              </c:numCache>
            </c:numRef>
          </c:val>
          <c:extLst>
            <c:ext xmlns:c16="http://schemas.microsoft.com/office/drawing/2014/chart" uri="{C3380CC4-5D6E-409C-BE32-E72D297353CC}">
              <c16:uniqueId val="{00000005-0043-D549-8548-658BEBFDE8F2}"/>
            </c:ext>
          </c:extLst>
        </c:ser>
        <c:dLbls>
          <c:showLegendKey val="0"/>
          <c:showVal val="0"/>
          <c:showCatName val="0"/>
          <c:showSerName val="0"/>
          <c:showPercent val="0"/>
          <c:showBubbleSize val="0"/>
        </c:dLbls>
        <c:gapWidth val="150"/>
        <c:overlap val="100"/>
        <c:axId val="235005520"/>
        <c:axId val="235006080"/>
      </c:barChart>
      <c:catAx>
        <c:axId val="23500552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06080"/>
        <c:crosses val="autoZero"/>
        <c:auto val="1"/>
        <c:lblAlgn val="ctr"/>
        <c:lblOffset val="100"/>
        <c:noMultiLvlLbl val="0"/>
      </c:catAx>
      <c:valAx>
        <c:axId val="23500608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05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Tanzania 2015-16 - all</a:t>
            </a:r>
            <a:r>
              <a:rPr lang="en-US" baseline="0" dirty="0"/>
              <a:t> reasons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'Tanzana 2015-16'!$C$2</c:f>
              <c:strCache>
                <c:ptCount val="1"/>
                <c:pt idx="0">
                  <c:v>no mosquitoes</c:v>
                </c:pt>
              </c:strCache>
            </c:strRef>
          </c:tx>
          <c:spPr>
            <a:solidFill>
              <a:srgbClr val="C00000"/>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2015-16'!$D$2,'Tanzana 2015-16'!$H$2:$J$2)</c:f>
              <c:numCache>
                <c:formatCode>General</c:formatCode>
                <c:ptCount val="4"/>
                <c:pt idx="0">
                  <c:v>28.1</c:v>
                </c:pt>
                <c:pt idx="1">
                  <c:v>48</c:v>
                </c:pt>
                <c:pt idx="2">
                  <c:v>27.6</c:v>
                </c:pt>
                <c:pt idx="3">
                  <c:v>12.200000000000001</c:v>
                </c:pt>
              </c:numCache>
            </c:numRef>
          </c:val>
          <c:extLst>
            <c:ext xmlns:c16="http://schemas.microsoft.com/office/drawing/2014/chart" uri="{C3380CC4-5D6E-409C-BE32-E72D297353CC}">
              <c16:uniqueId val="{00000000-77E9-8A4A-93EF-CBADCB0F11D0}"/>
            </c:ext>
          </c:extLst>
        </c:ser>
        <c:ser>
          <c:idx val="1"/>
          <c:order val="1"/>
          <c:tx>
            <c:strRef>
              <c:f>'Tanzana 2015-16'!$C$3</c:f>
              <c:strCache>
                <c:ptCount val="1"/>
                <c:pt idx="0">
                  <c:v>no malaria now</c:v>
                </c:pt>
              </c:strCache>
            </c:strRef>
          </c:tx>
          <c:spPr>
            <a:solidFill>
              <a:schemeClr val="accent5"/>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2015-16'!$D$3,'Tanzana 2015-16'!$H$3:$J$3)</c:f>
              <c:numCache>
                <c:formatCode>General</c:formatCode>
                <c:ptCount val="4"/>
                <c:pt idx="0">
                  <c:v>0.9</c:v>
                </c:pt>
                <c:pt idx="1">
                  <c:v>1.2000000000000002</c:v>
                </c:pt>
                <c:pt idx="2">
                  <c:v>0.70000000000000007</c:v>
                </c:pt>
                <c:pt idx="3">
                  <c:v>1.2000000000000002</c:v>
                </c:pt>
              </c:numCache>
            </c:numRef>
          </c:val>
          <c:extLst>
            <c:ext xmlns:c16="http://schemas.microsoft.com/office/drawing/2014/chart" uri="{C3380CC4-5D6E-409C-BE32-E72D297353CC}">
              <c16:uniqueId val="{00000001-77E9-8A4A-93EF-CBADCB0F11D0}"/>
            </c:ext>
          </c:extLst>
        </c:ser>
        <c:ser>
          <c:idx val="2"/>
          <c:order val="2"/>
          <c:tx>
            <c:strRef>
              <c:f>'Tanzana 2015-16'!$C$4</c:f>
              <c:strCache>
                <c:ptCount val="1"/>
                <c:pt idx="0">
                  <c:v>too hot</c:v>
                </c:pt>
              </c:strCache>
            </c:strRef>
          </c:tx>
          <c:spPr>
            <a:solidFill>
              <a:srgbClr val="FF0000"/>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2015-16'!$D$4,'Tanzana 2015-16'!$H$4:$J$4)</c:f>
              <c:numCache>
                <c:formatCode>General</c:formatCode>
                <c:ptCount val="4"/>
                <c:pt idx="0">
                  <c:v>6.5</c:v>
                </c:pt>
                <c:pt idx="1">
                  <c:v>12.5</c:v>
                </c:pt>
                <c:pt idx="2">
                  <c:v>6.1000000000000005</c:v>
                </c:pt>
                <c:pt idx="3">
                  <c:v>2.1</c:v>
                </c:pt>
              </c:numCache>
            </c:numRef>
          </c:val>
          <c:extLst>
            <c:ext xmlns:c16="http://schemas.microsoft.com/office/drawing/2014/chart" uri="{C3380CC4-5D6E-409C-BE32-E72D297353CC}">
              <c16:uniqueId val="{00000002-77E9-8A4A-93EF-CBADCB0F11D0}"/>
            </c:ext>
          </c:extLst>
        </c:ser>
        <c:ser>
          <c:idx val="3"/>
          <c:order val="3"/>
          <c:tx>
            <c:strRef>
              <c:f>'Tanzana 2015-16'!$C$5</c:f>
              <c:strCache>
                <c:ptCount val="1"/>
                <c:pt idx="0">
                  <c:v>don't like smell</c:v>
                </c:pt>
              </c:strCache>
            </c:strRef>
          </c:tx>
          <c:spPr>
            <a:solidFill>
              <a:schemeClr val="accent6">
                <a:lumMod val="6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2015-16'!$D$5,'Tanzana 2015-16'!$H$5:$J$5)</c:f>
              <c:numCache>
                <c:formatCode>General</c:formatCode>
                <c:ptCount val="4"/>
                <c:pt idx="0">
                  <c:v>1.3</c:v>
                </c:pt>
                <c:pt idx="1">
                  <c:v>1.5</c:v>
                </c:pt>
                <c:pt idx="2">
                  <c:v>1.3</c:v>
                </c:pt>
                <c:pt idx="3">
                  <c:v>1.2000000000000002</c:v>
                </c:pt>
              </c:numCache>
            </c:numRef>
          </c:val>
          <c:extLst>
            <c:ext xmlns:c16="http://schemas.microsoft.com/office/drawing/2014/chart" uri="{C3380CC4-5D6E-409C-BE32-E72D297353CC}">
              <c16:uniqueId val="{00000003-77E9-8A4A-93EF-CBADCB0F11D0}"/>
            </c:ext>
          </c:extLst>
        </c:ser>
        <c:ser>
          <c:idx val="4"/>
          <c:order val="4"/>
          <c:tx>
            <c:strRef>
              <c:f>'Tanzana 2015-16'!$C$6</c:f>
              <c:strCache>
                <c:ptCount val="1"/>
                <c:pt idx="0">
                  <c:v>feel closed in/afraid</c:v>
                </c:pt>
              </c:strCache>
            </c:strRef>
          </c:tx>
          <c:spPr>
            <a:solidFill>
              <a:schemeClr val="accent5">
                <a:lumMod val="6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2015-16'!$D$6,'Tanzana 2015-16'!$H$6:$J$6)</c:f>
              <c:numCache>
                <c:formatCode>General</c:formatCode>
                <c:ptCount val="4"/>
                <c:pt idx="0">
                  <c:v>0.4</c:v>
                </c:pt>
                <c:pt idx="1">
                  <c:v>0.5</c:v>
                </c:pt>
                <c:pt idx="2">
                  <c:v>0.60000000000000009</c:v>
                </c:pt>
                <c:pt idx="3">
                  <c:v>0.1</c:v>
                </c:pt>
              </c:numCache>
            </c:numRef>
          </c:val>
          <c:extLst>
            <c:ext xmlns:c16="http://schemas.microsoft.com/office/drawing/2014/chart" uri="{C3380CC4-5D6E-409C-BE32-E72D297353CC}">
              <c16:uniqueId val="{00000004-77E9-8A4A-93EF-CBADCB0F11D0}"/>
            </c:ext>
          </c:extLst>
        </c:ser>
        <c:ser>
          <c:idx val="5"/>
          <c:order val="5"/>
          <c:tx>
            <c:strRef>
              <c:f>'Tanzana 2015-16'!$C$7</c:f>
              <c:strCache>
                <c:ptCount val="1"/>
                <c:pt idx="0">
                  <c:v>too old/torn</c:v>
                </c:pt>
              </c:strCache>
            </c:strRef>
          </c:tx>
          <c:spPr>
            <a:solidFill>
              <a:srgbClr val="7030A0"/>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2015-16'!$D$7,'Tanzana 2015-16'!$H$7:$J$7)</c:f>
              <c:numCache>
                <c:formatCode>General</c:formatCode>
                <c:ptCount val="4"/>
                <c:pt idx="0">
                  <c:v>4.4000000000000004</c:v>
                </c:pt>
                <c:pt idx="1">
                  <c:v>7.5</c:v>
                </c:pt>
                <c:pt idx="2">
                  <c:v>3.9000000000000004</c:v>
                </c:pt>
                <c:pt idx="3">
                  <c:v>2.7</c:v>
                </c:pt>
              </c:numCache>
            </c:numRef>
          </c:val>
          <c:extLst>
            <c:ext xmlns:c16="http://schemas.microsoft.com/office/drawing/2014/chart" uri="{C3380CC4-5D6E-409C-BE32-E72D297353CC}">
              <c16:uniqueId val="{00000005-77E9-8A4A-93EF-CBADCB0F11D0}"/>
            </c:ext>
          </c:extLst>
        </c:ser>
        <c:ser>
          <c:idx val="6"/>
          <c:order val="6"/>
          <c:tx>
            <c:strRef>
              <c:f>'Tanzana 2015-16'!$C$8</c:f>
              <c:strCache>
                <c:ptCount val="1"/>
                <c:pt idx="0">
                  <c:v>net too dirty</c:v>
                </c:pt>
              </c:strCache>
            </c:strRef>
          </c:tx>
          <c:spPr>
            <a:solidFill>
              <a:schemeClr val="accent6">
                <a:lumMod val="80000"/>
                <a:lumOff val="2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2015-16'!$D$8,'Tanzana 2015-16'!$H$8:$J$8)</c:f>
              <c:numCache>
                <c:formatCode>General</c:formatCode>
                <c:ptCount val="4"/>
                <c:pt idx="0">
                  <c:v>3</c:v>
                </c:pt>
                <c:pt idx="1">
                  <c:v>5.5</c:v>
                </c:pt>
                <c:pt idx="2">
                  <c:v>2.6</c:v>
                </c:pt>
                <c:pt idx="3">
                  <c:v>1.9000000000000001</c:v>
                </c:pt>
              </c:numCache>
            </c:numRef>
          </c:val>
          <c:extLst>
            <c:ext xmlns:c16="http://schemas.microsoft.com/office/drawing/2014/chart" uri="{C3380CC4-5D6E-409C-BE32-E72D297353CC}">
              <c16:uniqueId val="{00000006-77E9-8A4A-93EF-CBADCB0F11D0}"/>
            </c:ext>
          </c:extLst>
        </c:ser>
        <c:ser>
          <c:idx val="7"/>
          <c:order val="7"/>
          <c:tx>
            <c:strRef>
              <c:f>'Tanzana 2015-16'!$C$9</c:f>
              <c:strCache>
                <c:ptCount val="1"/>
                <c:pt idx="0">
                  <c:v>net not available last night/washed</c:v>
                </c:pt>
              </c:strCache>
            </c:strRef>
          </c:tx>
          <c:spPr>
            <a:solidFill>
              <a:schemeClr val="accent5">
                <a:lumMod val="80000"/>
                <a:lumOff val="2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2015-16'!$D$9,'Tanzana 2015-16'!$H$9:$J$9)</c:f>
              <c:numCache>
                <c:formatCode>General</c:formatCode>
                <c:ptCount val="4"/>
                <c:pt idx="0">
                  <c:v>1.3</c:v>
                </c:pt>
                <c:pt idx="1">
                  <c:v>1.8</c:v>
                </c:pt>
                <c:pt idx="2">
                  <c:v>1</c:v>
                </c:pt>
                <c:pt idx="3">
                  <c:v>1.6</c:v>
                </c:pt>
              </c:numCache>
            </c:numRef>
          </c:val>
          <c:extLst>
            <c:ext xmlns:c16="http://schemas.microsoft.com/office/drawing/2014/chart" uri="{C3380CC4-5D6E-409C-BE32-E72D297353CC}">
              <c16:uniqueId val="{00000007-77E9-8A4A-93EF-CBADCB0F11D0}"/>
            </c:ext>
          </c:extLst>
        </c:ser>
        <c:ser>
          <c:idx val="8"/>
          <c:order val="8"/>
          <c:tx>
            <c:strRef>
              <c:f>'Tanzana 2015-16'!$C$10</c:f>
              <c:strCache>
                <c:ptCount val="1"/>
                <c:pt idx="0">
                  <c:v>usual user was not here</c:v>
                </c:pt>
              </c:strCache>
            </c:strRef>
          </c:tx>
          <c:spPr>
            <a:solidFill>
              <a:schemeClr val="accent5"/>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2015-16'!$D$10,'Tanzana 2015-16'!$H$10:$J$10)</c:f>
              <c:numCache>
                <c:formatCode>General</c:formatCode>
                <c:ptCount val="4"/>
                <c:pt idx="0">
                  <c:v>7.6000000000000005</c:v>
                </c:pt>
                <c:pt idx="1">
                  <c:v>6.7</c:v>
                </c:pt>
                <c:pt idx="2">
                  <c:v>8.1</c:v>
                </c:pt>
                <c:pt idx="3">
                  <c:v>7.5</c:v>
                </c:pt>
              </c:numCache>
            </c:numRef>
          </c:val>
          <c:extLst>
            <c:ext xmlns:c16="http://schemas.microsoft.com/office/drawing/2014/chart" uri="{C3380CC4-5D6E-409C-BE32-E72D297353CC}">
              <c16:uniqueId val="{00000008-77E9-8A4A-93EF-CBADCB0F11D0}"/>
            </c:ext>
          </c:extLst>
        </c:ser>
        <c:ser>
          <c:idx val="9"/>
          <c:order val="9"/>
          <c:tx>
            <c:strRef>
              <c:f>'Tanzana 2015-16'!$C$11</c:f>
              <c:strCache>
                <c:ptCount val="1"/>
                <c:pt idx="0">
                  <c:v>net too small</c:v>
                </c:pt>
              </c:strCache>
            </c:strRef>
          </c:tx>
          <c:spPr>
            <a:solidFill>
              <a:schemeClr val="accent6">
                <a:lumMod val="8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2015-16'!$D$11,'Tanzana 2015-16'!$H$11:$J$11)</c:f>
              <c:numCache>
                <c:formatCode>General</c:formatCode>
                <c:ptCount val="4"/>
                <c:pt idx="0">
                  <c:v>0.8</c:v>
                </c:pt>
                <c:pt idx="1">
                  <c:v>1.2000000000000002</c:v>
                </c:pt>
                <c:pt idx="2">
                  <c:v>0.70000000000000007</c:v>
                </c:pt>
                <c:pt idx="3">
                  <c:v>0.70000000000000007</c:v>
                </c:pt>
              </c:numCache>
            </c:numRef>
          </c:val>
          <c:extLst>
            <c:ext xmlns:c16="http://schemas.microsoft.com/office/drawing/2014/chart" uri="{C3380CC4-5D6E-409C-BE32-E72D297353CC}">
              <c16:uniqueId val="{00000009-77E9-8A4A-93EF-CBADCB0F11D0}"/>
            </c:ext>
          </c:extLst>
        </c:ser>
        <c:ser>
          <c:idx val="10"/>
          <c:order val="10"/>
          <c:tx>
            <c:strRef>
              <c:f>'Tanzana 2015-16'!$C$12</c:f>
              <c:strCache>
                <c:ptCount val="1"/>
                <c:pt idx="0">
                  <c:v>saving it for later</c:v>
                </c:pt>
              </c:strCache>
            </c:strRef>
          </c:tx>
          <c:spPr>
            <a:solidFill>
              <a:schemeClr val="accent1"/>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2015-16'!$D$12,'Tanzana 2015-16'!$H$12:$J$12)</c:f>
              <c:numCache>
                <c:formatCode>General</c:formatCode>
                <c:ptCount val="4"/>
                <c:pt idx="0">
                  <c:v>49.5</c:v>
                </c:pt>
                <c:pt idx="1">
                  <c:v>22.5</c:v>
                </c:pt>
                <c:pt idx="2">
                  <c:v>49.800000000000004</c:v>
                </c:pt>
                <c:pt idx="3">
                  <c:v>71.7</c:v>
                </c:pt>
              </c:numCache>
            </c:numRef>
          </c:val>
          <c:extLst>
            <c:ext xmlns:c16="http://schemas.microsoft.com/office/drawing/2014/chart" uri="{C3380CC4-5D6E-409C-BE32-E72D297353CC}">
              <c16:uniqueId val="{0000000A-77E9-8A4A-93EF-CBADCB0F11D0}"/>
            </c:ext>
          </c:extLst>
        </c:ser>
        <c:ser>
          <c:idx val="11"/>
          <c:order val="11"/>
          <c:tx>
            <c:strRef>
              <c:f>'Tanzana 2015-16'!$C$13</c:f>
              <c:strCache>
                <c:ptCount val="1"/>
                <c:pt idx="0">
                  <c:v>no longer kills/repels mosquitoes</c:v>
                </c:pt>
              </c:strCache>
            </c:strRef>
          </c:tx>
          <c:spPr>
            <a:solidFill>
              <a:schemeClr val="accent4">
                <a:lumMod val="8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2015-16'!$D$13,'Tanzana 2015-16'!$H$13:$J$13)</c:f>
              <c:numCache>
                <c:formatCode>General</c:formatCode>
                <c:ptCount val="4"/>
                <c:pt idx="0">
                  <c:v>0.30000000000000004</c:v>
                </c:pt>
                <c:pt idx="1">
                  <c:v>0.9</c:v>
                </c:pt>
                <c:pt idx="2">
                  <c:v>0.1</c:v>
                </c:pt>
                <c:pt idx="3">
                  <c:v>0.1</c:v>
                </c:pt>
              </c:numCache>
            </c:numRef>
          </c:val>
          <c:extLst>
            <c:ext xmlns:c16="http://schemas.microsoft.com/office/drawing/2014/chart" uri="{C3380CC4-5D6E-409C-BE32-E72D297353CC}">
              <c16:uniqueId val="{0000000B-77E9-8A4A-93EF-CBADCB0F11D0}"/>
            </c:ext>
          </c:extLst>
        </c:ser>
        <c:ser>
          <c:idx val="12"/>
          <c:order val="12"/>
          <c:tx>
            <c:strRef>
              <c:f>'Tanzana 2015-16'!$C$14</c:f>
              <c:strCache>
                <c:ptCount val="1"/>
                <c:pt idx="0">
                  <c:v>other</c:v>
                </c:pt>
              </c:strCache>
            </c:strRef>
          </c:tx>
          <c:spPr>
            <a:solidFill>
              <a:schemeClr val="bg2">
                <a:lumMod val="90000"/>
              </a:schemeClr>
            </a:solidFill>
            <a:ln>
              <a:noFill/>
            </a:ln>
            <a:effectLst/>
          </c:spPr>
          <c:invertIfNegative val="0"/>
          <c:cat>
            <c:strRef>
              <c:f>('Tanzana 2015-16'!$D$1,'Tanzana 2015-16'!$H$1:$J$1)</c:f>
              <c:strCache>
                <c:ptCount val="4"/>
                <c:pt idx="0">
                  <c:v>overall</c:v>
                </c:pt>
                <c:pt idx="1">
                  <c:v>among hh with not enough</c:v>
                </c:pt>
                <c:pt idx="2">
                  <c:v>among hh with just right</c:v>
                </c:pt>
                <c:pt idx="3">
                  <c:v>among hh with too many</c:v>
                </c:pt>
              </c:strCache>
            </c:strRef>
          </c:cat>
          <c:val>
            <c:numRef>
              <c:f>('Tanzana 2015-16'!$D$14,'Tanzana 2015-16'!$H$14:$J$14)</c:f>
              <c:numCache>
                <c:formatCode>General</c:formatCode>
                <c:ptCount val="4"/>
                <c:pt idx="0">
                  <c:v>7.9</c:v>
                </c:pt>
                <c:pt idx="1">
                  <c:v>10.8</c:v>
                </c:pt>
                <c:pt idx="2">
                  <c:v>8.3000000000000007</c:v>
                </c:pt>
                <c:pt idx="3">
                  <c:v>4.6000000000000005</c:v>
                </c:pt>
              </c:numCache>
            </c:numRef>
          </c:val>
          <c:extLst>
            <c:ext xmlns:c16="http://schemas.microsoft.com/office/drawing/2014/chart" uri="{C3380CC4-5D6E-409C-BE32-E72D297353CC}">
              <c16:uniqueId val="{0000000C-77E9-8A4A-93EF-CBADCB0F11D0}"/>
            </c:ext>
          </c:extLst>
        </c:ser>
        <c:dLbls>
          <c:showLegendKey val="0"/>
          <c:showVal val="0"/>
          <c:showCatName val="0"/>
          <c:showSerName val="0"/>
          <c:showPercent val="0"/>
          <c:showBubbleSize val="0"/>
        </c:dLbls>
        <c:gapWidth val="150"/>
        <c:overlap val="100"/>
        <c:axId val="237805856"/>
        <c:axId val="237806416"/>
      </c:barChart>
      <c:catAx>
        <c:axId val="237805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806416"/>
        <c:crosses val="autoZero"/>
        <c:auto val="1"/>
        <c:lblAlgn val="ctr"/>
        <c:lblOffset val="100"/>
        <c:noMultiLvlLbl val="0"/>
      </c:catAx>
      <c:valAx>
        <c:axId val="23780641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805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Tanzania 2015-16 - main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'Tanzana 2015-16'!$C$2</c:f>
              <c:strCache>
                <c:ptCount val="1"/>
                <c:pt idx="0">
                  <c:v>no mosquitoes</c:v>
                </c:pt>
              </c:strCache>
            </c:strRef>
          </c:tx>
          <c:spPr>
            <a:solidFill>
              <a:srgbClr val="C00000"/>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2015-16'!$M$2:$P$2</c:f>
              <c:numCache>
                <c:formatCode>General</c:formatCode>
                <c:ptCount val="4"/>
                <c:pt idx="0">
                  <c:v>28.1</c:v>
                </c:pt>
                <c:pt idx="1">
                  <c:v>48</c:v>
                </c:pt>
                <c:pt idx="2">
                  <c:v>27.6</c:v>
                </c:pt>
                <c:pt idx="3">
                  <c:v>12.200000000000001</c:v>
                </c:pt>
              </c:numCache>
            </c:numRef>
          </c:val>
          <c:extLst>
            <c:ext xmlns:c16="http://schemas.microsoft.com/office/drawing/2014/chart" uri="{C3380CC4-5D6E-409C-BE32-E72D297353CC}">
              <c16:uniqueId val="{00000000-CF49-144B-B7E6-B0016C11FFBF}"/>
            </c:ext>
          </c:extLst>
        </c:ser>
        <c:ser>
          <c:idx val="1"/>
          <c:order val="1"/>
          <c:tx>
            <c:strRef>
              <c:f>'Tanzana 2015-16'!$C$3</c:f>
              <c:strCache>
                <c:ptCount val="1"/>
                <c:pt idx="0">
                  <c:v>no malaria now</c:v>
                </c:pt>
              </c:strCache>
            </c:strRef>
          </c:tx>
          <c:spPr>
            <a:solidFill>
              <a:schemeClr val="accent5"/>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2015-16'!$M$3:$P$3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CF49-144B-B7E6-B0016C11FFBF}"/>
            </c:ext>
          </c:extLst>
        </c:ser>
        <c:ser>
          <c:idx val="2"/>
          <c:order val="2"/>
          <c:tx>
            <c:strRef>
              <c:f>'Tanzana 2015-16'!$C$4</c:f>
              <c:strCache>
                <c:ptCount val="1"/>
                <c:pt idx="0">
                  <c:v>too hot</c:v>
                </c:pt>
              </c:strCache>
            </c:strRef>
          </c:tx>
          <c:spPr>
            <a:solidFill>
              <a:srgbClr val="FF0000"/>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2015-16'!$M$4:$P$4</c:f>
              <c:numCache>
                <c:formatCode>General</c:formatCode>
                <c:ptCount val="4"/>
                <c:pt idx="0">
                  <c:v>6.5</c:v>
                </c:pt>
                <c:pt idx="1">
                  <c:v>12.5</c:v>
                </c:pt>
                <c:pt idx="2">
                  <c:v>6.1000000000000005</c:v>
                </c:pt>
                <c:pt idx="3">
                  <c:v>0</c:v>
                </c:pt>
              </c:numCache>
            </c:numRef>
          </c:val>
          <c:extLst>
            <c:ext xmlns:c16="http://schemas.microsoft.com/office/drawing/2014/chart" uri="{C3380CC4-5D6E-409C-BE32-E72D297353CC}">
              <c16:uniqueId val="{00000002-CF49-144B-B7E6-B0016C11FFBF}"/>
            </c:ext>
          </c:extLst>
        </c:ser>
        <c:ser>
          <c:idx val="3"/>
          <c:order val="3"/>
          <c:tx>
            <c:strRef>
              <c:f>'Tanzana 2015-16'!$C$5</c:f>
              <c:strCache>
                <c:ptCount val="1"/>
                <c:pt idx="0">
                  <c:v>don't like smell</c:v>
                </c:pt>
              </c:strCache>
            </c:strRef>
          </c:tx>
          <c:spPr>
            <a:solidFill>
              <a:schemeClr val="accent6">
                <a:lumMod val="6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2015-16'!$M$5:$P$5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CF49-144B-B7E6-B0016C11FFBF}"/>
            </c:ext>
          </c:extLst>
        </c:ser>
        <c:ser>
          <c:idx val="4"/>
          <c:order val="4"/>
          <c:tx>
            <c:strRef>
              <c:f>'Tanzana 2015-16'!$C$6</c:f>
              <c:strCache>
                <c:ptCount val="1"/>
                <c:pt idx="0">
                  <c:v>feel closed in/afraid</c:v>
                </c:pt>
              </c:strCache>
            </c:strRef>
          </c:tx>
          <c:spPr>
            <a:solidFill>
              <a:schemeClr val="accent5">
                <a:lumMod val="6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2015-16'!$M$6:$P$6</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4-CF49-144B-B7E6-B0016C11FFBF}"/>
            </c:ext>
          </c:extLst>
        </c:ser>
        <c:ser>
          <c:idx val="5"/>
          <c:order val="5"/>
          <c:tx>
            <c:strRef>
              <c:f>'Tanzana 2015-16'!$C$7</c:f>
              <c:strCache>
                <c:ptCount val="1"/>
                <c:pt idx="0">
                  <c:v>too old/torn</c:v>
                </c:pt>
              </c:strCache>
            </c:strRef>
          </c:tx>
          <c:spPr>
            <a:solidFill>
              <a:srgbClr val="7030A0"/>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2015-16'!$M$7:$P$7</c:f>
              <c:numCache>
                <c:formatCode>General</c:formatCode>
                <c:ptCount val="4"/>
                <c:pt idx="0">
                  <c:v>0</c:v>
                </c:pt>
                <c:pt idx="1">
                  <c:v>7.5</c:v>
                </c:pt>
                <c:pt idx="2">
                  <c:v>0</c:v>
                </c:pt>
                <c:pt idx="3">
                  <c:v>0</c:v>
                </c:pt>
              </c:numCache>
            </c:numRef>
          </c:val>
          <c:extLst>
            <c:ext xmlns:c16="http://schemas.microsoft.com/office/drawing/2014/chart" uri="{C3380CC4-5D6E-409C-BE32-E72D297353CC}">
              <c16:uniqueId val="{00000005-CF49-144B-B7E6-B0016C11FFBF}"/>
            </c:ext>
          </c:extLst>
        </c:ser>
        <c:ser>
          <c:idx val="6"/>
          <c:order val="6"/>
          <c:tx>
            <c:strRef>
              <c:f>'Tanzana 2015-16'!$C$8</c:f>
              <c:strCache>
                <c:ptCount val="1"/>
                <c:pt idx="0">
                  <c:v>net too dirty</c:v>
                </c:pt>
              </c:strCache>
            </c:strRef>
          </c:tx>
          <c:spPr>
            <a:solidFill>
              <a:schemeClr val="accent6">
                <a:lumMod val="80000"/>
                <a:lumOff val="2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2015-16'!$M$8:$P$8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6-CF49-144B-B7E6-B0016C11FFBF}"/>
            </c:ext>
          </c:extLst>
        </c:ser>
        <c:ser>
          <c:idx val="7"/>
          <c:order val="7"/>
          <c:tx>
            <c:strRef>
              <c:f>'Tanzana 2015-16'!$C$9</c:f>
              <c:strCache>
                <c:ptCount val="1"/>
                <c:pt idx="0">
                  <c:v>net not available last night/washed</c:v>
                </c:pt>
              </c:strCache>
            </c:strRef>
          </c:tx>
          <c:spPr>
            <a:solidFill>
              <a:schemeClr val="accent5">
                <a:lumMod val="80000"/>
                <a:lumOff val="2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2015-16'!$M$9:$P$9</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7-CF49-144B-B7E6-B0016C11FFBF}"/>
            </c:ext>
          </c:extLst>
        </c:ser>
        <c:ser>
          <c:idx val="8"/>
          <c:order val="8"/>
          <c:tx>
            <c:strRef>
              <c:f>'Tanzana 2015-16'!$C$10</c:f>
              <c:strCache>
                <c:ptCount val="1"/>
                <c:pt idx="0">
                  <c:v>usual user was not here</c:v>
                </c:pt>
              </c:strCache>
            </c:strRef>
          </c:tx>
          <c:spPr>
            <a:solidFill>
              <a:schemeClr val="accent5"/>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2015-16'!$M$10:$P$10</c:f>
              <c:numCache>
                <c:formatCode>General</c:formatCode>
                <c:ptCount val="4"/>
                <c:pt idx="0">
                  <c:v>7.6000000000000005</c:v>
                </c:pt>
                <c:pt idx="1">
                  <c:v>6.7</c:v>
                </c:pt>
                <c:pt idx="2">
                  <c:v>8.1</c:v>
                </c:pt>
                <c:pt idx="3">
                  <c:v>7.5</c:v>
                </c:pt>
              </c:numCache>
            </c:numRef>
          </c:val>
          <c:extLst>
            <c:ext xmlns:c16="http://schemas.microsoft.com/office/drawing/2014/chart" uri="{C3380CC4-5D6E-409C-BE32-E72D297353CC}">
              <c16:uniqueId val="{00000008-CF49-144B-B7E6-B0016C11FFBF}"/>
            </c:ext>
          </c:extLst>
        </c:ser>
        <c:ser>
          <c:idx val="9"/>
          <c:order val="9"/>
          <c:tx>
            <c:strRef>
              <c:f>'Tanzana 2015-16'!$C$11</c:f>
              <c:strCache>
                <c:ptCount val="1"/>
                <c:pt idx="0">
                  <c:v>net too small</c:v>
                </c:pt>
              </c:strCache>
            </c:strRef>
          </c:tx>
          <c:spPr>
            <a:solidFill>
              <a:schemeClr val="accent6">
                <a:lumMod val="8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2015-16'!$M$11:$P$11</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9-CF49-144B-B7E6-B0016C11FFBF}"/>
            </c:ext>
          </c:extLst>
        </c:ser>
        <c:ser>
          <c:idx val="10"/>
          <c:order val="10"/>
          <c:tx>
            <c:strRef>
              <c:f>'Tanzana 2015-16'!$C$12</c:f>
              <c:strCache>
                <c:ptCount val="1"/>
                <c:pt idx="0">
                  <c:v>saving it for later</c:v>
                </c:pt>
              </c:strCache>
            </c:strRef>
          </c:tx>
          <c:spPr>
            <a:solidFill>
              <a:schemeClr val="accent1"/>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2015-16'!$M$12:$P$12</c:f>
              <c:numCache>
                <c:formatCode>General</c:formatCode>
                <c:ptCount val="4"/>
                <c:pt idx="0">
                  <c:v>49.5</c:v>
                </c:pt>
                <c:pt idx="1">
                  <c:v>22.5</c:v>
                </c:pt>
                <c:pt idx="2">
                  <c:v>49.800000000000004</c:v>
                </c:pt>
                <c:pt idx="3">
                  <c:v>71.7</c:v>
                </c:pt>
              </c:numCache>
            </c:numRef>
          </c:val>
          <c:extLst>
            <c:ext xmlns:c16="http://schemas.microsoft.com/office/drawing/2014/chart" uri="{C3380CC4-5D6E-409C-BE32-E72D297353CC}">
              <c16:uniqueId val="{0000000A-CF49-144B-B7E6-B0016C11FFBF}"/>
            </c:ext>
          </c:extLst>
        </c:ser>
        <c:ser>
          <c:idx val="11"/>
          <c:order val="11"/>
          <c:tx>
            <c:strRef>
              <c:f>'Tanzana 2015-16'!$C$13</c:f>
              <c:strCache>
                <c:ptCount val="1"/>
                <c:pt idx="0">
                  <c:v>no longer kills/repels mosquitoes</c:v>
                </c:pt>
              </c:strCache>
            </c:strRef>
          </c:tx>
          <c:spPr>
            <a:solidFill>
              <a:schemeClr val="accent4">
                <a:lumMod val="8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2015-16'!$M$13:$P$13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B-CF49-144B-B7E6-B0016C11FFBF}"/>
            </c:ext>
          </c:extLst>
        </c:ser>
        <c:ser>
          <c:idx val="12"/>
          <c:order val="12"/>
          <c:tx>
            <c:strRef>
              <c:f>'Tanzana 2015-16'!$C$14</c:f>
              <c:strCache>
                <c:ptCount val="1"/>
                <c:pt idx="0">
                  <c:v>other</c:v>
                </c:pt>
              </c:strCache>
            </c:strRef>
          </c:tx>
          <c:spPr>
            <a:solidFill>
              <a:schemeClr val="bg2">
                <a:lumMod val="90000"/>
              </a:schemeClr>
            </a:solidFill>
            <a:ln>
              <a:noFill/>
            </a:ln>
            <a:effectLst/>
          </c:spPr>
          <c:invertIfNegative val="0"/>
          <c:cat>
            <c:strRef>
              <c:f>'Tanzana 2015-16'!$M$1:$P$1</c:f>
              <c:strCache>
                <c:ptCount val="4"/>
                <c:pt idx="0">
                  <c:v>overall</c:v>
                </c:pt>
                <c:pt idx="1">
                  <c:v>among hh with not enough</c:v>
                </c:pt>
                <c:pt idx="2">
                  <c:v>among hh with just right</c:v>
                </c:pt>
                <c:pt idx="3">
                  <c:v>among hh with too many</c:v>
                </c:pt>
              </c:strCache>
            </c:strRef>
          </c:cat>
          <c:val>
            <c:numRef>
              <c:f>'Tanzana 2015-16'!$M$14:$P$14</c:f>
              <c:numCache>
                <c:formatCode>General</c:formatCode>
                <c:ptCount val="4"/>
                <c:pt idx="0">
                  <c:v>7.9</c:v>
                </c:pt>
                <c:pt idx="1">
                  <c:v>10.8</c:v>
                </c:pt>
                <c:pt idx="2">
                  <c:v>8.3000000000000007</c:v>
                </c:pt>
                <c:pt idx="3">
                  <c:v>0</c:v>
                </c:pt>
              </c:numCache>
            </c:numRef>
          </c:val>
          <c:extLst>
            <c:ext xmlns:c16="http://schemas.microsoft.com/office/drawing/2014/chart" uri="{C3380CC4-5D6E-409C-BE32-E72D297353CC}">
              <c16:uniqueId val="{0000000C-CF49-144B-B7E6-B0016C11FFBF}"/>
            </c:ext>
          </c:extLst>
        </c:ser>
        <c:dLbls>
          <c:showLegendKey val="0"/>
          <c:showVal val="0"/>
          <c:showCatName val="0"/>
          <c:showSerName val="0"/>
          <c:showPercent val="0"/>
          <c:showBubbleSize val="0"/>
        </c:dLbls>
        <c:gapWidth val="150"/>
        <c:overlap val="100"/>
        <c:axId val="234980880"/>
        <c:axId val="234981440"/>
      </c:barChart>
      <c:catAx>
        <c:axId val="2349808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81440"/>
        <c:crosses val="autoZero"/>
        <c:auto val="1"/>
        <c:lblAlgn val="ctr"/>
        <c:lblOffset val="100"/>
        <c:noMultiLvlLbl val="0"/>
      </c:catAx>
      <c:valAx>
        <c:axId val="23498144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80880"/>
        <c:crosses val="autoZero"/>
        <c:crossBetween val="between"/>
      </c:valAx>
      <c:spPr>
        <a:noFill/>
        <a:ln>
          <a:noFill/>
        </a:ln>
        <a:effectLst/>
      </c:spPr>
    </c:plotArea>
    <c:legend>
      <c:legendPos val="b"/>
      <c:legendEntry>
        <c:idx val="1"/>
        <c:delete val="1"/>
      </c:legendEntry>
      <c:legendEntry>
        <c:idx val="3"/>
        <c:delete val="1"/>
      </c:legendEntry>
      <c:legendEntry>
        <c:idx val="4"/>
        <c:delete val="1"/>
      </c:legendEntry>
      <c:legendEntry>
        <c:idx val="6"/>
        <c:delete val="1"/>
      </c:legendEntry>
      <c:legendEntry>
        <c:idx val="7"/>
        <c:delete val="1"/>
      </c:legendEntry>
      <c:legendEntry>
        <c:idx val="9"/>
        <c:delete val="1"/>
      </c:legendEntry>
      <c:legendEntry>
        <c:idx val="1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Tanzania 2017 - all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'Tanzania 2017'!$C$2</c:f>
              <c:strCache>
                <c:ptCount val="1"/>
                <c:pt idx="0">
                  <c:v>no mosquitoes</c:v>
                </c:pt>
              </c:strCache>
            </c:strRef>
          </c:tx>
          <c:spPr>
            <a:solidFill>
              <a:srgbClr val="C00000"/>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2017'!$H$2:$J$2</c:f>
              <c:numCache>
                <c:formatCode>General</c:formatCode>
                <c:ptCount val="3"/>
                <c:pt idx="0">
                  <c:v>12.4</c:v>
                </c:pt>
                <c:pt idx="1">
                  <c:v>8.4</c:v>
                </c:pt>
                <c:pt idx="2">
                  <c:v>8</c:v>
                </c:pt>
              </c:numCache>
            </c:numRef>
          </c:val>
          <c:extLst>
            <c:ext xmlns:c16="http://schemas.microsoft.com/office/drawing/2014/chart" uri="{C3380CC4-5D6E-409C-BE32-E72D297353CC}">
              <c16:uniqueId val="{00000000-7F11-1645-AB43-4637BF4321C3}"/>
            </c:ext>
          </c:extLst>
        </c:ser>
        <c:ser>
          <c:idx val="1"/>
          <c:order val="1"/>
          <c:tx>
            <c:strRef>
              <c:f>'Tanzania 2017'!$C$3</c:f>
              <c:strCache>
                <c:ptCount val="1"/>
                <c:pt idx="0">
                  <c:v>no malaria now</c:v>
                </c:pt>
              </c:strCache>
            </c:strRef>
          </c:tx>
          <c:spPr>
            <a:solidFill>
              <a:schemeClr val="accent2"/>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2017'!$H$3:$J$3</c:f>
              <c:numCache>
                <c:formatCode>General</c:formatCode>
                <c:ptCount val="3"/>
                <c:pt idx="0">
                  <c:v>1.7</c:v>
                </c:pt>
                <c:pt idx="1">
                  <c:v>1</c:v>
                </c:pt>
                <c:pt idx="2">
                  <c:v>0.8</c:v>
                </c:pt>
              </c:numCache>
            </c:numRef>
          </c:val>
          <c:extLst>
            <c:ext xmlns:c16="http://schemas.microsoft.com/office/drawing/2014/chart" uri="{C3380CC4-5D6E-409C-BE32-E72D297353CC}">
              <c16:uniqueId val="{00000001-7F11-1645-AB43-4637BF4321C3}"/>
            </c:ext>
          </c:extLst>
        </c:ser>
        <c:ser>
          <c:idx val="2"/>
          <c:order val="2"/>
          <c:tx>
            <c:strRef>
              <c:f>'Tanzania 2017'!$C$4</c:f>
              <c:strCache>
                <c:ptCount val="1"/>
                <c:pt idx="0">
                  <c:v>too hot</c:v>
                </c:pt>
              </c:strCache>
            </c:strRef>
          </c:tx>
          <c:spPr>
            <a:solidFill>
              <a:srgbClr val="FF0000"/>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2017'!$H$4:$J$4</c:f>
              <c:numCache>
                <c:formatCode>General</c:formatCode>
                <c:ptCount val="3"/>
                <c:pt idx="0">
                  <c:v>5.5</c:v>
                </c:pt>
                <c:pt idx="1">
                  <c:v>3.4</c:v>
                </c:pt>
                <c:pt idx="2">
                  <c:v>2.1</c:v>
                </c:pt>
              </c:numCache>
            </c:numRef>
          </c:val>
          <c:extLst>
            <c:ext xmlns:c16="http://schemas.microsoft.com/office/drawing/2014/chart" uri="{C3380CC4-5D6E-409C-BE32-E72D297353CC}">
              <c16:uniqueId val="{00000002-7F11-1645-AB43-4637BF4321C3}"/>
            </c:ext>
          </c:extLst>
        </c:ser>
        <c:ser>
          <c:idx val="3"/>
          <c:order val="3"/>
          <c:tx>
            <c:strRef>
              <c:f>'Tanzania 2017'!$C$5</c:f>
              <c:strCache>
                <c:ptCount val="1"/>
                <c:pt idx="0">
                  <c:v>don't like smell</c:v>
                </c:pt>
              </c:strCache>
            </c:strRef>
          </c:tx>
          <c:spPr>
            <a:solidFill>
              <a:schemeClr val="accent4"/>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2017'!$H$5:$J$5</c:f>
              <c:numCache>
                <c:formatCode>General</c:formatCode>
                <c:ptCount val="3"/>
                <c:pt idx="0">
                  <c:v>0.2</c:v>
                </c:pt>
                <c:pt idx="1">
                  <c:v>0.1</c:v>
                </c:pt>
                <c:pt idx="2">
                  <c:v>0.1</c:v>
                </c:pt>
              </c:numCache>
            </c:numRef>
          </c:val>
          <c:extLst>
            <c:ext xmlns:c16="http://schemas.microsoft.com/office/drawing/2014/chart" uri="{C3380CC4-5D6E-409C-BE32-E72D297353CC}">
              <c16:uniqueId val="{00000003-7F11-1645-AB43-4637BF4321C3}"/>
            </c:ext>
          </c:extLst>
        </c:ser>
        <c:ser>
          <c:idx val="4"/>
          <c:order val="4"/>
          <c:tx>
            <c:strRef>
              <c:f>'Tanzania 2017'!$C$6</c:f>
              <c:strCache>
                <c:ptCount val="1"/>
                <c:pt idx="0">
                  <c:v>feel closed in/afraid</c:v>
                </c:pt>
              </c:strCache>
            </c:strRef>
          </c:tx>
          <c:spPr>
            <a:solidFill>
              <a:schemeClr val="accent5"/>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2017'!$H$6:$J$6</c:f>
              <c:numCache>
                <c:formatCode>General</c:formatCode>
                <c:ptCount val="3"/>
                <c:pt idx="0">
                  <c:v>0.2</c:v>
                </c:pt>
                <c:pt idx="1">
                  <c:v>0.3</c:v>
                </c:pt>
                <c:pt idx="2">
                  <c:v>0.1</c:v>
                </c:pt>
              </c:numCache>
            </c:numRef>
          </c:val>
          <c:extLst>
            <c:ext xmlns:c16="http://schemas.microsoft.com/office/drawing/2014/chart" uri="{C3380CC4-5D6E-409C-BE32-E72D297353CC}">
              <c16:uniqueId val="{00000004-7F11-1645-AB43-4637BF4321C3}"/>
            </c:ext>
          </c:extLst>
        </c:ser>
        <c:ser>
          <c:idx val="5"/>
          <c:order val="5"/>
          <c:tx>
            <c:strRef>
              <c:f>'Tanzania 2017'!$C$7</c:f>
              <c:strCache>
                <c:ptCount val="1"/>
                <c:pt idx="0">
                  <c:v>too old/torn</c:v>
                </c:pt>
              </c:strCache>
            </c:strRef>
          </c:tx>
          <c:spPr>
            <a:solidFill>
              <a:srgbClr val="7030A0"/>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2017'!$H$7:$J$7</c:f>
              <c:numCache>
                <c:formatCode>General</c:formatCode>
                <c:ptCount val="3"/>
                <c:pt idx="0">
                  <c:v>2.4</c:v>
                </c:pt>
                <c:pt idx="1">
                  <c:v>1.1000000000000001</c:v>
                </c:pt>
                <c:pt idx="2">
                  <c:v>1.5</c:v>
                </c:pt>
              </c:numCache>
            </c:numRef>
          </c:val>
          <c:extLst>
            <c:ext xmlns:c16="http://schemas.microsoft.com/office/drawing/2014/chart" uri="{C3380CC4-5D6E-409C-BE32-E72D297353CC}">
              <c16:uniqueId val="{00000005-7F11-1645-AB43-4637BF4321C3}"/>
            </c:ext>
          </c:extLst>
        </c:ser>
        <c:ser>
          <c:idx val="6"/>
          <c:order val="6"/>
          <c:tx>
            <c:strRef>
              <c:f>'Tanzania 2017'!$C$8</c:f>
              <c:strCache>
                <c:ptCount val="1"/>
                <c:pt idx="0">
                  <c:v>net too dirty</c:v>
                </c:pt>
              </c:strCache>
            </c:strRef>
          </c:tx>
          <c:spPr>
            <a:solidFill>
              <a:srgbClr val="7030A0"/>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2017'!$H$8:$J$8</c:f>
              <c:numCache>
                <c:formatCode>General</c:formatCode>
                <c:ptCount val="3"/>
                <c:pt idx="0">
                  <c:v>1.8</c:v>
                </c:pt>
                <c:pt idx="1">
                  <c:v>1.4</c:v>
                </c:pt>
                <c:pt idx="2">
                  <c:v>1</c:v>
                </c:pt>
              </c:numCache>
            </c:numRef>
          </c:val>
          <c:extLst>
            <c:ext xmlns:c16="http://schemas.microsoft.com/office/drawing/2014/chart" uri="{C3380CC4-5D6E-409C-BE32-E72D297353CC}">
              <c16:uniqueId val="{00000006-7F11-1645-AB43-4637BF4321C3}"/>
            </c:ext>
          </c:extLst>
        </c:ser>
        <c:ser>
          <c:idx val="7"/>
          <c:order val="7"/>
          <c:tx>
            <c:strRef>
              <c:f>'Tanzania 2017'!$C$9</c:f>
              <c:strCache>
                <c:ptCount val="1"/>
                <c:pt idx="0">
                  <c:v>net not available last night/washed</c:v>
                </c:pt>
              </c:strCache>
            </c:strRef>
          </c:tx>
          <c:spPr>
            <a:solidFill>
              <a:schemeClr val="accent2">
                <a:lumMod val="60000"/>
              </a:schemeClr>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2017'!$H$9:$J$9</c:f>
              <c:numCache>
                <c:formatCode>General</c:formatCode>
                <c:ptCount val="3"/>
                <c:pt idx="0">
                  <c:v>1.2</c:v>
                </c:pt>
                <c:pt idx="1">
                  <c:v>1.2</c:v>
                </c:pt>
                <c:pt idx="2">
                  <c:v>1.4</c:v>
                </c:pt>
              </c:numCache>
            </c:numRef>
          </c:val>
          <c:extLst>
            <c:ext xmlns:c16="http://schemas.microsoft.com/office/drawing/2014/chart" uri="{C3380CC4-5D6E-409C-BE32-E72D297353CC}">
              <c16:uniqueId val="{00000007-7F11-1645-AB43-4637BF4321C3}"/>
            </c:ext>
          </c:extLst>
        </c:ser>
        <c:ser>
          <c:idx val="8"/>
          <c:order val="8"/>
          <c:tx>
            <c:strRef>
              <c:f>'Tanzania 2017'!$C$10</c:f>
              <c:strCache>
                <c:ptCount val="1"/>
                <c:pt idx="0">
                  <c:v>usual user was not here</c:v>
                </c:pt>
              </c:strCache>
            </c:strRef>
          </c:tx>
          <c:spPr>
            <a:solidFill>
              <a:schemeClr val="accent5"/>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2017'!$H$10:$J$10</c:f>
              <c:numCache>
                <c:formatCode>General</c:formatCode>
                <c:ptCount val="3"/>
                <c:pt idx="0">
                  <c:v>0.7</c:v>
                </c:pt>
                <c:pt idx="1">
                  <c:v>2.2999999999999998</c:v>
                </c:pt>
                <c:pt idx="2">
                  <c:v>4.8</c:v>
                </c:pt>
              </c:numCache>
            </c:numRef>
          </c:val>
          <c:extLst>
            <c:ext xmlns:c16="http://schemas.microsoft.com/office/drawing/2014/chart" uri="{C3380CC4-5D6E-409C-BE32-E72D297353CC}">
              <c16:uniqueId val="{00000008-7F11-1645-AB43-4637BF4321C3}"/>
            </c:ext>
          </c:extLst>
        </c:ser>
        <c:ser>
          <c:idx val="9"/>
          <c:order val="9"/>
          <c:tx>
            <c:strRef>
              <c:f>'Tanzania 2017'!$C$11</c:f>
              <c:strCache>
                <c:ptCount val="1"/>
                <c:pt idx="0">
                  <c:v>net too small</c:v>
                </c:pt>
              </c:strCache>
            </c:strRef>
          </c:tx>
          <c:spPr>
            <a:solidFill>
              <a:schemeClr val="accent4">
                <a:lumMod val="60000"/>
              </a:schemeClr>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2017'!$H$11:$J$11</c:f>
              <c:numCache>
                <c:formatCode>General</c:formatCode>
                <c:ptCount val="3"/>
                <c:pt idx="0">
                  <c:v>0.2</c:v>
                </c:pt>
                <c:pt idx="1">
                  <c:v>0.2</c:v>
                </c:pt>
                <c:pt idx="2">
                  <c:v>0.9</c:v>
                </c:pt>
              </c:numCache>
            </c:numRef>
          </c:val>
          <c:extLst>
            <c:ext xmlns:c16="http://schemas.microsoft.com/office/drawing/2014/chart" uri="{C3380CC4-5D6E-409C-BE32-E72D297353CC}">
              <c16:uniqueId val="{00000009-7F11-1645-AB43-4637BF4321C3}"/>
            </c:ext>
          </c:extLst>
        </c:ser>
        <c:ser>
          <c:idx val="10"/>
          <c:order val="10"/>
          <c:tx>
            <c:strRef>
              <c:f>'Tanzania 2017'!$C$12</c:f>
              <c:strCache>
                <c:ptCount val="1"/>
                <c:pt idx="0">
                  <c:v>saving it for later</c:v>
                </c:pt>
              </c:strCache>
            </c:strRef>
          </c:tx>
          <c:spPr>
            <a:solidFill>
              <a:schemeClr val="accent1"/>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2017'!$H$12:$J$12</c:f>
              <c:numCache>
                <c:formatCode>General</c:formatCode>
                <c:ptCount val="3"/>
                <c:pt idx="0">
                  <c:v>3.3</c:v>
                </c:pt>
                <c:pt idx="1">
                  <c:v>12.4</c:v>
                </c:pt>
                <c:pt idx="2">
                  <c:v>32.799999999999997</c:v>
                </c:pt>
              </c:numCache>
            </c:numRef>
          </c:val>
          <c:extLst>
            <c:ext xmlns:c16="http://schemas.microsoft.com/office/drawing/2014/chart" uri="{C3380CC4-5D6E-409C-BE32-E72D297353CC}">
              <c16:uniqueId val="{0000000A-7F11-1645-AB43-4637BF4321C3}"/>
            </c:ext>
          </c:extLst>
        </c:ser>
        <c:ser>
          <c:idx val="11"/>
          <c:order val="11"/>
          <c:tx>
            <c:strRef>
              <c:f>'Tanzania 2017'!$C$13</c:f>
              <c:strCache>
                <c:ptCount val="1"/>
                <c:pt idx="0">
                  <c:v>no longer kills/repels mosquitoes</c:v>
                </c:pt>
              </c:strCache>
            </c:strRef>
          </c:tx>
          <c:spPr>
            <a:solidFill>
              <a:schemeClr val="accent6">
                <a:lumMod val="60000"/>
              </a:schemeClr>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2017'!$H$13:$J$13</c:f>
              <c:numCache>
                <c:formatCode>General</c:formatCode>
                <c:ptCount val="3"/>
                <c:pt idx="0">
                  <c:v>0</c:v>
                </c:pt>
                <c:pt idx="1">
                  <c:v>0</c:v>
                </c:pt>
                <c:pt idx="2">
                  <c:v>0</c:v>
                </c:pt>
              </c:numCache>
            </c:numRef>
          </c:val>
          <c:extLst>
            <c:ext xmlns:c16="http://schemas.microsoft.com/office/drawing/2014/chart" uri="{C3380CC4-5D6E-409C-BE32-E72D297353CC}">
              <c16:uniqueId val="{0000000B-7F11-1645-AB43-4637BF4321C3}"/>
            </c:ext>
          </c:extLst>
        </c:ser>
        <c:ser>
          <c:idx val="12"/>
          <c:order val="12"/>
          <c:tx>
            <c:strRef>
              <c:f>'Tanzania 2017'!$C$14</c:f>
              <c:strCache>
                <c:ptCount val="1"/>
                <c:pt idx="0">
                  <c:v>other</c:v>
                </c:pt>
              </c:strCache>
            </c:strRef>
          </c:tx>
          <c:spPr>
            <a:solidFill>
              <a:schemeClr val="bg2">
                <a:lumMod val="90000"/>
              </a:schemeClr>
            </a:solidFill>
            <a:ln>
              <a:noFill/>
            </a:ln>
            <a:effectLst/>
          </c:spPr>
          <c:invertIfNegative val="0"/>
          <c:cat>
            <c:strRef>
              <c:f>'Tanzania 2017'!$H$1:$J$1</c:f>
              <c:strCache>
                <c:ptCount val="3"/>
                <c:pt idx="0">
                  <c:v>among hh with not enough</c:v>
                </c:pt>
                <c:pt idx="1">
                  <c:v>among hh with just right</c:v>
                </c:pt>
                <c:pt idx="2">
                  <c:v>among hh with too many</c:v>
                </c:pt>
              </c:strCache>
            </c:strRef>
          </c:cat>
          <c:val>
            <c:numRef>
              <c:f>'Tanzania 2017'!$H$14:$J$14</c:f>
              <c:numCache>
                <c:formatCode>General</c:formatCode>
                <c:ptCount val="3"/>
                <c:pt idx="0">
                  <c:v>1.9</c:v>
                </c:pt>
                <c:pt idx="1">
                  <c:v>1.5</c:v>
                </c:pt>
                <c:pt idx="2">
                  <c:v>1.3</c:v>
                </c:pt>
              </c:numCache>
            </c:numRef>
          </c:val>
          <c:extLst>
            <c:ext xmlns:c16="http://schemas.microsoft.com/office/drawing/2014/chart" uri="{C3380CC4-5D6E-409C-BE32-E72D297353CC}">
              <c16:uniqueId val="{0000000C-7F11-1645-AB43-4637BF4321C3}"/>
            </c:ext>
          </c:extLst>
        </c:ser>
        <c:dLbls>
          <c:showLegendKey val="0"/>
          <c:showVal val="0"/>
          <c:showCatName val="0"/>
          <c:showSerName val="0"/>
          <c:showPercent val="0"/>
          <c:showBubbleSize val="0"/>
        </c:dLbls>
        <c:gapWidth val="150"/>
        <c:overlap val="100"/>
        <c:axId val="741681695"/>
        <c:axId val="752676143"/>
      </c:barChart>
      <c:catAx>
        <c:axId val="741681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676143"/>
        <c:crosses val="autoZero"/>
        <c:auto val="1"/>
        <c:lblAlgn val="ctr"/>
        <c:lblOffset val="100"/>
        <c:noMultiLvlLbl val="0"/>
      </c:catAx>
      <c:valAx>
        <c:axId val="75267614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68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Tanzania 2017 - main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'Tanzania 2017'!$C$2</c:f>
              <c:strCache>
                <c:ptCount val="1"/>
                <c:pt idx="0">
                  <c:v>no mosquitoes</c:v>
                </c:pt>
              </c:strCache>
            </c:strRef>
          </c:tx>
          <c:spPr>
            <a:solidFill>
              <a:srgbClr val="C00000"/>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2017'!$M$2:$P$2</c:f>
              <c:numCache>
                <c:formatCode>General</c:formatCode>
                <c:ptCount val="4"/>
                <c:pt idx="0">
                  <c:v>9.6</c:v>
                </c:pt>
                <c:pt idx="1">
                  <c:v>12.4</c:v>
                </c:pt>
                <c:pt idx="2">
                  <c:v>8.4</c:v>
                </c:pt>
                <c:pt idx="3">
                  <c:v>8</c:v>
                </c:pt>
              </c:numCache>
            </c:numRef>
          </c:val>
          <c:extLst>
            <c:ext xmlns:c16="http://schemas.microsoft.com/office/drawing/2014/chart" uri="{C3380CC4-5D6E-409C-BE32-E72D297353CC}">
              <c16:uniqueId val="{00000000-B125-F54F-9C55-CDA38C53C64D}"/>
            </c:ext>
          </c:extLst>
        </c:ser>
        <c:ser>
          <c:idx val="1"/>
          <c:order val="1"/>
          <c:tx>
            <c:strRef>
              <c:f>'Tanzania 2017'!$C$3</c:f>
              <c:strCache>
                <c:ptCount val="1"/>
                <c:pt idx="0">
                  <c:v>no malaria now</c:v>
                </c:pt>
              </c:strCache>
            </c:strRef>
          </c:tx>
          <c:spPr>
            <a:solidFill>
              <a:schemeClr val="accent2"/>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2017'!$M$3:$P$3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B125-F54F-9C55-CDA38C53C64D}"/>
            </c:ext>
          </c:extLst>
        </c:ser>
        <c:ser>
          <c:idx val="2"/>
          <c:order val="2"/>
          <c:tx>
            <c:strRef>
              <c:f>'Tanzania 2017'!$C$4</c:f>
              <c:strCache>
                <c:ptCount val="1"/>
                <c:pt idx="0">
                  <c:v>too hot</c:v>
                </c:pt>
              </c:strCache>
            </c:strRef>
          </c:tx>
          <c:spPr>
            <a:solidFill>
              <a:srgbClr val="FF0000"/>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2017'!$M$4:$P$4</c:f>
              <c:numCache>
                <c:formatCode>General</c:formatCode>
                <c:ptCount val="4"/>
                <c:pt idx="0">
                  <c:v>0</c:v>
                </c:pt>
                <c:pt idx="1">
                  <c:v>5.5</c:v>
                </c:pt>
                <c:pt idx="2">
                  <c:v>0</c:v>
                </c:pt>
                <c:pt idx="3">
                  <c:v>0</c:v>
                </c:pt>
              </c:numCache>
            </c:numRef>
          </c:val>
          <c:extLst>
            <c:ext xmlns:c16="http://schemas.microsoft.com/office/drawing/2014/chart" uri="{C3380CC4-5D6E-409C-BE32-E72D297353CC}">
              <c16:uniqueId val="{00000002-B125-F54F-9C55-CDA38C53C64D}"/>
            </c:ext>
          </c:extLst>
        </c:ser>
        <c:ser>
          <c:idx val="3"/>
          <c:order val="3"/>
          <c:tx>
            <c:strRef>
              <c:f>'Tanzania 2017'!$C$5</c:f>
              <c:strCache>
                <c:ptCount val="1"/>
                <c:pt idx="0">
                  <c:v>don't like smell</c:v>
                </c:pt>
              </c:strCache>
            </c:strRef>
          </c:tx>
          <c:spPr>
            <a:solidFill>
              <a:schemeClr val="accent4"/>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2017'!$M$5:$P$5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B125-F54F-9C55-CDA38C53C64D}"/>
            </c:ext>
          </c:extLst>
        </c:ser>
        <c:ser>
          <c:idx val="4"/>
          <c:order val="4"/>
          <c:tx>
            <c:strRef>
              <c:f>'Tanzania 2017'!$C$6</c:f>
              <c:strCache>
                <c:ptCount val="1"/>
                <c:pt idx="0">
                  <c:v>feel closed in/afraid</c:v>
                </c:pt>
              </c:strCache>
            </c:strRef>
          </c:tx>
          <c:spPr>
            <a:solidFill>
              <a:schemeClr val="accent5"/>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2017'!$M$6:$P$6</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4-B125-F54F-9C55-CDA38C53C64D}"/>
            </c:ext>
          </c:extLst>
        </c:ser>
        <c:ser>
          <c:idx val="5"/>
          <c:order val="5"/>
          <c:tx>
            <c:strRef>
              <c:f>'Tanzania 2017'!$C$7</c:f>
              <c:strCache>
                <c:ptCount val="1"/>
                <c:pt idx="0">
                  <c:v>too old/torn</c:v>
                </c:pt>
              </c:strCache>
            </c:strRef>
          </c:tx>
          <c:spPr>
            <a:solidFill>
              <a:schemeClr val="accent6"/>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2017'!$M$7:$P$7</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5-B125-F54F-9C55-CDA38C53C64D}"/>
            </c:ext>
          </c:extLst>
        </c:ser>
        <c:ser>
          <c:idx val="6"/>
          <c:order val="6"/>
          <c:tx>
            <c:strRef>
              <c:f>'Tanzania 2017'!$C$8</c:f>
              <c:strCache>
                <c:ptCount val="1"/>
                <c:pt idx="0">
                  <c:v>net too dirty</c:v>
                </c:pt>
              </c:strCache>
            </c:strRef>
          </c:tx>
          <c:spPr>
            <a:solidFill>
              <a:schemeClr val="accent1">
                <a:lumMod val="60000"/>
              </a:schemeClr>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2017'!$M$8:$P$8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6-B125-F54F-9C55-CDA38C53C64D}"/>
            </c:ext>
          </c:extLst>
        </c:ser>
        <c:ser>
          <c:idx val="7"/>
          <c:order val="7"/>
          <c:tx>
            <c:strRef>
              <c:f>'Tanzania 2017'!$C$9</c:f>
              <c:strCache>
                <c:ptCount val="1"/>
                <c:pt idx="0">
                  <c:v>net not available last night/washed</c:v>
                </c:pt>
              </c:strCache>
            </c:strRef>
          </c:tx>
          <c:spPr>
            <a:solidFill>
              <a:schemeClr val="accent2">
                <a:lumMod val="60000"/>
              </a:schemeClr>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2017'!$M$9:$P$9</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7-B125-F54F-9C55-CDA38C53C64D}"/>
            </c:ext>
          </c:extLst>
        </c:ser>
        <c:ser>
          <c:idx val="8"/>
          <c:order val="8"/>
          <c:tx>
            <c:strRef>
              <c:f>'Tanzania 2017'!$C$10</c:f>
              <c:strCache>
                <c:ptCount val="1"/>
                <c:pt idx="0">
                  <c:v>usual user was not here</c:v>
                </c:pt>
              </c:strCache>
            </c:strRef>
          </c:tx>
          <c:spPr>
            <a:solidFill>
              <a:schemeClr val="accent3">
                <a:lumMod val="60000"/>
              </a:schemeClr>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2017'!$M$10:$P$10</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8-B125-F54F-9C55-CDA38C53C64D}"/>
            </c:ext>
          </c:extLst>
        </c:ser>
        <c:ser>
          <c:idx val="9"/>
          <c:order val="9"/>
          <c:tx>
            <c:strRef>
              <c:f>'Tanzania 2017'!$C$11</c:f>
              <c:strCache>
                <c:ptCount val="1"/>
                <c:pt idx="0">
                  <c:v>net too small</c:v>
                </c:pt>
              </c:strCache>
            </c:strRef>
          </c:tx>
          <c:spPr>
            <a:solidFill>
              <a:schemeClr val="accent4">
                <a:lumMod val="60000"/>
              </a:schemeClr>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2017'!$M$11:$P$11</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9-B125-F54F-9C55-CDA38C53C64D}"/>
            </c:ext>
          </c:extLst>
        </c:ser>
        <c:ser>
          <c:idx val="10"/>
          <c:order val="10"/>
          <c:tx>
            <c:strRef>
              <c:f>'Tanzania 2017'!$C$12</c:f>
              <c:strCache>
                <c:ptCount val="1"/>
                <c:pt idx="0">
                  <c:v>saving it for later</c:v>
                </c:pt>
              </c:strCache>
            </c:strRef>
          </c:tx>
          <c:spPr>
            <a:solidFill>
              <a:schemeClr val="accent1"/>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2017'!$M$12:$P$12</c:f>
              <c:numCache>
                <c:formatCode>General</c:formatCode>
                <c:ptCount val="4"/>
                <c:pt idx="0">
                  <c:v>12.9</c:v>
                </c:pt>
                <c:pt idx="1">
                  <c:v>0</c:v>
                </c:pt>
                <c:pt idx="2">
                  <c:v>12.4</c:v>
                </c:pt>
                <c:pt idx="3">
                  <c:v>32.799999999999997</c:v>
                </c:pt>
              </c:numCache>
            </c:numRef>
          </c:val>
          <c:extLst>
            <c:ext xmlns:c16="http://schemas.microsoft.com/office/drawing/2014/chart" uri="{C3380CC4-5D6E-409C-BE32-E72D297353CC}">
              <c16:uniqueId val="{0000000A-B125-F54F-9C55-CDA38C53C64D}"/>
            </c:ext>
          </c:extLst>
        </c:ser>
        <c:ser>
          <c:idx val="11"/>
          <c:order val="11"/>
          <c:tx>
            <c:strRef>
              <c:f>'Tanzania 2017'!$C$13</c:f>
              <c:strCache>
                <c:ptCount val="1"/>
                <c:pt idx="0">
                  <c:v>no longer kills/repels mosquitoes</c:v>
                </c:pt>
              </c:strCache>
            </c:strRef>
          </c:tx>
          <c:spPr>
            <a:solidFill>
              <a:schemeClr val="accent6">
                <a:lumMod val="60000"/>
              </a:schemeClr>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2017'!$M$13:$P$13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B-B125-F54F-9C55-CDA38C53C64D}"/>
            </c:ext>
          </c:extLst>
        </c:ser>
        <c:ser>
          <c:idx val="12"/>
          <c:order val="12"/>
          <c:tx>
            <c:strRef>
              <c:f>'Tanzania 2017'!$C$14</c:f>
              <c:strCache>
                <c:ptCount val="1"/>
                <c:pt idx="0">
                  <c:v>other</c:v>
                </c:pt>
              </c:strCache>
            </c:strRef>
          </c:tx>
          <c:spPr>
            <a:solidFill>
              <a:schemeClr val="accent1">
                <a:lumMod val="80000"/>
                <a:lumOff val="20000"/>
              </a:schemeClr>
            </a:solidFill>
            <a:ln>
              <a:noFill/>
            </a:ln>
            <a:effectLst/>
          </c:spPr>
          <c:invertIfNegative val="0"/>
          <c:cat>
            <c:strRef>
              <c:f>'Tanzania 2017'!$M$1:$P$1</c:f>
              <c:strCache>
                <c:ptCount val="4"/>
                <c:pt idx="0">
                  <c:v>overall</c:v>
                </c:pt>
                <c:pt idx="1">
                  <c:v>among hh with not enough</c:v>
                </c:pt>
                <c:pt idx="2">
                  <c:v>among hh with just right</c:v>
                </c:pt>
                <c:pt idx="3">
                  <c:v>among hh with too many</c:v>
                </c:pt>
              </c:strCache>
            </c:strRef>
          </c:cat>
          <c:val>
            <c:numRef>
              <c:f>'Tanzania 2017'!$M$14:$P$14</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C-B125-F54F-9C55-CDA38C53C64D}"/>
            </c:ext>
          </c:extLst>
        </c:ser>
        <c:dLbls>
          <c:showLegendKey val="0"/>
          <c:showVal val="0"/>
          <c:showCatName val="0"/>
          <c:showSerName val="0"/>
          <c:showPercent val="0"/>
          <c:showBubbleSize val="0"/>
        </c:dLbls>
        <c:gapWidth val="150"/>
        <c:overlap val="100"/>
        <c:axId val="749375743"/>
        <c:axId val="749377423"/>
      </c:barChart>
      <c:catAx>
        <c:axId val="7493757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377423"/>
        <c:crosses val="autoZero"/>
        <c:auto val="1"/>
        <c:lblAlgn val="ctr"/>
        <c:lblOffset val="100"/>
        <c:noMultiLvlLbl val="0"/>
      </c:catAx>
      <c:valAx>
        <c:axId val="74937742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375743"/>
        <c:crosses val="autoZero"/>
        <c:crossBetween val="between"/>
      </c:valAx>
      <c:spPr>
        <a:noFill/>
        <a:ln>
          <a:noFill/>
        </a:ln>
        <a:effectLst/>
      </c:spPr>
    </c:plotArea>
    <c:legend>
      <c:legendPos val="b"/>
      <c:legendEntry>
        <c:idx val="1"/>
        <c:delete val="1"/>
      </c:legendEntry>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1"/>
        <c:delete val="1"/>
      </c:legendEntry>
      <c:legendEntry>
        <c:idx val="1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Uganda 2009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'Uganda 2009'!$C$2</c:f>
              <c:strCache>
                <c:ptCount val="1"/>
                <c:pt idx="0">
                  <c:v>too hot</c:v>
                </c:pt>
              </c:strCache>
            </c:strRef>
          </c:tx>
          <c:spPr>
            <a:solidFill>
              <a:srgbClr val="FF0000"/>
            </a:solidFill>
            <a:ln>
              <a:noFill/>
            </a:ln>
            <a:effectLst/>
          </c:spPr>
          <c:invertIfNegative val="0"/>
          <c:cat>
            <c:strRef>
              <c:f>('Uganda 2009'!$D$1,'Uganda 2009'!$H$1:$J$1)</c:f>
              <c:strCache>
                <c:ptCount val="4"/>
                <c:pt idx="0">
                  <c:v>overall</c:v>
                </c:pt>
                <c:pt idx="1">
                  <c:v>among hh with not enough</c:v>
                </c:pt>
                <c:pt idx="2">
                  <c:v>among hh with just right</c:v>
                </c:pt>
                <c:pt idx="3">
                  <c:v>among hh with too many</c:v>
                </c:pt>
              </c:strCache>
            </c:strRef>
          </c:cat>
          <c:val>
            <c:numRef>
              <c:f>('Uganda 2009'!$D$2,'Uganda 2009'!$H$2:$J$2)</c:f>
              <c:numCache>
                <c:formatCode>General</c:formatCode>
                <c:ptCount val="4"/>
                <c:pt idx="0">
                  <c:v>2.4000000000000004</c:v>
                </c:pt>
                <c:pt idx="1">
                  <c:v>2</c:v>
                </c:pt>
                <c:pt idx="2">
                  <c:v>3</c:v>
                </c:pt>
                <c:pt idx="3">
                  <c:v>2.2000000000000002</c:v>
                </c:pt>
              </c:numCache>
            </c:numRef>
          </c:val>
          <c:extLst>
            <c:ext xmlns:c16="http://schemas.microsoft.com/office/drawing/2014/chart" uri="{C3380CC4-5D6E-409C-BE32-E72D297353CC}">
              <c16:uniqueId val="{00000000-A92C-0649-AEC1-549B25FDB6A1}"/>
            </c:ext>
          </c:extLst>
        </c:ser>
        <c:ser>
          <c:idx val="1"/>
          <c:order val="1"/>
          <c:tx>
            <c:strRef>
              <c:f>'Uganda 2009'!$C$3</c:f>
              <c:strCache>
                <c:ptCount val="1"/>
                <c:pt idx="0">
                  <c:v>don't like smell</c:v>
                </c:pt>
              </c:strCache>
            </c:strRef>
          </c:tx>
          <c:spPr>
            <a:solidFill>
              <a:schemeClr val="accent2"/>
            </a:solidFill>
            <a:ln>
              <a:noFill/>
            </a:ln>
            <a:effectLst/>
          </c:spPr>
          <c:invertIfNegative val="0"/>
          <c:cat>
            <c:strRef>
              <c:f>('Uganda 2009'!$D$1,'Uganda 2009'!$H$1:$J$1)</c:f>
              <c:strCache>
                <c:ptCount val="4"/>
                <c:pt idx="0">
                  <c:v>overall</c:v>
                </c:pt>
                <c:pt idx="1">
                  <c:v>among hh with not enough</c:v>
                </c:pt>
                <c:pt idx="2">
                  <c:v>among hh with just right</c:v>
                </c:pt>
                <c:pt idx="3">
                  <c:v>among hh with too many</c:v>
                </c:pt>
              </c:strCache>
            </c:strRef>
          </c:cat>
          <c:val>
            <c:numRef>
              <c:f>('Uganda 2009'!$D$3,'Uganda 2009'!$H$3:$J$3)</c:f>
              <c:numCache>
                <c:formatCode>General</c:formatCode>
                <c:ptCount val="4"/>
                <c:pt idx="0">
                  <c:v>0.30000000000000004</c:v>
                </c:pt>
                <c:pt idx="1">
                  <c:v>0.5</c:v>
                </c:pt>
                <c:pt idx="2">
                  <c:v>0.5</c:v>
                </c:pt>
                <c:pt idx="3">
                  <c:v>0.2</c:v>
                </c:pt>
              </c:numCache>
            </c:numRef>
          </c:val>
          <c:extLst>
            <c:ext xmlns:c16="http://schemas.microsoft.com/office/drawing/2014/chart" uri="{C3380CC4-5D6E-409C-BE32-E72D297353CC}">
              <c16:uniqueId val="{00000001-A92C-0649-AEC1-549B25FDB6A1}"/>
            </c:ext>
          </c:extLst>
        </c:ser>
        <c:ser>
          <c:idx val="2"/>
          <c:order val="2"/>
          <c:tx>
            <c:strRef>
              <c:f>'Uganda 2009'!$C$4</c:f>
              <c:strCache>
                <c:ptCount val="1"/>
                <c:pt idx="0">
                  <c:v>no mosquitoes</c:v>
                </c:pt>
              </c:strCache>
            </c:strRef>
          </c:tx>
          <c:spPr>
            <a:solidFill>
              <a:srgbClr val="C00000"/>
            </a:solidFill>
            <a:ln>
              <a:noFill/>
            </a:ln>
            <a:effectLst/>
          </c:spPr>
          <c:invertIfNegative val="0"/>
          <c:cat>
            <c:strRef>
              <c:f>('Uganda 2009'!$D$1,'Uganda 2009'!$H$1:$J$1)</c:f>
              <c:strCache>
                <c:ptCount val="4"/>
                <c:pt idx="0">
                  <c:v>overall</c:v>
                </c:pt>
                <c:pt idx="1">
                  <c:v>among hh with not enough</c:v>
                </c:pt>
                <c:pt idx="2">
                  <c:v>among hh with just right</c:v>
                </c:pt>
                <c:pt idx="3">
                  <c:v>among hh with too many</c:v>
                </c:pt>
              </c:strCache>
            </c:strRef>
          </c:cat>
          <c:val>
            <c:numRef>
              <c:f>('Uganda 2009'!$D$4,'Uganda 2009'!$H$4:$J$4)</c:f>
              <c:numCache>
                <c:formatCode>General</c:formatCode>
                <c:ptCount val="4"/>
                <c:pt idx="0">
                  <c:v>1</c:v>
                </c:pt>
                <c:pt idx="1">
                  <c:v>0.9</c:v>
                </c:pt>
                <c:pt idx="2">
                  <c:v>1.2000000000000002</c:v>
                </c:pt>
                <c:pt idx="3">
                  <c:v>1.4000000000000001</c:v>
                </c:pt>
              </c:numCache>
            </c:numRef>
          </c:val>
          <c:extLst>
            <c:ext xmlns:c16="http://schemas.microsoft.com/office/drawing/2014/chart" uri="{C3380CC4-5D6E-409C-BE32-E72D297353CC}">
              <c16:uniqueId val="{00000002-A92C-0649-AEC1-549B25FDB6A1}"/>
            </c:ext>
          </c:extLst>
        </c:ser>
        <c:ser>
          <c:idx val="3"/>
          <c:order val="3"/>
          <c:tx>
            <c:strRef>
              <c:f>'Uganda 2009'!$C$5</c:f>
              <c:strCache>
                <c:ptCount val="1"/>
                <c:pt idx="0">
                  <c:v>too old/too many holes</c:v>
                </c:pt>
              </c:strCache>
            </c:strRef>
          </c:tx>
          <c:spPr>
            <a:solidFill>
              <a:srgbClr val="7030A0"/>
            </a:solidFill>
            <a:ln>
              <a:noFill/>
            </a:ln>
            <a:effectLst/>
          </c:spPr>
          <c:invertIfNegative val="0"/>
          <c:cat>
            <c:strRef>
              <c:f>('Uganda 2009'!$D$1,'Uganda 2009'!$H$1:$J$1)</c:f>
              <c:strCache>
                <c:ptCount val="4"/>
                <c:pt idx="0">
                  <c:v>overall</c:v>
                </c:pt>
                <c:pt idx="1">
                  <c:v>among hh with not enough</c:v>
                </c:pt>
                <c:pt idx="2">
                  <c:v>among hh with just right</c:v>
                </c:pt>
                <c:pt idx="3">
                  <c:v>among hh with too many</c:v>
                </c:pt>
              </c:strCache>
            </c:strRef>
          </c:cat>
          <c:val>
            <c:numRef>
              <c:f>('Uganda 2009'!$D$5,'Uganda 2009'!$H$5:$J$5)</c:f>
              <c:numCache>
                <c:formatCode>General</c:formatCode>
                <c:ptCount val="4"/>
                <c:pt idx="0">
                  <c:v>1.8</c:v>
                </c:pt>
                <c:pt idx="1">
                  <c:v>2.9000000000000004</c:v>
                </c:pt>
                <c:pt idx="2">
                  <c:v>0.5</c:v>
                </c:pt>
                <c:pt idx="3">
                  <c:v>0.9</c:v>
                </c:pt>
              </c:numCache>
            </c:numRef>
          </c:val>
          <c:extLst>
            <c:ext xmlns:c16="http://schemas.microsoft.com/office/drawing/2014/chart" uri="{C3380CC4-5D6E-409C-BE32-E72D297353CC}">
              <c16:uniqueId val="{00000003-A92C-0649-AEC1-549B25FDB6A1}"/>
            </c:ext>
          </c:extLst>
        </c:ser>
        <c:ser>
          <c:idx val="4"/>
          <c:order val="4"/>
          <c:tx>
            <c:strRef>
              <c:f>'Uganda 2009'!$C$6</c:f>
              <c:strCache>
                <c:ptCount val="1"/>
                <c:pt idx="0">
                  <c:v>not hung</c:v>
                </c:pt>
              </c:strCache>
            </c:strRef>
          </c:tx>
          <c:spPr>
            <a:solidFill>
              <a:schemeClr val="accent1"/>
            </a:solidFill>
            <a:ln>
              <a:noFill/>
            </a:ln>
            <a:effectLst/>
          </c:spPr>
          <c:invertIfNegative val="0"/>
          <c:cat>
            <c:strRef>
              <c:f>('Uganda 2009'!$D$1,'Uganda 2009'!$H$1:$J$1)</c:f>
              <c:strCache>
                <c:ptCount val="4"/>
                <c:pt idx="0">
                  <c:v>overall</c:v>
                </c:pt>
                <c:pt idx="1">
                  <c:v>among hh with not enough</c:v>
                </c:pt>
                <c:pt idx="2">
                  <c:v>among hh with just right</c:v>
                </c:pt>
                <c:pt idx="3">
                  <c:v>among hh with too many</c:v>
                </c:pt>
              </c:strCache>
            </c:strRef>
          </c:cat>
          <c:val>
            <c:numRef>
              <c:f>('Uganda 2009'!$D$6,'Uganda 2009'!$H$6:$J$6)</c:f>
              <c:numCache>
                <c:formatCode>General</c:formatCode>
                <c:ptCount val="4"/>
                <c:pt idx="0">
                  <c:v>8.8000000000000007</c:v>
                </c:pt>
                <c:pt idx="1">
                  <c:v>8.8000000000000007</c:v>
                </c:pt>
                <c:pt idx="2">
                  <c:v>8</c:v>
                </c:pt>
                <c:pt idx="3">
                  <c:v>12.5</c:v>
                </c:pt>
              </c:numCache>
            </c:numRef>
          </c:val>
          <c:extLst>
            <c:ext xmlns:c16="http://schemas.microsoft.com/office/drawing/2014/chart" uri="{C3380CC4-5D6E-409C-BE32-E72D297353CC}">
              <c16:uniqueId val="{00000004-A92C-0649-AEC1-549B25FDB6A1}"/>
            </c:ext>
          </c:extLst>
        </c:ser>
        <c:ser>
          <c:idx val="5"/>
          <c:order val="5"/>
          <c:tx>
            <c:strRef>
              <c:f>'Uganda 2009'!$C$7</c:f>
              <c:strCache>
                <c:ptCount val="1"/>
                <c:pt idx="0">
                  <c:v>other</c:v>
                </c:pt>
              </c:strCache>
            </c:strRef>
          </c:tx>
          <c:spPr>
            <a:solidFill>
              <a:schemeClr val="bg2"/>
            </a:solidFill>
            <a:ln>
              <a:noFill/>
            </a:ln>
            <a:effectLst/>
          </c:spPr>
          <c:invertIfNegative val="0"/>
          <c:cat>
            <c:strRef>
              <c:f>('Uganda 2009'!$D$1,'Uganda 2009'!$H$1:$J$1)</c:f>
              <c:strCache>
                <c:ptCount val="4"/>
                <c:pt idx="0">
                  <c:v>overall</c:v>
                </c:pt>
                <c:pt idx="1">
                  <c:v>among hh with not enough</c:v>
                </c:pt>
                <c:pt idx="2">
                  <c:v>among hh with just right</c:v>
                </c:pt>
                <c:pt idx="3">
                  <c:v>among hh with too many</c:v>
                </c:pt>
              </c:strCache>
            </c:strRef>
          </c:cat>
          <c:val>
            <c:numRef>
              <c:f>('Uganda 2009'!$D$7,'Uganda 2009'!$H$7:$J$7)</c:f>
              <c:numCache>
                <c:formatCode>General</c:formatCode>
                <c:ptCount val="4"/>
                <c:pt idx="0">
                  <c:v>5.6000000000000005</c:v>
                </c:pt>
                <c:pt idx="1">
                  <c:v>3.7</c:v>
                </c:pt>
                <c:pt idx="2">
                  <c:v>6.1000000000000005</c:v>
                </c:pt>
                <c:pt idx="3">
                  <c:v>13.200000000000001</c:v>
                </c:pt>
              </c:numCache>
            </c:numRef>
          </c:val>
          <c:extLst>
            <c:ext xmlns:c16="http://schemas.microsoft.com/office/drawing/2014/chart" uri="{C3380CC4-5D6E-409C-BE32-E72D297353CC}">
              <c16:uniqueId val="{00000005-A92C-0649-AEC1-549B25FDB6A1}"/>
            </c:ext>
          </c:extLst>
        </c:ser>
        <c:dLbls>
          <c:showLegendKey val="0"/>
          <c:showVal val="0"/>
          <c:showCatName val="0"/>
          <c:showSerName val="0"/>
          <c:showPercent val="0"/>
          <c:showBubbleSize val="0"/>
        </c:dLbls>
        <c:gapWidth val="150"/>
        <c:overlap val="100"/>
        <c:axId val="237131680"/>
        <c:axId val="237132240"/>
      </c:barChart>
      <c:catAx>
        <c:axId val="2371316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132240"/>
        <c:crosses val="autoZero"/>
        <c:auto val="1"/>
        <c:lblAlgn val="ctr"/>
        <c:lblOffset val="100"/>
        <c:noMultiLvlLbl val="0"/>
      </c:catAx>
      <c:valAx>
        <c:axId val="23713224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13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Uganda</a:t>
            </a:r>
            <a:r>
              <a:rPr lang="en-US" baseline="0"/>
              <a:t> 2014</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'Uganda 2014'!$C$2</c:f>
              <c:strCache>
                <c:ptCount val="1"/>
                <c:pt idx="0">
                  <c:v>too hot</c:v>
                </c:pt>
              </c:strCache>
            </c:strRef>
          </c:tx>
          <c:spPr>
            <a:solidFill>
              <a:srgbClr val="FF0000"/>
            </a:solidFill>
            <a:ln>
              <a:noFill/>
            </a:ln>
            <a:effectLst/>
          </c:spPr>
          <c:invertIfNegative val="0"/>
          <c:cat>
            <c:strRef>
              <c:f>('Uganda 2014'!$D$1,'Uganda 2014'!$H$1:$J$1)</c:f>
              <c:strCache>
                <c:ptCount val="4"/>
                <c:pt idx="0">
                  <c:v>overall</c:v>
                </c:pt>
                <c:pt idx="1">
                  <c:v>among hh with not enough</c:v>
                </c:pt>
                <c:pt idx="2">
                  <c:v>among hh with just right</c:v>
                </c:pt>
                <c:pt idx="3">
                  <c:v>among hh with too many</c:v>
                </c:pt>
              </c:strCache>
            </c:strRef>
          </c:cat>
          <c:val>
            <c:numRef>
              <c:f>('Uganda 2014'!$D$2,'Uganda 2014'!$H$2:$J$2)</c:f>
              <c:numCache>
                <c:formatCode>General</c:formatCode>
                <c:ptCount val="4"/>
                <c:pt idx="0">
                  <c:v>5.6000000000000005</c:v>
                </c:pt>
                <c:pt idx="1">
                  <c:v>10.8</c:v>
                </c:pt>
                <c:pt idx="2">
                  <c:v>5.9</c:v>
                </c:pt>
                <c:pt idx="3">
                  <c:v>2.8000000000000003</c:v>
                </c:pt>
              </c:numCache>
            </c:numRef>
          </c:val>
          <c:extLst>
            <c:ext xmlns:c16="http://schemas.microsoft.com/office/drawing/2014/chart" uri="{C3380CC4-5D6E-409C-BE32-E72D297353CC}">
              <c16:uniqueId val="{00000000-13E3-9E4F-AD74-89D4F0F080ED}"/>
            </c:ext>
          </c:extLst>
        </c:ser>
        <c:ser>
          <c:idx val="1"/>
          <c:order val="1"/>
          <c:tx>
            <c:strRef>
              <c:f>'Uganda 2014'!$C$3</c:f>
              <c:strCache>
                <c:ptCount val="1"/>
                <c:pt idx="0">
                  <c:v>don't like smell</c:v>
                </c:pt>
              </c:strCache>
            </c:strRef>
          </c:tx>
          <c:spPr>
            <a:solidFill>
              <a:srgbClr val="92D050"/>
            </a:solidFill>
            <a:ln>
              <a:noFill/>
            </a:ln>
            <a:effectLst/>
          </c:spPr>
          <c:invertIfNegative val="0"/>
          <c:cat>
            <c:strRef>
              <c:f>('Uganda 2014'!$D$1,'Uganda 2014'!$H$1:$J$1)</c:f>
              <c:strCache>
                <c:ptCount val="4"/>
                <c:pt idx="0">
                  <c:v>overall</c:v>
                </c:pt>
                <c:pt idx="1">
                  <c:v>among hh with not enough</c:v>
                </c:pt>
                <c:pt idx="2">
                  <c:v>among hh with just right</c:v>
                </c:pt>
                <c:pt idx="3">
                  <c:v>among hh with too many</c:v>
                </c:pt>
              </c:strCache>
            </c:strRef>
          </c:cat>
          <c:val>
            <c:numRef>
              <c:f>('Uganda 2014'!$D$3,'Uganda 2014'!$H$3:$J$3)</c:f>
              <c:numCache>
                <c:formatCode>General</c:formatCode>
                <c:ptCount val="4"/>
                <c:pt idx="0">
                  <c:v>1</c:v>
                </c:pt>
                <c:pt idx="1">
                  <c:v>1.1000000000000001</c:v>
                </c:pt>
                <c:pt idx="2">
                  <c:v>0.70000000000000007</c:v>
                </c:pt>
                <c:pt idx="3">
                  <c:v>1.3</c:v>
                </c:pt>
              </c:numCache>
            </c:numRef>
          </c:val>
          <c:extLst>
            <c:ext xmlns:c16="http://schemas.microsoft.com/office/drawing/2014/chart" uri="{C3380CC4-5D6E-409C-BE32-E72D297353CC}">
              <c16:uniqueId val="{00000001-13E3-9E4F-AD74-89D4F0F080ED}"/>
            </c:ext>
          </c:extLst>
        </c:ser>
        <c:ser>
          <c:idx val="2"/>
          <c:order val="2"/>
          <c:tx>
            <c:strRef>
              <c:f>'Uganda 2014'!$C$4</c:f>
              <c:strCache>
                <c:ptCount val="1"/>
                <c:pt idx="0">
                  <c:v>no mosquitoes</c:v>
                </c:pt>
              </c:strCache>
            </c:strRef>
          </c:tx>
          <c:spPr>
            <a:solidFill>
              <a:srgbClr val="C00000"/>
            </a:solidFill>
            <a:ln>
              <a:noFill/>
            </a:ln>
            <a:effectLst/>
          </c:spPr>
          <c:invertIfNegative val="0"/>
          <c:cat>
            <c:strRef>
              <c:f>('Uganda 2014'!$D$1,'Uganda 2014'!$H$1:$J$1)</c:f>
              <c:strCache>
                <c:ptCount val="4"/>
                <c:pt idx="0">
                  <c:v>overall</c:v>
                </c:pt>
                <c:pt idx="1">
                  <c:v>among hh with not enough</c:v>
                </c:pt>
                <c:pt idx="2">
                  <c:v>among hh with just right</c:v>
                </c:pt>
                <c:pt idx="3">
                  <c:v>among hh with too many</c:v>
                </c:pt>
              </c:strCache>
            </c:strRef>
          </c:cat>
          <c:val>
            <c:numRef>
              <c:f>('Uganda 2014'!$D$4,'Uganda 2014'!$H$4:$J$4)</c:f>
              <c:numCache>
                <c:formatCode>General</c:formatCode>
                <c:ptCount val="4"/>
                <c:pt idx="0">
                  <c:v>3.1</c:v>
                </c:pt>
                <c:pt idx="1">
                  <c:v>9.6000000000000014</c:v>
                </c:pt>
                <c:pt idx="2">
                  <c:v>2</c:v>
                </c:pt>
                <c:pt idx="3">
                  <c:v>1.7000000000000002</c:v>
                </c:pt>
              </c:numCache>
            </c:numRef>
          </c:val>
          <c:extLst>
            <c:ext xmlns:c16="http://schemas.microsoft.com/office/drawing/2014/chart" uri="{C3380CC4-5D6E-409C-BE32-E72D297353CC}">
              <c16:uniqueId val="{00000002-13E3-9E4F-AD74-89D4F0F080ED}"/>
            </c:ext>
          </c:extLst>
        </c:ser>
        <c:ser>
          <c:idx val="3"/>
          <c:order val="3"/>
          <c:tx>
            <c:strRef>
              <c:f>'Uganda 2014'!$C$5</c:f>
              <c:strCache>
                <c:ptCount val="1"/>
                <c:pt idx="0">
                  <c:v>too old/torn</c:v>
                </c:pt>
              </c:strCache>
            </c:strRef>
          </c:tx>
          <c:spPr>
            <a:solidFill>
              <a:srgbClr val="7030A0"/>
            </a:solidFill>
            <a:ln>
              <a:noFill/>
            </a:ln>
            <a:effectLst/>
          </c:spPr>
          <c:invertIfNegative val="0"/>
          <c:cat>
            <c:strRef>
              <c:f>('Uganda 2014'!$D$1,'Uganda 2014'!$H$1:$J$1)</c:f>
              <c:strCache>
                <c:ptCount val="4"/>
                <c:pt idx="0">
                  <c:v>overall</c:v>
                </c:pt>
                <c:pt idx="1">
                  <c:v>among hh with not enough</c:v>
                </c:pt>
                <c:pt idx="2">
                  <c:v>among hh with just right</c:v>
                </c:pt>
                <c:pt idx="3">
                  <c:v>among hh with too many</c:v>
                </c:pt>
              </c:strCache>
            </c:strRef>
          </c:cat>
          <c:val>
            <c:numRef>
              <c:f>('Uganda 2014'!$D$5,'Uganda 2014'!$H$5:$J$5)</c:f>
              <c:numCache>
                <c:formatCode>General</c:formatCode>
                <c:ptCount val="4"/>
                <c:pt idx="0">
                  <c:v>5.5</c:v>
                </c:pt>
                <c:pt idx="1">
                  <c:v>8.4</c:v>
                </c:pt>
                <c:pt idx="2">
                  <c:v>6</c:v>
                </c:pt>
                <c:pt idx="3">
                  <c:v>3.4000000000000004</c:v>
                </c:pt>
              </c:numCache>
            </c:numRef>
          </c:val>
          <c:extLst>
            <c:ext xmlns:c16="http://schemas.microsoft.com/office/drawing/2014/chart" uri="{C3380CC4-5D6E-409C-BE32-E72D297353CC}">
              <c16:uniqueId val="{00000003-13E3-9E4F-AD74-89D4F0F080ED}"/>
            </c:ext>
          </c:extLst>
        </c:ser>
        <c:ser>
          <c:idx val="4"/>
          <c:order val="4"/>
          <c:tx>
            <c:strRef>
              <c:f>'Uganda 2014'!$C$6</c:f>
              <c:strCache>
                <c:ptCount val="1"/>
                <c:pt idx="0">
                  <c:v>not hung</c:v>
                </c:pt>
              </c:strCache>
            </c:strRef>
          </c:tx>
          <c:spPr>
            <a:solidFill>
              <a:schemeClr val="accent1"/>
            </a:solidFill>
            <a:ln>
              <a:noFill/>
            </a:ln>
            <a:effectLst/>
          </c:spPr>
          <c:invertIfNegative val="0"/>
          <c:cat>
            <c:strRef>
              <c:f>('Uganda 2014'!$D$1,'Uganda 2014'!$H$1:$J$1)</c:f>
              <c:strCache>
                <c:ptCount val="4"/>
                <c:pt idx="0">
                  <c:v>overall</c:v>
                </c:pt>
                <c:pt idx="1">
                  <c:v>among hh with not enough</c:v>
                </c:pt>
                <c:pt idx="2">
                  <c:v>among hh with just right</c:v>
                </c:pt>
                <c:pt idx="3">
                  <c:v>among hh with too many</c:v>
                </c:pt>
              </c:strCache>
            </c:strRef>
          </c:cat>
          <c:val>
            <c:numRef>
              <c:f>('Uganda 2014'!$D$6,'Uganda 2014'!$H$6:$J$6)</c:f>
              <c:numCache>
                <c:formatCode>General</c:formatCode>
                <c:ptCount val="4"/>
                <c:pt idx="0">
                  <c:v>71</c:v>
                </c:pt>
                <c:pt idx="1">
                  <c:v>62</c:v>
                </c:pt>
                <c:pt idx="2">
                  <c:v>73.400000000000006</c:v>
                </c:pt>
                <c:pt idx="3">
                  <c:v>71.600000000000009</c:v>
                </c:pt>
              </c:numCache>
            </c:numRef>
          </c:val>
          <c:extLst>
            <c:ext xmlns:c16="http://schemas.microsoft.com/office/drawing/2014/chart" uri="{C3380CC4-5D6E-409C-BE32-E72D297353CC}">
              <c16:uniqueId val="{00000004-13E3-9E4F-AD74-89D4F0F080ED}"/>
            </c:ext>
          </c:extLst>
        </c:ser>
        <c:ser>
          <c:idx val="5"/>
          <c:order val="5"/>
          <c:tx>
            <c:strRef>
              <c:f>'Uganda 2014'!$C$7</c:f>
              <c:strCache>
                <c:ptCount val="1"/>
                <c:pt idx="0">
                  <c:v>extra net/for visitors</c:v>
                </c:pt>
              </c:strCache>
            </c:strRef>
          </c:tx>
          <c:spPr>
            <a:solidFill>
              <a:schemeClr val="accent6"/>
            </a:solidFill>
            <a:ln>
              <a:noFill/>
            </a:ln>
            <a:effectLst/>
          </c:spPr>
          <c:invertIfNegative val="0"/>
          <c:cat>
            <c:strRef>
              <c:f>('Uganda 2014'!$D$1,'Uganda 2014'!$H$1:$J$1)</c:f>
              <c:strCache>
                <c:ptCount val="4"/>
                <c:pt idx="0">
                  <c:v>overall</c:v>
                </c:pt>
                <c:pt idx="1">
                  <c:v>among hh with not enough</c:v>
                </c:pt>
                <c:pt idx="2">
                  <c:v>among hh with just right</c:v>
                </c:pt>
                <c:pt idx="3">
                  <c:v>among hh with too many</c:v>
                </c:pt>
              </c:strCache>
            </c:strRef>
          </c:cat>
          <c:val>
            <c:numRef>
              <c:f>('Uganda 2014'!$D$7,'Uganda 2014'!$H$7:$J$7)</c:f>
              <c:numCache>
                <c:formatCode>General</c:formatCode>
                <c:ptCount val="4"/>
                <c:pt idx="0">
                  <c:v>9.6000000000000014</c:v>
                </c:pt>
                <c:pt idx="1">
                  <c:v>2.1</c:v>
                </c:pt>
                <c:pt idx="2">
                  <c:v>9.3000000000000007</c:v>
                </c:pt>
                <c:pt idx="3">
                  <c:v>13.5</c:v>
                </c:pt>
              </c:numCache>
            </c:numRef>
          </c:val>
          <c:extLst>
            <c:ext xmlns:c16="http://schemas.microsoft.com/office/drawing/2014/chart" uri="{C3380CC4-5D6E-409C-BE32-E72D297353CC}">
              <c16:uniqueId val="{00000005-13E3-9E4F-AD74-89D4F0F080ED}"/>
            </c:ext>
          </c:extLst>
        </c:ser>
        <c:dLbls>
          <c:showLegendKey val="0"/>
          <c:showVal val="0"/>
          <c:showCatName val="0"/>
          <c:showSerName val="0"/>
          <c:showPercent val="0"/>
          <c:showBubbleSize val="0"/>
        </c:dLbls>
        <c:gapWidth val="150"/>
        <c:overlap val="100"/>
        <c:axId val="236681712"/>
        <c:axId val="236682272"/>
      </c:barChart>
      <c:catAx>
        <c:axId val="23668171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682272"/>
        <c:crosses val="autoZero"/>
        <c:auto val="1"/>
        <c:lblAlgn val="ctr"/>
        <c:lblOffset val="100"/>
        <c:noMultiLvlLbl val="0"/>
      </c:catAx>
      <c:valAx>
        <c:axId val="236682272"/>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681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t>
            </a:r>
            <a:r>
              <a:rPr lang="en-US" baseline="0"/>
              <a:t> of nets used, by household net supply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'Percent Nets used'!$H$1</c:f>
              <c:strCache>
                <c:ptCount val="1"/>
                <c:pt idx="0">
                  <c:v>among hh with not enough</c:v>
                </c:pt>
              </c:strCache>
            </c:strRef>
          </c:tx>
          <c:spPr>
            <a:solidFill>
              <a:schemeClr val="accent6"/>
            </a:solidFill>
            <a:ln>
              <a:noFill/>
            </a:ln>
            <a:effectLst/>
          </c:spPr>
          <c:invertIfNegative val="0"/>
          <c:cat>
            <c:strRef>
              <c:f>'Percent Nets used'!$A$2:$A$12</c:f>
              <c:strCache>
                <c:ptCount val="11"/>
                <c:pt idx="0">
                  <c:v>Liberia 2016</c:v>
                </c:pt>
                <c:pt idx="1">
                  <c:v>Nigeria 2010 </c:v>
                </c:pt>
                <c:pt idx="2">
                  <c:v>Nigeria 2015</c:v>
                </c:pt>
                <c:pt idx="3">
                  <c:v>Senegal 2010-11</c:v>
                </c:pt>
                <c:pt idx="4">
                  <c:v>Senegal 2014</c:v>
                </c:pt>
                <c:pt idx="5">
                  <c:v>Senegal 2015</c:v>
                </c:pt>
                <c:pt idx="6">
                  <c:v>Senegal 2016</c:v>
                </c:pt>
                <c:pt idx="7">
                  <c:v>Tanzania 2015-16</c:v>
                </c:pt>
                <c:pt idx="8">
                  <c:v>Tanzania 2017</c:v>
                </c:pt>
                <c:pt idx="9">
                  <c:v>Uganda 2009</c:v>
                </c:pt>
                <c:pt idx="10">
                  <c:v>Uganda 2014-15</c:v>
                </c:pt>
              </c:strCache>
            </c:strRef>
          </c:cat>
          <c:val>
            <c:numRef>
              <c:f>'Percent Nets used'!$H$2:$H$12</c:f>
              <c:numCache>
                <c:formatCode>General</c:formatCode>
                <c:ptCount val="11"/>
                <c:pt idx="0">
                  <c:v>80.600000000000009</c:v>
                </c:pt>
                <c:pt idx="1">
                  <c:v>78.5</c:v>
                </c:pt>
                <c:pt idx="2">
                  <c:v>64.3</c:v>
                </c:pt>
                <c:pt idx="3">
                  <c:v>69.7</c:v>
                </c:pt>
                <c:pt idx="4">
                  <c:v>65.900000000000006</c:v>
                </c:pt>
                <c:pt idx="5">
                  <c:v>71.5</c:v>
                </c:pt>
                <c:pt idx="6">
                  <c:v>79.300000000000011</c:v>
                </c:pt>
                <c:pt idx="7">
                  <c:v>80.300000000000011</c:v>
                </c:pt>
                <c:pt idx="8">
                  <c:v>73.400000000000006</c:v>
                </c:pt>
                <c:pt idx="9">
                  <c:v>80</c:v>
                </c:pt>
                <c:pt idx="10">
                  <c:v>84.2</c:v>
                </c:pt>
              </c:numCache>
            </c:numRef>
          </c:val>
          <c:extLst>
            <c:ext xmlns:c16="http://schemas.microsoft.com/office/drawing/2014/chart" uri="{C3380CC4-5D6E-409C-BE32-E72D297353CC}">
              <c16:uniqueId val="{00000000-55FF-6048-BF4F-C16F4679E2EB}"/>
            </c:ext>
          </c:extLst>
        </c:ser>
        <c:ser>
          <c:idx val="1"/>
          <c:order val="1"/>
          <c:tx>
            <c:strRef>
              <c:f>'Percent Nets used'!$I$1</c:f>
              <c:strCache>
                <c:ptCount val="1"/>
                <c:pt idx="0">
                  <c:v>among hh with just right</c:v>
                </c:pt>
              </c:strCache>
            </c:strRef>
          </c:tx>
          <c:spPr>
            <a:solidFill>
              <a:schemeClr val="accent5"/>
            </a:solidFill>
            <a:ln>
              <a:noFill/>
            </a:ln>
            <a:effectLst/>
          </c:spPr>
          <c:invertIfNegative val="0"/>
          <c:cat>
            <c:strRef>
              <c:f>'Percent Nets used'!$A$2:$A$12</c:f>
              <c:strCache>
                <c:ptCount val="11"/>
                <c:pt idx="0">
                  <c:v>Liberia 2016</c:v>
                </c:pt>
                <c:pt idx="1">
                  <c:v>Nigeria 2010 </c:v>
                </c:pt>
                <c:pt idx="2">
                  <c:v>Nigeria 2015</c:v>
                </c:pt>
                <c:pt idx="3">
                  <c:v>Senegal 2010-11</c:v>
                </c:pt>
                <c:pt idx="4">
                  <c:v>Senegal 2014</c:v>
                </c:pt>
                <c:pt idx="5">
                  <c:v>Senegal 2015</c:v>
                </c:pt>
                <c:pt idx="6">
                  <c:v>Senegal 2016</c:v>
                </c:pt>
                <c:pt idx="7">
                  <c:v>Tanzania 2015-16</c:v>
                </c:pt>
                <c:pt idx="8">
                  <c:v>Tanzania 2017</c:v>
                </c:pt>
                <c:pt idx="9">
                  <c:v>Uganda 2009</c:v>
                </c:pt>
                <c:pt idx="10">
                  <c:v>Uganda 2014-15</c:v>
                </c:pt>
              </c:strCache>
            </c:strRef>
          </c:cat>
          <c:val>
            <c:numRef>
              <c:f>'Percent Nets used'!$I$2:$I$12</c:f>
              <c:numCache>
                <c:formatCode>General</c:formatCode>
                <c:ptCount val="11"/>
                <c:pt idx="0">
                  <c:v>69</c:v>
                </c:pt>
                <c:pt idx="1">
                  <c:v>77</c:v>
                </c:pt>
                <c:pt idx="2">
                  <c:v>63.900000000000006</c:v>
                </c:pt>
                <c:pt idx="3">
                  <c:v>69.3</c:v>
                </c:pt>
                <c:pt idx="4">
                  <c:v>63.7</c:v>
                </c:pt>
                <c:pt idx="5">
                  <c:v>70.5</c:v>
                </c:pt>
                <c:pt idx="6">
                  <c:v>72.7</c:v>
                </c:pt>
                <c:pt idx="7">
                  <c:v>70.5</c:v>
                </c:pt>
                <c:pt idx="8">
                  <c:v>69.8</c:v>
                </c:pt>
                <c:pt idx="9">
                  <c:v>80.100000000000009</c:v>
                </c:pt>
                <c:pt idx="10">
                  <c:v>76.600000000000009</c:v>
                </c:pt>
              </c:numCache>
            </c:numRef>
          </c:val>
          <c:extLst>
            <c:ext xmlns:c16="http://schemas.microsoft.com/office/drawing/2014/chart" uri="{C3380CC4-5D6E-409C-BE32-E72D297353CC}">
              <c16:uniqueId val="{00000001-55FF-6048-BF4F-C16F4679E2EB}"/>
            </c:ext>
          </c:extLst>
        </c:ser>
        <c:ser>
          <c:idx val="2"/>
          <c:order val="2"/>
          <c:tx>
            <c:strRef>
              <c:f>'Percent Nets used'!$J$1</c:f>
              <c:strCache>
                <c:ptCount val="1"/>
                <c:pt idx="0">
                  <c:v>among hh with too many</c:v>
                </c:pt>
              </c:strCache>
            </c:strRef>
          </c:tx>
          <c:spPr>
            <a:solidFill>
              <a:schemeClr val="accent4"/>
            </a:solidFill>
            <a:ln>
              <a:noFill/>
            </a:ln>
            <a:effectLst/>
          </c:spPr>
          <c:invertIfNegative val="0"/>
          <c:cat>
            <c:strRef>
              <c:f>'Percent Nets used'!$A$2:$A$12</c:f>
              <c:strCache>
                <c:ptCount val="11"/>
                <c:pt idx="0">
                  <c:v>Liberia 2016</c:v>
                </c:pt>
                <c:pt idx="1">
                  <c:v>Nigeria 2010 </c:v>
                </c:pt>
                <c:pt idx="2">
                  <c:v>Nigeria 2015</c:v>
                </c:pt>
                <c:pt idx="3">
                  <c:v>Senegal 2010-11</c:v>
                </c:pt>
                <c:pt idx="4">
                  <c:v>Senegal 2014</c:v>
                </c:pt>
                <c:pt idx="5">
                  <c:v>Senegal 2015</c:v>
                </c:pt>
                <c:pt idx="6">
                  <c:v>Senegal 2016</c:v>
                </c:pt>
                <c:pt idx="7">
                  <c:v>Tanzania 2015-16</c:v>
                </c:pt>
                <c:pt idx="8">
                  <c:v>Tanzania 2017</c:v>
                </c:pt>
                <c:pt idx="9">
                  <c:v>Uganda 2009</c:v>
                </c:pt>
                <c:pt idx="10">
                  <c:v>Uganda 2014-15</c:v>
                </c:pt>
              </c:strCache>
            </c:strRef>
          </c:cat>
          <c:val>
            <c:numRef>
              <c:f>'Percent Nets used'!$J$2:$J$12</c:f>
              <c:numCache>
                <c:formatCode>General</c:formatCode>
                <c:ptCount val="11"/>
                <c:pt idx="0">
                  <c:v>35.1</c:v>
                </c:pt>
                <c:pt idx="1">
                  <c:v>58.800000000000004</c:v>
                </c:pt>
                <c:pt idx="2">
                  <c:v>40.400000000000006</c:v>
                </c:pt>
                <c:pt idx="3">
                  <c:v>54.900000000000006</c:v>
                </c:pt>
                <c:pt idx="4">
                  <c:v>41.300000000000004</c:v>
                </c:pt>
                <c:pt idx="5">
                  <c:v>56.1</c:v>
                </c:pt>
                <c:pt idx="6">
                  <c:v>43.300000000000004</c:v>
                </c:pt>
                <c:pt idx="7">
                  <c:v>50.300000000000004</c:v>
                </c:pt>
                <c:pt idx="8">
                  <c:v>48.9</c:v>
                </c:pt>
                <c:pt idx="9">
                  <c:v>63.300000000000004</c:v>
                </c:pt>
                <c:pt idx="10">
                  <c:v>57.800000000000004</c:v>
                </c:pt>
              </c:numCache>
            </c:numRef>
          </c:val>
          <c:extLst>
            <c:ext xmlns:c16="http://schemas.microsoft.com/office/drawing/2014/chart" uri="{C3380CC4-5D6E-409C-BE32-E72D297353CC}">
              <c16:uniqueId val="{00000002-55FF-6048-BF4F-C16F4679E2EB}"/>
            </c:ext>
          </c:extLst>
        </c:ser>
        <c:dLbls>
          <c:showLegendKey val="0"/>
          <c:showVal val="0"/>
          <c:showCatName val="0"/>
          <c:showSerName val="0"/>
          <c:showPercent val="0"/>
          <c:showBubbleSize val="0"/>
        </c:dLbls>
        <c:gapWidth val="219"/>
        <c:overlap val="-27"/>
        <c:axId val="720231439"/>
        <c:axId val="1083063503"/>
      </c:barChart>
      <c:catAx>
        <c:axId val="720231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063503"/>
        <c:crosses val="autoZero"/>
        <c:auto val="1"/>
        <c:lblAlgn val="ctr"/>
        <c:lblOffset val="100"/>
        <c:noMultiLvlLbl val="0"/>
      </c:catAx>
      <c:valAx>
        <c:axId val="108306350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231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Liberia 2016 – all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Liberia!$C$2</c:f>
              <c:strCache>
                <c:ptCount val="1"/>
                <c:pt idx="0">
                  <c:v>too hot</c:v>
                </c:pt>
              </c:strCache>
            </c:strRef>
          </c:tx>
          <c:spPr>
            <a:solidFill>
              <a:srgbClr val="FF0000"/>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(Liberia!$D$2,Liberia!$H$2:$J$2)</c:f>
              <c:numCache>
                <c:formatCode>General</c:formatCode>
                <c:ptCount val="4"/>
                <c:pt idx="0">
                  <c:v>14.5</c:v>
                </c:pt>
                <c:pt idx="1">
                  <c:v>16.100000000000001</c:v>
                </c:pt>
                <c:pt idx="2">
                  <c:v>15.100000000000001</c:v>
                </c:pt>
                <c:pt idx="3">
                  <c:v>11.700000000000001</c:v>
                </c:pt>
              </c:numCache>
            </c:numRef>
          </c:val>
          <c:extLst>
            <c:ext xmlns:c16="http://schemas.microsoft.com/office/drawing/2014/chart" uri="{C3380CC4-5D6E-409C-BE32-E72D297353CC}">
              <c16:uniqueId val="{00000000-AC4D-FA40-BBDB-26BAA0B06AEA}"/>
            </c:ext>
          </c:extLst>
        </c:ser>
        <c:ser>
          <c:idx val="1"/>
          <c:order val="1"/>
          <c:tx>
            <c:strRef>
              <c:f>Liberia!$C$3</c:f>
              <c:strCache>
                <c:ptCount val="1"/>
                <c:pt idx="0">
                  <c:v>size of the bed</c:v>
                </c:pt>
              </c:strCache>
            </c:strRef>
          </c:tx>
          <c:spPr>
            <a:solidFill>
              <a:schemeClr val="accent2"/>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(Liberia!$D$3,Liberia!$H$3:$J$3)</c:f>
              <c:numCache>
                <c:formatCode>General</c:formatCode>
                <c:ptCount val="4"/>
                <c:pt idx="0">
                  <c:v>2.6</c:v>
                </c:pt>
                <c:pt idx="1">
                  <c:v>5.4</c:v>
                </c:pt>
                <c:pt idx="2">
                  <c:v>1</c:v>
                </c:pt>
                <c:pt idx="3">
                  <c:v>1.2000000000000002</c:v>
                </c:pt>
              </c:numCache>
            </c:numRef>
          </c:val>
          <c:extLst>
            <c:ext xmlns:c16="http://schemas.microsoft.com/office/drawing/2014/chart" uri="{C3380CC4-5D6E-409C-BE32-E72D297353CC}">
              <c16:uniqueId val="{00000001-AC4D-FA40-BBDB-26BAA0B06AEA}"/>
            </c:ext>
          </c:extLst>
        </c:ser>
        <c:ser>
          <c:idx val="2"/>
          <c:order val="2"/>
          <c:tx>
            <c:strRef>
              <c:f>Liberia!$C$4</c:f>
              <c:strCache>
                <c:ptCount val="1"/>
                <c:pt idx="0">
                  <c:v>not hung up/stored away</c:v>
                </c:pt>
              </c:strCache>
            </c:strRef>
          </c:tx>
          <c:spPr>
            <a:solidFill>
              <a:schemeClr val="accent1"/>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(Liberia!$D$4,Liberia!$H$4:$J$4)</c:f>
              <c:numCache>
                <c:formatCode>General</c:formatCode>
                <c:ptCount val="4"/>
                <c:pt idx="0">
                  <c:v>49.1</c:v>
                </c:pt>
                <c:pt idx="1">
                  <c:v>40.800000000000004</c:v>
                </c:pt>
                <c:pt idx="2">
                  <c:v>51.400000000000006</c:v>
                </c:pt>
                <c:pt idx="3">
                  <c:v>56.900000000000006</c:v>
                </c:pt>
              </c:numCache>
            </c:numRef>
          </c:val>
          <c:extLst>
            <c:ext xmlns:c16="http://schemas.microsoft.com/office/drawing/2014/chart" uri="{C3380CC4-5D6E-409C-BE32-E72D297353CC}">
              <c16:uniqueId val="{00000002-AC4D-FA40-BBDB-26BAA0B06AEA}"/>
            </c:ext>
          </c:extLst>
        </c:ser>
        <c:ser>
          <c:idx val="3"/>
          <c:order val="3"/>
          <c:tx>
            <c:strRef>
              <c:f>Liberia!$C$5</c:f>
              <c:strCache>
                <c:ptCount val="1"/>
                <c:pt idx="0">
                  <c:v>not in good condition</c:v>
                </c:pt>
              </c:strCache>
            </c:strRef>
          </c:tx>
          <c:spPr>
            <a:solidFill>
              <a:schemeClr val="accent4"/>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(Liberia!$D$5,Liberia!$H$5:$J$5)</c:f>
              <c:numCache>
                <c:formatCode>General</c:formatCode>
                <c:ptCount val="4"/>
                <c:pt idx="0">
                  <c:v>6</c:v>
                </c:pt>
                <c:pt idx="1">
                  <c:v>12.700000000000001</c:v>
                </c:pt>
                <c:pt idx="2">
                  <c:v>3</c:v>
                </c:pt>
                <c:pt idx="3">
                  <c:v>1.1000000000000001</c:v>
                </c:pt>
              </c:numCache>
            </c:numRef>
          </c:val>
          <c:extLst>
            <c:ext xmlns:c16="http://schemas.microsoft.com/office/drawing/2014/chart" uri="{C3380CC4-5D6E-409C-BE32-E72D297353CC}">
              <c16:uniqueId val="{00000003-AC4D-FA40-BBDB-26BAA0B06AEA}"/>
            </c:ext>
          </c:extLst>
        </c:ser>
        <c:ser>
          <c:idx val="4"/>
          <c:order val="4"/>
          <c:tx>
            <c:strRef>
              <c:f>Liberia!$C$6</c:f>
              <c:strCache>
                <c:ptCount val="1"/>
                <c:pt idx="0">
                  <c:v>materiall too hard/rough</c:v>
                </c:pt>
              </c:strCache>
            </c:strRef>
          </c:tx>
          <c:spPr>
            <a:solidFill>
              <a:schemeClr val="accent5"/>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(Liberia!$D$6,Liberia!$H$6:$J$6)</c:f>
              <c:numCache>
                <c:formatCode>General</c:formatCode>
                <c:ptCount val="4"/>
                <c:pt idx="0">
                  <c:v>2.1</c:v>
                </c:pt>
                <c:pt idx="1">
                  <c:v>1.7000000000000002</c:v>
                </c:pt>
                <c:pt idx="2">
                  <c:v>3.3000000000000003</c:v>
                </c:pt>
                <c:pt idx="3">
                  <c:v>1.3</c:v>
                </c:pt>
              </c:numCache>
            </c:numRef>
          </c:val>
          <c:extLst>
            <c:ext xmlns:c16="http://schemas.microsoft.com/office/drawing/2014/chart" uri="{C3380CC4-5D6E-409C-BE32-E72D297353CC}">
              <c16:uniqueId val="{00000004-AC4D-FA40-BBDB-26BAA0B06AEA}"/>
            </c:ext>
          </c:extLst>
        </c:ser>
        <c:ser>
          <c:idx val="5"/>
          <c:order val="5"/>
          <c:tx>
            <c:strRef>
              <c:f>Liberia!$C$7</c:f>
              <c:strCache>
                <c:ptCount val="1"/>
                <c:pt idx="0">
                  <c:v>child doesn't like</c:v>
                </c:pt>
              </c:strCache>
            </c:strRef>
          </c:tx>
          <c:spPr>
            <a:solidFill>
              <a:schemeClr val="accent6"/>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(Liberia!$D$7,Liberia!$H$7:$J$7)</c:f>
              <c:numCache>
                <c:formatCode>General</c:formatCode>
                <c:ptCount val="4"/>
                <c:pt idx="0">
                  <c:v>1.4000000000000001</c:v>
                </c:pt>
                <c:pt idx="1">
                  <c:v>2.5</c:v>
                </c:pt>
                <c:pt idx="2">
                  <c:v>0.30000000000000004</c:v>
                </c:pt>
                <c:pt idx="3">
                  <c:v>1.4000000000000001</c:v>
                </c:pt>
              </c:numCache>
            </c:numRef>
          </c:val>
          <c:extLst>
            <c:ext xmlns:c16="http://schemas.microsoft.com/office/drawing/2014/chart" uri="{C3380CC4-5D6E-409C-BE32-E72D297353CC}">
              <c16:uniqueId val="{00000005-AC4D-FA40-BBDB-26BAA0B06AEA}"/>
            </c:ext>
          </c:extLst>
        </c:ser>
        <c:ser>
          <c:idx val="6"/>
          <c:order val="6"/>
          <c:tx>
            <c:strRef>
              <c:f>Liberia!$C$8</c:f>
              <c:strCache>
                <c:ptCount val="1"/>
                <c:pt idx="0">
                  <c:v>skin irritation</c:v>
                </c:pt>
              </c:strCache>
            </c:strRef>
          </c:tx>
          <c:spPr>
            <a:solidFill>
              <a:schemeClr val="accent1">
                <a:lumMod val="60000"/>
              </a:schemeClr>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(Liberia!$D$8,Liberia!$H$8:$J$8)</c:f>
              <c:numCache>
                <c:formatCode>General</c:formatCode>
                <c:ptCount val="4"/>
                <c:pt idx="0">
                  <c:v>2.5</c:v>
                </c:pt>
                <c:pt idx="1">
                  <c:v>1.7000000000000002</c:v>
                </c:pt>
                <c:pt idx="2">
                  <c:v>5.3000000000000007</c:v>
                </c:pt>
                <c:pt idx="3">
                  <c:v>0</c:v>
                </c:pt>
              </c:numCache>
            </c:numRef>
          </c:val>
          <c:extLst>
            <c:ext xmlns:c16="http://schemas.microsoft.com/office/drawing/2014/chart" uri="{C3380CC4-5D6E-409C-BE32-E72D297353CC}">
              <c16:uniqueId val="{00000006-AC4D-FA40-BBDB-26BAA0B06AEA}"/>
            </c:ext>
          </c:extLst>
        </c:ser>
        <c:ser>
          <c:idx val="7"/>
          <c:order val="7"/>
          <c:tx>
            <c:strRef>
              <c:f>Liberia!$C$9</c:f>
              <c:strCache>
                <c:ptCount val="1"/>
                <c:pt idx="0">
                  <c:v>bad for health</c:v>
                </c:pt>
              </c:strCache>
            </c:strRef>
          </c:tx>
          <c:spPr>
            <a:solidFill>
              <a:schemeClr val="accent2">
                <a:lumMod val="60000"/>
              </a:schemeClr>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(Liberia!$D$9,Liberia!$H$9:$J$9)</c:f>
              <c:numCache>
                <c:formatCode>General</c:formatCode>
                <c:ptCount val="4"/>
                <c:pt idx="0">
                  <c:v>0.2</c:v>
                </c:pt>
                <c:pt idx="1">
                  <c:v>0.1</c:v>
                </c:pt>
                <c:pt idx="2">
                  <c:v>0.1</c:v>
                </c:pt>
                <c:pt idx="3">
                  <c:v>0.4</c:v>
                </c:pt>
              </c:numCache>
            </c:numRef>
          </c:val>
          <c:extLst>
            <c:ext xmlns:c16="http://schemas.microsoft.com/office/drawing/2014/chart" uri="{C3380CC4-5D6E-409C-BE32-E72D297353CC}">
              <c16:uniqueId val="{00000007-AC4D-FA40-BBDB-26BAA0B06AEA}"/>
            </c:ext>
          </c:extLst>
        </c:ser>
        <c:ser>
          <c:idx val="8"/>
          <c:order val="8"/>
          <c:tx>
            <c:strRef>
              <c:f>Liberia!$C$10</c:f>
              <c:strCache>
                <c:ptCount val="1"/>
                <c:pt idx="0">
                  <c:v>superstition/witchcraft</c:v>
                </c:pt>
              </c:strCache>
            </c:strRef>
          </c:tx>
          <c:spPr>
            <a:solidFill>
              <a:schemeClr val="accent3">
                <a:lumMod val="60000"/>
              </a:schemeClr>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(Liberia!$D$10,Liberia!$H$10:$J$10)</c:f>
              <c:numCache>
                <c:formatCode>General</c:formatCode>
                <c:ptCount val="4"/>
                <c:pt idx="0">
                  <c:v>0.4</c:v>
                </c:pt>
                <c:pt idx="1">
                  <c:v>0.9</c:v>
                </c:pt>
                <c:pt idx="2">
                  <c:v>0</c:v>
                </c:pt>
                <c:pt idx="3">
                  <c:v>0.4</c:v>
                </c:pt>
              </c:numCache>
            </c:numRef>
          </c:val>
          <c:extLst>
            <c:ext xmlns:c16="http://schemas.microsoft.com/office/drawing/2014/chart" uri="{C3380CC4-5D6E-409C-BE32-E72D297353CC}">
              <c16:uniqueId val="{00000008-AC4D-FA40-BBDB-26BAA0B06AEA}"/>
            </c:ext>
          </c:extLst>
        </c:ser>
        <c:ser>
          <c:idx val="9"/>
          <c:order val="9"/>
          <c:tx>
            <c:strRef>
              <c:f>Liberia!$C$11</c:f>
              <c:strCache>
                <c:ptCount val="1"/>
                <c:pt idx="0">
                  <c:v>too weak to hang</c:v>
                </c:pt>
              </c:strCache>
            </c:strRef>
          </c:tx>
          <c:spPr>
            <a:solidFill>
              <a:schemeClr val="accent4">
                <a:lumMod val="60000"/>
              </a:schemeClr>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(Liberia!$D$11,Liberia!$H$11:$J$11)</c:f>
              <c:numCache>
                <c:formatCode>General</c:formatCode>
                <c:ptCount val="4"/>
                <c:pt idx="0">
                  <c:v>1.8</c:v>
                </c:pt>
                <c:pt idx="1">
                  <c:v>1.4000000000000001</c:v>
                </c:pt>
                <c:pt idx="2">
                  <c:v>2.6</c:v>
                </c:pt>
                <c:pt idx="3">
                  <c:v>1.5</c:v>
                </c:pt>
              </c:numCache>
            </c:numRef>
          </c:val>
          <c:extLst>
            <c:ext xmlns:c16="http://schemas.microsoft.com/office/drawing/2014/chart" uri="{C3380CC4-5D6E-409C-BE32-E72D297353CC}">
              <c16:uniqueId val="{00000009-AC4D-FA40-BBDB-26BAA0B06AEA}"/>
            </c:ext>
          </c:extLst>
        </c:ser>
        <c:ser>
          <c:idx val="10"/>
          <c:order val="10"/>
          <c:tx>
            <c:strRef>
              <c:f>Liberia!$C$12</c:f>
              <c:strCache>
                <c:ptCount val="1"/>
                <c:pt idx="0">
                  <c:v>chemical smell/toxic</c:v>
                </c:pt>
              </c:strCache>
            </c:strRef>
          </c:tx>
          <c:spPr>
            <a:solidFill>
              <a:schemeClr val="accent5">
                <a:lumMod val="60000"/>
              </a:schemeClr>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(Liberia!$D$12,Liberia!$H$12:$J$12)</c:f>
              <c:numCache>
                <c:formatCode>General</c:formatCode>
                <c:ptCount val="4"/>
                <c:pt idx="0">
                  <c:v>1.4000000000000001</c:v>
                </c:pt>
                <c:pt idx="1">
                  <c:v>0.5</c:v>
                </c:pt>
                <c:pt idx="2">
                  <c:v>3.4000000000000004</c:v>
                </c:pt>
                <c:pt idx="3">
                  <c:v>0</c:v>
                </c:pt>
              </c:numCache>
            </c:numRef>
          </c:val>
          <c:extLst>
            <c:ext xmlns:c16="http://schemas.microsoft.com/office/drawing/2014/chart" uri="{C3380CC4-5D6E-409C-BE32-E72D297353CC}">
              <c16:uniqueId val="{0000000A-AC4D-FA40-BBDB-26BAA0B06AEA}"/>
            </c:ext>
          </c:extLst>
        </c:ser>
        <c:ser>
          <c:idx val="11"/>
          <c:order val="11"/>
          <c:tx>
            <c:strRef>
              <c:f>Liberia!$C$13</c:f>
              <c:strCache>
                <c:ptCount val="1"/>
                <c:pt idx="0">
                  <c:v>saving for later</c:v>
                </c:pt>
              </c:strCache>
            </c:strRef>
          </c:tx>
          <c:spPr>
            <a:solidFill>
              <a:schemeClr val="accent6"/>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(Liberia!$D$13,Liberia!$H$13:$J$13)</c:f>
              <c:numCache>
                <c:formatCode>General</c:formatCode>
                <c:ptCount val="4"/>
                <c:pt idx="0">
                  <c:v>15.8</c:v>
                </c:pt>
                <c:pt idx="1">
                  <c:v>7.9</c:v>
                </c:pt>
                <c:pt idx="2">
                  <c:v>18.5</c:v>
                </c:pt>
                <c:pt idx="3">
                  <c:v>22.900000000000002</c:v>
                </c:pt>
              </c:numCache>
            </c:numRef>
          </c:val>
          <c:extLst>
            <c:ext xmlns:c16="http://schemas.microsoft.com/office/drawing/2014/chart" uri="{C3380CC4-5D6E-409C-BE32-E72D297353CC}">
              <c16:uniqueId val="{0000000B-AC4D-FA40-BBDB-26BAA0B06AEA}"/>
            </c:ext>
          </c:extLst>
        </c:ser>
        <c:ser>
          <c:idx val="12"/>
          <c:order val="12"/>
          <c:tx>
            <c:strRef>
              <c:f>Liberia!$C$14</c:f>
              <c:strCache>
                <c:ptCount val="1"/>
                <c:pt idx="0">
                  <c:v>no mosquitoes</c:v>
                </c:pt>
              </c:strCache>
            </c:strRef>
          </c:tx>
          <c:spPr>
            <a:solidFill>
              <a:srgbClr val="C00000"/>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(Liberia!$D$14,Liberia!$H$14:$J$14)</c:f>
              <c:numCache>
                <c:formatCode>General</c:formatCode>
                <c:ptCount val="4"/>
                <c:pt idx="0">
                  <c:v>4.7</c:v>
                </c:pt>
                <c:pt idx="1">
                  <c:v>5.5</c:v>
                </c:pt>
                <c:pt idx="2">
                  <c:v>4.1000000000000005</c:v>
                </c:pt>
                <c:pt idx="3">
                  <c:v>4.6000000000000005</c:v>
                </c:pt>
              </c:numCache>
            </c:numRef>
          </c:val>
          <c:extLst>
            <c:ext xmlns:c16="http://schemas.microsoft.com/office/drawing/2014/chart" uri="{C3380CC4-5D6E-409C-BE32-E72D297353CC}">
              <c16:uniqueId val="{0000000C-AC4D-FA40-BBDB-26BAA0B06AEA}"/>
            </c:ext>
          </c:extLst>
        </c:ser>
        <c:ser>
          <c:idx val="13"/>
          <c:order val="13"/>
          <c:tx>
            <c:strRef>
              <c:f>Liberia!$C$15</c:f>
              <c:strCache>
                <c:ptCount val="1"/>
                <c:pt idx="0">
                  <c:v>usual user(s) didn't sleep here</c:v>
                </c:pt>
              </c:strCache>
            </c:strRef>
          </c:tx>
          <c:spPr>
            <a:solidFill>
              <a:schemeClr val="accent5"/>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(Liberia!$D$15,Liberia!$H$15:$J$15)</c:f>
              <c:numCache>
                <c:formatCode>General</c:formatCode>
                <c:ptCount val="4"/>
                <c:pt idx="0">
                  <c:v>7.3000000000000007</c:v>
                </c:pt>
                <c:pt idx="1">
                  <c:v>6.8000000000000007</c:v>
                </c:pt>
                <c:pt idx="2">
                  <c:v>10.700000000000001</c:v>
                </c:pt>
                <c:pt idx="3">
                  <c:v>3.7</c:v>
                </c:pt>
              </c:numCache>
            </c:numRef>
          </c:val>
          <c:extLst>
            <c:ext xmlns:c16="http://schemas.microsoft.com/office/drawing/2014/chart" uri="{C3380CC4-5D6E-409C-BE32-E72D297353CC}">
              <c16:uniqueId val="{0000000D-AC4D-FA40-BBDB-26BAA0B06AEA}"/>
            </c:ext>
          </c:extLst>
        </c:ser>
        <c:ser>
          <c:idx val="14"/>
          <c:order val="14"/>
          <c:tx>
            <c:strRef>
              <c:f>Liberia!$C$16</c:f>
              <c:strCache>
                <c:ptCount val="1"/>
                <c:pt idx="0">
                  <c:v>other</c:v>
                </c:pt>
              </c:strCache>
            </c:strRef>
          </c:tx>
          <c:spPr>
            <a:solidFill>
              <a:schemeClr val="bg2">
                <a:lumMod val="90000"/>
              </a:schemeClr>
            </a:solidFill>
            <a:ln>
              <a:noFill/>
            </a:ln>
            <a:effectLst/>
          </c:spPr>
          <c:invertIfNegative val="0"/>
          <c:cat>
            <c:strRef>
              <c:f>(Liberia!$D$1,Liberia!$H$1:$J$1)</c:f>
              <c:strCache>
                <c:ptCount val="4"/>
                <c:pt idx="0">
                  <c:v>overall</c:v>
                </c:pt>
                <c:pt idx="1">
                  <c:v>among hh with not enough</c:v>
                </c:pt>
                <c:pt idx="2">
                  <c:v>among hh with just right</c:v>
                </c:pt>
                <c:pt idx="3">
                  <c:v>among hh with too many</c:v>
                </c:pt>
              </c:strCache>
            </c:strRef>
          </c:cat>
          <c:val>
            <c:numRef>
              <c:f>(Liberia!$D$16,Liberia!$H$16:$J$16)</c:f>
              <c:numCache>
                <c:formatCode>General</c:formatCode>
                <c:ptCount val="4"/>
                <c:pt idx="0">
                  <c:v>6.8000000000000007</c:v>
                </c:pt>
                <c:pt idx="1">
                  <c:v>7.5</c:v>
                </c:pt>
                <c:pt idx="2">
                  <c:v>6.5</c:v>
                </c:pt>
                <c:pt idx="3">
                  <c:v>6.3000000000000007</c:v>
                </c:pt>
              </c:numCache>
            </c:numRef>
          </c:val>
          <c:extLst>
            <c:ext xmlns:c16="http://schemas.microsoft.com/office/drawing/2014/chart" uri="{C3380CC4-5D6E-409C-BE32-E72D297353CC}">
              <c16:uniqueId val="{0000000E-AC4D-FA40-BBDB-26BAA0B06AEA}"/>
            </c:ext>
          </c:extLst>
        </c:ser>
        <c:dLbls>
          <c:showLegendKey val="0"/>
          <c:showVal val="0"/>
          <c:showCatName val="0"/>
          <c:showSerName val="0"/>
          <c:showPercent val="0"/>
          <c:showBubbleSize val="0"/>
        </c:dLbls>
        <c:gapWidth val="150"/>
        <c:overlap val="100"/>
        <c:axId val="237142880"/>
        <c:axId val="237143440"/>
      </c:barChart>
      <c:catAx>
        <c:axId val="237142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143440"/>
        <c:crosses val="autoZero"/>
        <c:auto val="1"/>
        <c:lblAlgn val="ctr"/>
        <c:lblOffset val="100"/>
        <c:noMultiLvlLbl val="0"/>
      </c:catAx>
      <c:valAx>
        <c:axId val="2371434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142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Liberia 2016 – major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Liberia!$C$2</c:f>
              <c:strCache>
                <c:ptCount val="1"/>
                <c:pt idx="0">
                  <c:v>too hot</c:v>
                </c:pt>
              </c:strCache>
            </c:strRef>
          </c:tx>
          <c:spPr>
            <a:solidFill>
              <a:srgbClr val="FF0000"/>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Liberia!$L$2:$O$2</c:f>
              <c:numCache>
                <c:formatCode>General</c:formatCode>
                <c:ptCount val="4"/>
                <c:pt idx="0">
                  <c:v>14.5</c:v>
                </c:pt>
                <c:pt idx="1">
                  <c:v>16.100000000000001</c:v>
                </c:pt>
                <c:pt idx="2">
                  <c:v>15.100000000000001</c:v>
                </c:pt>
                <c:pt idx="3">
                  <c:v>11.700000000000001</c:v>
                </c:pt>
              </c:numCache>
            </c:numRef>
          </c:val>
          <c:extLst>
            <c:ext xmlns:c16="http://schemas.microsoft.com/office/drawing/2014/chart" uri="{C3380CC4-5D6E-409C-BE32-E72D297353CC}">
              <c16:uniqueId val="{00000000-CFE0-AF43-A841-D5C6B0207444}"/>
            </c:ext>
          </c:extLst>
        </c:ser>
        <c:ser>
          <c:idx val="1"/>
          <c:order val="1"/>
          <c:tx>
            <c:strRef>
              <c:f>Liberia!$C$3</c:f>
              <c:strCache>
                <c:ptCount val="1"/>
                <c:pt idx="0">
                  <c:v>size of the bed</c:v>
                </c:pt>
              </c:strCache>
            </c:strRef>
          </c:tx>
          <c:spPr>
            <a:solidFill>
              <a:schemeClr val="accent2"/>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Liberia!$L$3:$O$3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CFE0-AF43-A841-D5C6B0207444}"/>
            </c:ext>
          </c:extLst>
        </c:ser>
        <c:ser>
          <c:idx val="2"/>
          <c:order val="2"/>
          <c:tx>
            <c:strRef>
              <c:f>Liberia!$C$4</c:f>
              <c:strCache>
                <c:ptCount val="1"/>
                <c:pt idx="0">
                  <c:v>not hung up/stored away</c:v>
                </c:pt>
              </c:strCache>
            </c:strRef>
          </c:tx>
          <c:spPr>
            <a:solidFill>
              <a:schemeClr val="accent1"/>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Liberia!$L$4:$O$4</c:f>
              <c:numCache>
                <c:formatCode>General</c:formatCode>
                <c:ptCount val="4"/>
                <c:pt idx="0">
                  <c:v>49.1</c:v>
                </c:pt>
                <c:pt idx="1">
                  <c:v>40.800000000000004</c:v>
                </c:pt>
                <c:pt idx="2">
                  <c:v>51.400000000000006</c:v>
                </c:pt>
                <c:pt idx="3">
                  <c:v>56.900000000000006</c:v>
                </c:pt>
              </c:numCache>
            </c:numRef>
          </c:val>
          <c:extLst>
            <c:ext xmlns:c16="http://schemas.microsoft.com/office/drawing/2014/chart" uri="{C3380CC4-5D6E-409C-BE32-E72D297353CC}">
              <c16:uniqueId val="{00000002-CFE0-AF43-A841-D5C6B0207444}"/>
            </c:ext>
          </c:extLst>
        </c:ser>
        <c:ser>
          <c:idx val="3"/>
          <c:order val="3"/>
          <c:tx>
            <c:strRef>
              <c:f>Liberia!$C$5</c:f>
              <c:strCache>
                <c:ptCount val="1"/>
                <c:pt idx="0">
                  <c:v>not in good condition</c:v>
                </c:pt>
              </c:strCache>
            </c:strRef>
          </c:tx>
          <c:spPr>
            <a:solidFill>
              <a:srgbClr val="7030A0"/>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Liberia!$L$5:$O$5</c:f>
              <c:numCache>
                <c:formatCode>General</c:formatCode>
                <c:ptCount val="4"/>
                <c:pt idx="0">
                  <c:v>6</c:v>
                </c:pt>
                <c:pt idx="1">
                  <c:v>12.700000000000001</c:v>
                </c:pt>
                <c:pt idx="2">
                  <c:v>0</c:v>
                </c:pt>
                <c:pt idx="3">
                  <c:v>0</c:v>
                </c:pt>
              </c:numCache>
            </c:numRef>
          </c:val>
          <c:extLst>
            <c:ext xmlns:c16="http://schemas.microsoft.com/office/drawing/2014/chart" uri="{C3380CC4-5D6E-409C-BE32-E72D297353CC}">
              <c16:uniqueId val="{00000003-CFE0-AF43-A841-D5C6B0207444}"/>
            </c:ext>
          </c:extLst>
        </c:ser>
        <c:ser>
          <c:idx val="4"/>
          <c:order val="4"/>
          <c:tx>
            <c:strRef>
              <c:f>Liberia!$C$6</c:f>
              <c:strCache>
                <c:ptCount val="1"/>
                <c:pt idx="0">
                  <c:v>materiall too hard/rough</c:v>
                </c:pt>
              </c:strCache>
            </c:strRef>
          </c:tx>
          <c:spPr>
            <a:solidFill>
              <a:schemeClr val="accent5"/>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Liberia!$L$6:$O$6</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4-CFE0-AF43-A841-D5C6B0207444}"/>
            </c:ext>
          </c:extLst>
        </c:ser>
        <c:ser>
          <c:idx val="5"/>
          <c:order val="5"/>
          <c:tx>
            <c:strRef>
              <c:f>Liberia!$C$7</c:f>
              <c:strCache>
                <c:ptCount val="1"/>
                <c:pt idx="0">
                  <c:v>child doesn't like</c:v>
                </c:pt>
              </c:strCache>
            </c:strRef>
          </c:tx>
          <c:spPr>
            <a:solidFill>
              <a:schemeClr val="accent6"/>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Liberia!$L$7:$O$7</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5-CFE0-AF43-A841-D5C6B0207444}"/>
            </c:ext>
          </c:extLst>
        </c:ser>
        <c:ser>
          <c:idx val="6"/>
          <c:order val="6"/>
          <c:tx>
            <c:strRef>
              <c:f>Liberia!$C$8</c:f>
              <c:strCache>
                <c:ptCount val="1"/>
                <c:pt idx="0">
                  <c:v>skin irritation</c:v>
                </c:pt>
              </c:strCache>
            </c:strRef>
          </c:tx>
          <c:spPr>
            <a:solidFill>
              <a:schemeClr val="accent1">
                <a:lumMod val="60000"/>
              </a:schemeClr>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Liberia!$L$8:$O$8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6-CFE0-AF43-A841-D5C6B0207444}"/>
            </c:ext>
          </c:extLst>
        </c:ser>
        <c:ser>
          <c:idx val="7"/>
          <c:order val="7"/>
          <c:tx>
            <c:strRef>
              <c:f>Liberia!$C$9</c:f>
              <c:strCache>
                <c:ptCount val="1"/>
                <c:pt idx="0">
                  <c:v>bad for health</c:v>
                </c:pt>
              </c:strCache>
            </c:strRef>
          </c:tx>
          <c:spPr>
            <a:solidFill>
              <a:schemeClr val="accent2">
                <a:lumMod val="60000"/>
              </a:schemeClr>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Liberia!$L$9:$O$9</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7-CFE0-AF43-A841-D5C6B0207444}"/>
            </c:ext>
          </c:extLst>
        </c:ser>
        <c:ser>
          <c:idx val="8"/>
          <c:order val="8"/>
          <c:tx>
            <c:strRef>
              <c:f>Liberia!$C$10</c:f>
              <c:strCache>
                <c:ptCount val="1"/>
                <c:pt idx="0">
                  <c:v>superstition/witchcraft</c:v>
                </c:pt>
              </c:strCache>
            </c:strRef>
          </c:tx>
          <c:spPr>
            <a:solidFill>
              <a:schemeClr val="accent3">
                <a:lumMod val="60000"/>
              </a:schemeClr>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Liberia!$L$10:$O$10</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8-CFE0-AF43-A841-D5C6B0207444}"/>
            </c:ext>
          </c:extLst>
        </c:ser>
        <c:ser>
          <c:idx val="9"/>
          <c:order val="9"/>
          <c:tx>
            <c:strRef>
              <c:f>Liberia!$C$11</c:f>
              <c:strCache>
                <c:ptCount val="1"/>
                <c:pt idx="0">
                  <c:v>too weak to hang</c:v>
                </c:pt>
              </c:strCache>
            </c:strRef>
          </c:tx>
          <c:spPr>
            <a:solidFill>
              <a:schemeClr val="accent4">
                <a:lumMod val="60000"/>
              </a:schemeClr>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Liberia!$L$11:$O$11</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9-CFE0-AF43-A841-D5C6B0207444}"/>
            </c:ext>
          </c:extLst>
        </c:ser>
        <c:ser>
          <c:idx val="10"/>
          <c:order val="10"/>
          <c:tx>
            <c:strRef>
              <c:f>Liberia!$C$12</c:f>
              <c:strCache>
                <c:ptCount val="1"/>
                <c:pt idx="0">
                  <c:v>chemical smell/toxic</c:v>
                </c:pt>
              </c:strCache>
            </c:strRef>
          </c:tx>
          <c:spPr>
            <a:solidFill>
              <a:schemeClr val="accent5">
                <a:lumMod val="60000"/>
              </a:schemeClr>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Liberia!$L$12:$O$12</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A-CFE0-AF43-A841-D5C6B0207444}"/>
            </c:ext>
          </c:extLst>
        </c:ser>
        <c:ser>
          <c:idx val="11"/>
          <c:order val="11"/>
          <c:tx>
            <c:strRef>
              <c:f>Liberia!$C$13</c:f>
              <c:strCache>
                <c:ptCount val="1"/>
                <c:pt idx="0">
                  <c:v>saving for later</c:v>
                </c:pt>
              </c:strCache>
            </c:strRef>
          </c:tx>
          <c:spPr>
            <a:solidFill>
              <a:schemeClr val="accent6"/>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Liberia!$L$13:$O$13</c:f>
              <c:numCache>
                <c:formatCode>General</c:formatCode>
                <c:ptCount val="4"/>
                <c:pt idx="0">
                  <c:v>15.8</c:v>
                </c:pt>
                <c:pt idx="1">
                  <c:v>7.9</c:v>
                </c:pt>
                <c:pt idx="2">
                  <c:v>18.5</c:v>
                </c:pt>
                <c:pt idx="3">
                  <c:v>22.900000000000002</c:v>
                </c:pt>
              </c:numCache>
            </c:numRef>
          </c:val>
          <c:extLst>
            <c:ext xmlns:c16="http://schemas.microsoft.com/office/drawing/2014/chart" uri="{C3380CC4-5D6E-409C-BE32-E72D297353CC}">
              <c16:uniqueId val="{0000000B-CFE0-AF43-A841-D5C6B0207444}"/>
            </c:ext>
          </c:extLst>
        </c:ser>
        <c:ser>
          <c:idx val="12"/>
          <c:order val="12"/>
          <c:tx>
            <c:strRef>
              <c:f>Liberia!$C$14</c:f>
              <c:strCache>
                <c:ptCount val="1"/>
                <c:pt idx="0">
                  <c:v>no mosquitoes</c:v>
                </c:pt>
              </c:strCache>
            </c:strRef>
          </c:tx>
          <c:spPr>
            <a:solidFill>
              <a:schemeClr val="accent1">
                <a:lumMod val="80000"/>
                <a:lumOff val="20000"/>
              </a:schemeClr>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Liberia!$L$14:$O$14</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C-CFE0-AF43-A841-D5C6B0207444}"/>
            </c:ext>
          </c:extLst>
        </c:ser>
        <c:ser>
          <c:idx val="13"/>
          <c:order val="13"/>
          <c:tx>
            <c:strRef>
              <c:f>Liberia!$C$15</c:f>
              <c:strCache>
                <c:ptCount val="1"/>
                <c:pt idx="0">
                  <c:v>usual user(s) didn't sleep here</c:v>
                </c:pt>
              </c:strCache>
            </c:strRef>
          </c:tx>
          <c:spPr>
            <a:solidFill>
              <a:schemeClr val="accent5"/>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Liberia!$L$15:$O$15</c:f>
              <c:numCache>
                <c:formatCode>General</c:formatCode>
                <c:ptCount val="4"/>
                <c:pt idx="0">
                  <c:v>7.3000000000000007</c:v>
                </c:pt>
                <c:pt idx="1">
                  <c:v>6.8000000000000007</c:v>
                </c:pt>
                <c:pt idx="2">
                  <c:v>10.700000000000001</c:v>
                </c:pt>
                <c:pt idx="3">
                  <c:v>0</c:v>
                </c:pt>
              </c:numCache>
            </c:numRef>
          </c:val>
          <c:extLst>
            <c:ext xmlns:c16="http://schemas.microsoft.com/office/drawing/2014/chart" uri="{C3380CC4-5D6E-409C-BE32-E72D297353CC}">
              <c16:uniqueId val="{0000000D-CFE0-AF43-A841-D5C6B0207444}"/>
            </c:ext>
          </c:extLst>
        </c:ser>
        <c:ser>
          <c:idx val="14"/>
          <c:order val="14"/>
          <c:tx>
            <c:strRef>
              <c:f>Liberia!$C$16</c:f>
              <c:strCache>
                <c:ptCount val="1"/>
                <c:pt idx="0">
                  <c:v>other</c:v>
                </c:pt>
              </c:strCache>
            </c:strRef>
          </c:tx>
          <c:spPr>
            <a:solidFill>
              <a:schemeClr val="bg2"/>
            </a:solidFill>
            <a:ln>
              <a:noFill/>
            </a:ln>
            <a:effectLst/>
          </c:spPr>
          <c:invertIfNegative val="0"/>
          <c:cat>
            <c:strRef>
              <c:f>Liberia!$L$1:$O$1</c:f>
              <c:strCache>
                <c:ptCount val="4"/>
                <c:pt idx="0">
                  <c:v>overall</c:v>
                </c:pt>
                <c:pt idx="1">
                  <c:v>among hh with not enough</c:v>
                </c:pt>
                <c:pt idx="2">
                  <c:v>among hh with just right</c:v>
                </c:pt>
                <c:pt idx="3">
                  <c:v>among hh with too many</c:v>
                </c:pt>
              </c:strCache>
            </c:strRef>
          </c:cat>
          <c:val>
            <c:numRef>
              <c:f>Liberia!$L$16:$O$16</c:f>
              <c:numCache>
                <c:formatCode>General</c:formatCode>
                <c:ptCount val="4"/>
                <c:pt idx="0">
                  <c:v>23.900000000000002</c:v>
                </c:pt>
                <c:pt idx="1">
                  <c:v>27.200000000000003</c:v>
                </c:pt>
                <c:pt idx="2">
                  <c:v>29.6</c:v>
                </c:pt>
                <c:pt idx="3">
                  <c:v>13.600000000000001</c:v>
                </c:pt>
              </c:numCache>
            </c:numRef>
          </c:val>
          <c:extLst>
            <c:ext xmlns:c16="http://schemas.microsoft.com/office/drawing/2014/chart" uri="{C3380CC4-5D6E-409C-BE32-E72D297353CC}">
              <c16:uniqueId val="{0000000E-CFE0-AF43-A841-D5C6B0207444}"/>
            </c:ext>
          </c:extLst>
        </c:ser>
        <c:dLbls>
          <c:showLegendKey val="0"/>
          <c:showVal val="0"/>
          <c:showCatName val="0"/>
          <c:showSerName val="0"/>
          <c:showPercent val="0"/>
          <c:showBubbleSize val="0"/>
        </c:dLbls>
        <c:gapWidth val="150"/>
        <c:overlap val="100"/>
        <c:axId val="237795776"/>
        <c:axId val="237796336"/>
      </c:barChart>
      <c:catAx>
        <c:axId val="2377957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796336"/>
        <c:crosses val="autoZero"/>
        <c:auto val="1"/>
        <c:lblAlgn val="ctr"/>
        <c:lblOffset val="100"/>
        <c:noMultiLvlLbl val="0"/>
      </c:catAx>
      <c:valAx>
        <c:axId val="237796336"/>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795776"/>
        <c:crosses val="autoZero"/>
        <c:crossBetween val="between"/>
      </c:valAx>
      <c:spPr>
        <a:noFill/>
        <a:ln>
          <a:noFill/>
        </a:ln>
        <a:effectLst/>
      </c:spPr>
    </c:plotArea>
    <c:legend>
      <c:legendPos val="b"/>
      <c:legendEntry>
        <c:idx val="1"/>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Nigeria 2010 - all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'Nigeria 2010'!$C$4</c:f>
              <c:strCache>
                <c:ptCount val="1"/>
                <c:pt idx="0">
                  <c:v>No mosquitoes</c:v>
                </c:pt>
              </c:strCache>
            </c:strRef>
          </c:tx>
          <c:spPr>
            <a:solidFill>
              <a:srgbClr val="C00000"/>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2010'!$H$4:$J$4</c:f>
              <c:numCache>
                <c:formatCode>General</c:formatCode>
                <c:ptCount val="3"/>
                <c:pt idx="0">
                  <c:v>11.8</c:v>
                </c:pt>
                <c:pt idx="1">
                  <c:v>14.3</c:v>
                </c:pt>
                <c:pt idx="2">
                  <c:v>12.100000000000001</c:v>
                </c:pt>
              </c:numCache>
            </c:numRef>
          </c:val>
          <c:extLst>
            <c:ext xmlns:c16="http://schemas.microsoft.com/office/drawing/2014/chart" uri="{C3380CC4-5D6E-409C-BE32-E72D297353CC}">
              <c16:uniqueId val="{00000000-8E17-724E-BA2B-CFA94A956F5A}"/>
            </c:ext>
          </c:extLst>
        </c:ser>
        <c:ser>
          <c:idx val="1"/>
          <c:order val="1"/>
          <c:tx>
            <c:strRef>
              <c:f>'Nigeria 2010'!$C$5</c:f>
              <c:strCache>
                <c:ptCount val="1"/>
                <c:pt idx="0">
                  <c:v>No malaria</c:v>
                </c:pt>
              </c:strCache>
            </c:strRef>
          </c:tx>
          <c:spPr>
            <a:solidFill>
              <a:schemeClr val="accent2"/>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2010'!$H$5:$J$5</c:f>
              <c:numCache>
                <c:formatCode>General</c:formatCode>
                <c:ptCount val="3"/>
                <c:pt idx="0">
                  <c:v>0.8</c:v>
                </c:pt>
                <c:pt idx="1">
                  <c:v>0.2</c:v>
                </c:pt>
              </c:numCache>
            </c:numRef>
          </c:val>
          <c:extLst>
            <c:ext xmlns:c16="http://schemas.microsoft.com/office/drawing/2014/chart" uri="{C3380CC4-5D6E-409C-BE32-E72D297353CC}">
              <c16:uniqueId val="{00000001-8E17-724E-BA2B-CFA94A956F5A}"/>
            </c:ext>
          </c:extLst>
        </c:ser>
        <c:ser>
          <c:idx val="2"/>
          <c:order val="2"/>
          <c:tx>
            <c:strRef>
              <c:f>'Nigeria 2010'!$C$6</c:f>
              <c:strCache>
                <c:ptCount val="1"/>
                <c:pt idx="0">
                  <c:v>Too hot</c:v>
                </c:pt>
              </c:strCache>
            </c:strRef>
          </c:tx>
          <c:spPr>
            <a:solidFill>
              <a:srgbClr val="FF0000"/>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2010'!$H$6:$J$6</c:f>
              <c:numCache>
                <c:formatCode>General</c:formatCode>
                <c:ptCount val="3"/>
                <c:pt idx="0">
                  <c:v>19.700000000000003</c:v>
                </c:pt>
                <c:pt idx="1">
                  <c:v>16.2</c:v>
                </c:pt>
                <c:pt idx="2">
                  <c:v>12.9</c:v>
                </c:pt>
              </c:numCache>
            </c:numRef>
          </c:val>
          <c:extLst>
            <c:ext xmlns:c16="http://schemas.microsoft.com/office/drawing/2014/chart" uri="{C3380CC4-5D6E-409C-BE32-E72D297353CC}">
              <c16:uniqueId val="{00000002-8E17-724E-BA2B-CFA94A956F5A}"/>
            </c:ext>
          </c:extLst>
        </c:ser>
        <c:ser>
          <c:idx val="3"/>
          <c:order val="3"/>
          <c:tx>
            <c:strRef>
              <c:f>'Nigeria 2010'!$C$7</c:f>
              <c:strCache>
                <c:ptCount val="1"/>
                <c:pt idx="0">
                  <c:v>Difficult to hang</c:v>
                </c:pt>
              </c:strCache>
            </c:strRef>
          </c:tx>
          <c:spPr>
            <a:solidFill>
              <a:srgbClr val="FFFF00"/>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2010'!$H$7:$J$7</c:f>
              <c:numCache>
                <c:formatCode>General</c:formatCode>
                <c:ptCount val="3"/>
                <c:pt idx="0">
                  <c:v>15.4</c:v>
                </c:pt>
                <c:pt idx="1">
                  <c:v>16.7</c:v>
                </c:pt>
                <c:pt idx="2">
                  <c:v>20.200000000000003</c:v>
                </c:pt>
              </c:numCache>
            </c:numRef>
          </c:val>
          <c:extLst>
            <c:ext xmlns:c16="http://schemas.microsoft.com/office/drawing/2014/chart" uri="{C3380CC4-5D6E-409C-BE32-E72D297353CC}">
              <c16:uniqueId val="{00000003-8E17-724E-BA2B-CFA94A956F5A}"/>
            </c:ext>
          </c:extLst>
        </c:ser>
        <c:ser>
          <c:idx val="4"/>
          <c:order val="4"/>
          <c:tx>
            <c:strRef>
              <c:f>'Nigeria 2010'!$C$8</c:f>
              <c:strCache>
                <c:ptCount val="1"/>
                <c:pt idx="0">
                  <c:v>Don't like smell</c:v>
                </c:pt>
              </c:strCache>
            </c:strRef>
          </c:tx>
          <c:spPr>
            <a:solidFill>
              <a:schemeClr val="accent5"/>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2010'!$H$8:$J$8</c:f>
              <c:numCache>
                <c:formatCode>General</c:formatCode>
                <c:ptCount val="3"/>
                <c:pt idx="0">
                  <c:v>2.9000000000000004</c:v>
                </c:pt>
                <c:pt idx="1">
                  <c:v>0.70000000000000007</c:v>
                </c:pt>
              </c:numCache>
            </c:numRef>
          </c:val>
          <c:extLst>
            <c:ext xmlns:c16="http://schemas.microsoft.com/office/drawing/2014/chart" uri="{C3380CC4-5D6E-409C-BE32-E72D297353CC}">
              <c16:uniqueId val="{00000004-8E17-724E-BA2B-CFA94A956F5A}"/>
            </c:ext>
          </c:extLst>
        </c:ser>
        <c:ser>
          <c:idx val="5"/>
          <c:order val="5"/>
          <c:tx>
            <c:strRef>
              <c:f>'Nigeria 2010'!$C$9</c:f>
              <c:strCache>
                <c:ptCount val="1"/>
                <c:pt idx="0">
                  <c:v>Feel closed in</c:v>
                </c:pt>
              </c:strCache>
            </c:strRef>
          </c:tx>
          <c:spPr>
            <a:solidFill>
              <a:schemeClr val="accent6"/>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2010'!$H$9:$J$9</c:f>
              <c:numCache>
                <c:formatCode>General</c:formatCode>
                <c:ptCount val="3"/>
                <c:pt idx="0">
                  <c:v>3.3000000000000003</c:v>
                </c:pt>
                <c:pt idx="1">
                  <c:v>3.1</c:v>
                </c:pt>
                <c:pt idx="2">
                  <c:v>1.7000000000000002</c:v>
                </c:pt>
              </c:numCache>
            </c:numRef>
          </c:val>
          <c:extLst>
            <c:ext xmlns:c16="http://schemas.microsoft.com/office/drawing/2014/chart" uri="{C3380CC4-5D6E-409C-BE32-E72D297353CC}">
              <c16:uniqueId val="{00000005-8E17-724E-BA2B-CFA94A956F5A}"/>
            </c:ext>
          </c:extLst>
        </c:ser>
        <c:ser>
          <c:idx val="6"/>
          <c:order val="6"/>
          <c:tx>
            <c:strRef>
              <c:f>'Nigeria 2010'!$C$10</c:f>
              <c:strCache>
                <c:ptCount val="1"/>
                <c:pt idx="0">
                  <c:v>Net too old/torn</c:v>
                </c:pt>
              </c:strCache>
            </c:strRef>
          </c:tx>
          <c:spPr>
            <a:solidFill>
              <a:srgbClr val="7030A0"/>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2010'!$H$10:$J$10</c:f>
              <c:numCache>
                <c:formatCode>General</c:formatCode>
                <c:ptCount val="3"/>
                <c:pt idx="0">
                  <c:v>4.6000000000000005</c:v>
                </c:pt>
                <c:pt idx="1">
                  <c:v>3.8000000000000003</c:v>
                </c:pt>
                <c:pt idx="2">
                  <c:v>1.8</c:v>
                </c:pt>
              </c:numCache>
            </c:numRef>
          </c:val>
          <c:extLst>
            <c:ext xmlns:c16="http://schemas.microsoft.com/office/drawing/2014/chart" uri="{C3380CC4-5D6E-409C-BE32-E72D297353CC}">
              <c16:uniqueId val="{00000006-8E17-724E-BA2B-CFA94A956F5A}"/>
            </c:ext>
          </c:extLst>
        </c:ser>
        <c:ser>
          <c:idx val="7"/>
          <c:order val="7"/>
          <c:tx>
            <c:strRef>
              <c:f>'Nigeria 2010'!$C$11</c:f>
              <c:strCache>
                <c:ptCount val="1"/>
                <c:pt idx="0">
                  <c:v>Net too dirty</c:v>
                </c:pt>
              </c:strCache>
            </c:strRef>
          </c:tx>
          <c:spPr>
            <a:solidFill>
              <a:schemeClr val="accent2">
                <a:lumMod val="6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2010'!$H$11:$J$11</c:f>
              <c:numCache>
                <c:formatCode>General</c:formatCode>
                <c:ptCount val="3"/>
                <c:pt idx="0">
                  <c:v>5.8000000000000007</c:v>
                </c:pt>
                <c:pt idx="1">
                  <c:v>2.1</c:v>
                </c:pt>
              </c:numCache>
            </c:numRef>
          </c:val>
          <c:extLst>
            <c:ext xmlns:c16="http://schemas.microsoft.com/office/drawing/2014/chart" uri="{C3380CC4-5D6E-409C-BE32-E72D297353CC}">
              <c16:uniqueId val="{00000007-8E17-724E-BA2B-CFA94A956F5A}"/>
            </c:ext>
          </c:extLst>
        </c:ser>
        <c:ser>
          <c:idx val="8"/>
          <c:order val="8"/>
          <c:tx>
            <c:strRef>
              <c:f>'Nigeria 2010'!$C$12</c:f>
              <c:strCache>
                <c:ptCount val="1"/>
                <c:pt idx="0">
                  <c:v>Net not available (washing)</c:v>
                </c:pt>
              </c:strCache>
            </c:strRef>
          </c:tx>
          <c:spPr>
            <a:solidFill>
              <a:schemeClr val="accent3">
                <a:lumMod val="6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2010'!$H$12:$J$12</c:f>
              <c:numCache>
                <c:formatCode>General</c:formatCode>
                <c:ptCount val="3"/>
                <c:pt idx="0">
                  <c:v>1.8</c:v>
                </c:pt>
                <c:pt idx="1">
                  <c:v>3.2</c:v>
                </c:pt>
                <c:pt idx="2">
                  <c:v>4.6000000000000005</c:v>
                </c:pt>
              </c:numCache>
            </c:numRef>
          </c:val>
          <c:extLst>
            <c:ext xmlns:c16="http://schemas.microsoft.com/office/drawing/2014/chart" uri="{C3380CC4-5D6E-409C-BE32-E72D297353CC}">
              <c16:uniqueId val="{00000008-8E17-724E-BA2B-CFA94A956F5A}"/>
            </c:ext>
          </c:extLst>
        </c:ser>
        <c:ser>
          <c:idx val="9"/>
          <c:order val="9"/>
          <c:tx>
            <c:strRef>
              <c:f>'Nigeria 2010'!$C$13</c:f>
              <c:strCache>
                <c:ptCount val="1"/>
                <c:pt idx="0">
                  <c:v>Feel ITN chemicals are unsafe</c:v>
                </c:pt>
              </c:strCache>
            </c:strRef>
          </c:tx>
          <c:spPr>
            <a:solidFill>
              <a:schemeClr val="accent4">
                <a:lumMod val="6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2010'!$H$13:$J$13</c:f>
              <c:numCache>
                <c:formatCode>General</c:formatCode>
                <c:ptCount val="3"/>
                <c:pt idx="0">
                  <c:v>2.1</c:v>
                </c:pt>
                <c:pt idx="1">
                  <c:v>0.70000000000000007</c:v>
                </c:pt>
                <c:pt idx="2">
                  <c:v>1.2000000000000002</c:v>
                </c:pt>
              </c:numCache>
            </c:numRef>
          </c:val>
          <c:extLst>
            <c:ext xmlns:c16="http://schemas.microsoft.com/office/drawing/2014/chart" uri="{C3380CC4-5D6E-409C-BE32-E72D297353CC}">
              <c16:uniqueId val="{00000009-8E17-724E-BA2B-CFA94A956F5A}"/>
            </c:ext>
          </c:extLst>
        </c:ser>
        <c:ser>
          <c:idx val="10"/>
          <c:order val="10"/>
          <c:tx>
            <c:strRef>
              <c:f>'Nigeria 2010'!$C$14</c:f>
              <c:strCache>
                <c:ptCount val="1"/>
                <c:pt idx="0">
                  <c:v>ITN provokes coughing</c:v>
                </c:pt>
              </c:strCache>
            </c:strRef>
          </c:tx>
          <c:spPr>
            <a:solidFill>
              <a:schemeClr val="accent5">
                <a:lumMod val="6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2010'!$H$14:$J$14</c:f>
              <c:numCache>
                <c:formatCode>General</c:formatCode>
                <c:ptCount val="3"/>
                <c:pt idx="0">
                  <c:v>0.1</c:v>
                </c:pt>
                <c:pt idx="1">
                  <c:v>2</c:v>
                </c:pt>
                <c:pt idx="2">
                  <c:v>1.8</c:v>
                </c:pt>
              </c:numCache>
            </c:numRef>
          </c:val>
          <c:extLst>
            <c:ext xmlns:c16="http://schemas.microsoft.com/office/drawing/2014/chart" uri="{C3380CC4-5D6E-409C-BE32-E72D297353CC}">
              <c16:uniqueId val="{0000000A-8E17-724E-BA2B-CFA94A956F5A}"/>
            </c:ext>
          </c:extLst>
        </c:ser>
        <c:ser>
          <c:idx val="11"/>
          <c:order val="11"/>
          <c:tx>
            <c:strRef>
              <c:f>'Nigeria 2010'!$C$15</c:f>
              <c:strCache>
                <c:ptCount val="1"/>
                <c:pt idx="0">
                  <c:v>Usual user did not sleep here</c:v>
                </c:pt>
              </c:strCache>
            </c:strRef>
          </c:tx>
          <c:spPr>
            <a:solidFill>
              <a:schemeClr val="accent6">
                <a:lumMod val="6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2010'!$H$15:$J$15</c:f>
              <c:numCache>
                <c:formatCode>General</c:formatCode>
                <c:ptCount val="3"/>
                <c:pt idx="0">
                  <c:v>0.9</c:v>
                </c:pt>
                <c:pt idx="1">
                  <c:v>3.7</c:v>
                </c:pt>
                <c:pt idx="2">
                  <c:v>5.2</c:v>
                </c:pt>
              </c:numCache>
            </c:numRef>
          </c:val>
          <c:extLst>
            <c:ext xmlns:c16="http://schemas.microsoft.com/office/drawing/2014/chart" uri="{C3380CC4-5D6E-409C-BE32-E72D297353CC}">
              <c16:uniqueId val="{0000000B-8E17-724E-BA2B-CFA94A956F5A}"/>
            </c:ext>
          </c:extLst>
        </c:ser>
        <c:ser>
          <c:idx val="12"/>
          <c:order val="12"/>
          <c:tx>
            <c:strRef>
              <c:f>'Nigeria 2010'!$C$16</c:f>
              <c:strCache>
                <c:ptCount val="1"/>
                <c:pt idx="0">
                  <c:v>Net not needed last night</c:v>
                </c:pt>
              </c:strCache>
            </c:strRef>
          </c:tx>
          <c:spPr>
            <a:solidFill>
              <a:schemeClr val="accent1">
                <a:lumMod val="80000"/>
                <a:lumOff val="2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2010'!$H$16:$J$16</c:f>
              <c:numCache>
                <c:formatCode>General</c:formatCode>
                <c:ptCount val="3"/>
                <c:pt idx="0">
                  <c:v>12.5</c:v>
                </c:pt>
                <c:pt idx="1">
                  <c:v>15.700000000000001</c:v>
                </c:pt>
                <c:pt idx="2">
                  <c:v>15.3</c:v>
                </c:pt>
              </c:numCache>
            </c:numRef>
          </c:val>
          <c:extLst>
            <c:ext xmlns:c16="http://schemas.microsoft.com/office/drawing/2014/chart" uri="{C3380CC4-5D6E-409C-BE32-E72D297353CC}">
              <c16:uniqueId val="{0000000C-8E17-724E-BA2B-CFA94A956F5A}"/>
            </c:ext>
          </c:extLst>
        </c:ser>
        <c:ser>
          <c:idx val="13"/>
          <c:order val="13"/>
          <c:tx>
            <c:strRef>
              <c:f>'Nigeria 2010'!$C$17</c:f>
              <c:strCache>
                <c:ptCount val="1"/>
                <c:pt idx="0">
                  <c:v>Other</c:v>
                </c:pt>
              </c:strCache>
            </c:strRef>
          </c:tx>
          <c:spPr>
            <a:solidFill>
              <a:schemeClr val="bg2">
                <a:lumMod val="9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2010'!$H$17:$J$17</c:f>
              <c:numCache>
                <c:formatCode>General</c:formatCode>
                <c:ptCount val="3"/>
                <c:pt idx="0">
                  <c:v>1.3</c:v>
                </c:pt>
                <c:pt idx="1">
                  <c:v>2.9000000000000004</c:v>
                </c:pt>
                <c:pt idx="2">
                  <c:v>4.4000000000000004</c:v>
                </c:pt>
              </c:numCache>
            </c:numRef>
          </c:val>
          <c:extLst>
            <c:ext xmlns:c16="http://schemas.microsoft.com/office/drawing/2014/chart" uri="{C3380CC4-5D6E-409C-BE32-E72D297353CC}">
              <c16:uniqueId val="{0000000D-8E17-724E-BA2B-CFA94A956F5A}"/>
            </c:ext>
          </c:extLst>
        </c:ser>
        <c:ser>
          <c:idx val="14"/>
          <c:order val="14"/>
          <c:tx>
            <c:strRef>
              <c:f>'Nigeria 2010'!$C$18</c:f>
              <c:strCache>
                <c:ptCount val="1"/>
                <c:pt idx="0">
                  <c:v>Don't know</c:v>
                </c:pt>
              </c:strCache>
            </c:strRef>
          </c:tx>
          <c:spPr>
            <a:solidFill>
              <a:schemeClr val="bg2">
                <a:lumMod val="9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2010'!$H$18:$J$18</c:f>
              <c:numCache>
                <c:formatCode>General</c:formatCode>
                <c:ptCount val="3"/>
                <c:pt idx="0">
                  <c:v>4.5</c:v>
                </c:pt>
                <c:pt idx="1">
                  <c:v>3.2</c:v>
                </c:pt>
                <c:pt idx="2">
                  <c:v>9.3000000000000007</c:v>
                </c:pt>
              </c:numCache>
            </c:numRef>
          </c:val>
          <c:extLst>
            <c:ext xmlns:c16="http://schemas.microsoft.com/office/drawing/2014/chart" uri="{C3380CC4-5D6E-409C-BE32-E72D297353CC}">
              <c16:uniqueId val="{0000000E-8E17-724E-BA2B-CFA94A956F5A}"/>
            </c:ext>
          </c:extLst>
        </c:ser>
        <c:ser>
          <c:idx val="15"/>
          <c:order val="15"/>
          <c:tx>
            <c:strRef>
              <c:f>'Nigeria 2010'!$C$19</c:f>
              <c:strCache>
                <c:ptCount val="1"/>
                <c:pt idx="0">
                  <c:v>99</c:v>
                </c:pt>
              </c:strCache>
            </c:strRef>
          </c:tx>
          <c:spPr>
            <a:solidFill>
              <a:schemeClr val="bg2">
                <a:lumMod val="90000"/>
              </a:schemeClr>
            </a:solidFill>
            <a:ln>
              <a:noFill/>
            </a:ln>
            <a:effectLst/>
          </c:spPr>
          <c:invertIfNegative val="0"/>
          <c:cat>
            <c:strRef>
              <c:f>'Nigeria 2010'!$H$1:$J$1</c:f>
              <c:strCache>
                <c:ptCount val="3"/>
                <c:pt idx="0">
                  <c:v>% nets used in hh with not enough</c:v>
                </c:pt>
                <c:pt idx="1">
                  <c:v>% nets used in hh with just right</c:v>
                </c:pt>
                <c:pt idx="2">
                  <c:v>% nets used in hh with too many</c:v>
                </c:pt>
              </c:strCache>
            </c:strRef>
          </c:cat>
          <c:val>
            <c:numRef>
              <c:f>'Nigeria 2010'!$H$19:$J$19</c:f>
              <c:numCache>
                <c:formatCode>General</c:formatCode>
                <c:ptCount val="3"/>
                <c:pt idx="0">
                  <c:v>12.4</c:v>
                </c:pt>
                <c:pt idx="1">
                  <c:v>11.5</c:v>
                </c:pt>
                <c:pt idx="2">
                  <c:v>9.6000000000000014</c:v>
                </c:pt>
              </c:numCache>
            </c:numRef>
          </c:val>
          <c:extLst>
            <c:ext xmlns:c16="http://schemas.microsoft.com/office/drawing/2014/chart" uri="{C3380CC4-5D6E-409C-BE32-E72D297353CC}">
              <c16:uniqueId val="{0000000F-8E17-724E-BA2B-CFA94A956F5A}"/>
            </c:ext>
          </c:extLst>
        </c:ser>
        <c:dLbls>
          <c:showLegendKey val="0"/>
          <c:showVal val="0"/>
          <c:showCatName val="0"/>
          <c:showSerName val="0"/>
          <c:showPercent val="0"/>
          <c:showBubbleSize val="0"/>
        </c:dLbls>
        <c:gapWidth val="150"/>
        <c:overlap val="100"/>
        <c:axId val="738307119"/>
        <c:axId val="743394015"/>
      </c:barChart>
      <c:catAx>
        <c:axId val="7383071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394015"/>
        <c:crosses val="autoZero"/>
        <c:auto val="1"/>
        <c:lblAlgn val="ctr"/>
        <c:lblOffset val="100"/>
        <c:noMultiLvlLbl val="0"/>
      </c:catAx>
      <c:valAx>
        <c:axId val="74339401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307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Nigeria 2010 - major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'Nigeria 2010'!$C$4</c:f>
              <c:strCache>
                <c:ptCount val="1"/>
                <c:pt idx="0">
                  <c:v>No mosquitoes</c:v>
                </c:pt>
              </c:strCache>
            </c:strRef>
          </c:tx>
          <c:spPr>
            <a:solidFill>
              <a:srgbClr val="C00000"/>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2010'!$M$4:$P$4</c:f>
              <c:numCache>
                <c:formatCode>General</c:formatCode>
                <c:ptCount val="4"/>
                <c:pt idx="0">
                  <c:v>12.700000000000001</c:v>
                </c:pt>
                <c:pt idx="1">
                  <c:v>11.8</c:v>
                </c:pt>
                <c:pt idx="2">
                  <c:v>14.3</c:v>
                </c:pt>
                <c:pt idx="3">
                  <c:v>12.100000000000001</c:v>
                </c:pt>
              </c:numCache>
            </c:numRef>
          </c:val>
          <c:extLst>
            <c:ext xmlns:c16="http://schemas.microsoft.com/office/drawing/2014/chart" uri="{C3380CC4-5D6E-409C-BE32-E72D297353CC}">
              <c16:uniqueId val="{00000000-4B0D-FD41-AD8A-B2E3A28B482E}"/>
            </c:ext>
          </c:extLst>
        </c:ser>
        <c:ser>
          <c:idx val="1"/>
          <c:order val="1"/>
          <c:tx>
            <c:strRef>
              <c:f>'Nigeria 2010'!$C$5</c:f>
              <c:strCache>
                <c:ptCount val="1"/>
                <c:pt idx="0">
                  <c:v>No malaria</c:v>
                </c:pt>
              </c:strCache>
            </c:strRef>
          </c:tx>
          <c:spPr>
            <a:solidFill>
              <a:schemeClr val="accent2"/>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2010'!$M$5:$P$5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4B0D-FD41-AD8A-B2E3A28B482E}"/>
            </c:ext>
          </c:extLst>
        </c:ser>
        <c:ser>
          <c:idx val="2"/>
          <c:order val="2"/>
          <c:tx>
            <c:strRef>
              <c:f>'Nigeria 2010'!$C$6</c:f>
              <c:strCache>
                <c:ptCount val="1"/>
                <c:pt idx="0">
                  <c:v>Too hot</c:v>
                </c:pt>
              </c:strCache>
            </c:strRef>
          </c:tx>
          <c:spPr>
            <a:solidFill>
              <a:srgbClr val="FF0000"/>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2010'!$M$6:$P$6</c:f>
              <c:numCache>
                <c:formatCode>General</c:formatCode>
                <c:ptCount val="4"/>
                <c:pt idx="0">
                  <c:v>17.900000000000002</c:v>
                </c:pt>
                <c:pt idx="1">
                  <c:v>19.700000000000003</c:v>
                </c:pt>
                <c:pt idx="2">
                  <c:v>16.2</c:v>
                </c:pt>
                <c:pt idx="3">
                  <c:v>12.9</c:v>
                </c:pt>
              </c:numCache>
            </c:numRef>
          </c:val>
          <c:extLst>
            <c:ext xmlns:c16="http://schemas.microsoft.com/office/drawing/2014/chart" uri="{C3380CC4-5D6E-409C-BE32-E72D297353CC}">
              <c16:uniqueId val="{00000002-4B0D-FD41-AD8A-B2E3A28B482E}"/>
            </c:ext>
          </c:extLst>
        </c:ser>
        <c:ser>
          <c:idx val="3"/>
          <c:order val="3"/>
          <c:tx>
            <c:strRef>
              <c:f>'Nigeria 2010'!$C$7</c:f>
              <c:strCache>
                <c:ptCount val="1"/>
                <c:pt idx="0">
                  <c:v>Difficult to hang</c:v>
                </c:pt>
              </c:strCache>
            </c:strRef>
          </c:tx>
          <c:spPr>
            <a:solidFill>
              <a:srgbClr val="FFFF00"/>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2010'!$M$7:$P$7</c:f>
              <c:numCache>
                <c:formatCode>General</c:formatCode>
                <c:ptCount val="4"/>
                <c:pt idx="0">
                  <c:v>16.3</c:v>
                </c:pt>
                <c:pt idx="1">
                  <c:v>15.4</c:v>
                </c:pt>
                <c:pt idx="2">
                  <c:v>16.7</c:v>
                </c:pt>
                <c:pt idx="3">
                  <c:v>20.200000000000003</c:v>
                </c:pt>
              </c:numCache>
            </c:numRef>
          </c:val>
          <c:extLst>
            <c:ext xmlns:c16="http://schemas.microsoft.com/office/drawing/2014/chart" uri="{C3380CC4-5D6E-409C-BE32-E72D297353CC}">
              <c16:uniqueId val="{00000003-4B0D-FD41-AD8A-B2E3A28B482E}"/>
            </c:ext>
          </c:extLst>
        </c:ser>
        <c:ser>
          <c:idx val="4"/>
          <c:order val="4"/>
          <c:tx>
            <c:strRef>
              <c:f>'Nigeria 2010'!$C$8</c:f>
              <c:strCache>
                <c:ptCount val="1"/>
                <c:pt idx="0">
                  <c:v>Don't like smell</c:v>
                </c:pt>
              </c:strCache>
            </c:strRef>
          </c:tx>
          <c:spPr>
            <a:solidFill>
              <a:schemeClr val="accent5"/>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2010'!$M$8:$P$8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4-4B0D-FD41-AD8A-B2E3A28B482E}"/>
            </c:ext>
          </c:extLst>
        </c:ser>
        <c:ser>
          <c:idx val="5"/>
          <c:order val="5"/>
          <c:tx>
            <c:strRef>
              <c:f>'Nigeria 2010'!$C$9</c:f>
              <c:strCache>
                <c:ptCount val="1"/>
                <c:pt idx="0">
                  <c:v>Feel closed in</c:v>
                </c:pt>
              </c:strCache>
            </c:strRef>
          </c:tx>
          <c:spPr>
            <a:solidFill>
              <a:schemeClr val="accent6"/>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2010'!$M$9:$P$9</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5-4B0D-FD41-AD8A-B2E3A28B482E}"/>
            </c:ext>
          </c:extLst>
        </c:ser>
        <c:ser>
          <c:idx val="6"/>
          <c:order val="6"/>
          <c:tx>
            <c:strRef>
              <c:f>'Nigeria 2010'!$C$10</c:f>
              <c:strCache>
                <c:ptCount val="1"/>
                <c:pt idx="0">
                  <c:v>Net too old/torn</c:v>
                </c:pt>
              </c:strCache>
            </c:strRef>
          </c:tx>
          <c:spPr>
            <a:solidFill>
              <a:schemeClr val="accent1">
                <a:lumMod val="60000"/>
              </a:schemeClr>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2010'!$M$10:$P$10</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6-4B0D-FD41-AD8A-B2E3A28B482E}"/>
            </c:ext>
          </c:extLst>
        </c:ser>
        <c:ser>
          <c:idx val="7"/>
          <c:order val="7"/>
          <c:tx>
            <c:strRef>
              <c:f>'Nigeria 2010'!$C$11</c:f>
              <c:strCache>
                <c:ptCount val="1"/>
                <c:pt idx="0">
                  <c:v>Net too dirty</c:v>
                </c:pt>
              </c:strCache>
            </c:strRef>
          </c:tx>
          <c:spPr>
            <a:solidFill>
              <a:schemeClr val="accent2">
                <a:lumMod val="60000"/>
              </a:schemeClr>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2010'!$M$11:$P$11</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7-4B0D-FD41-AD8A-B2E3A28B482E}"/>
            </c:ext>
          </c:extLst>
        </c:ser>
        <c:ser>
          <c:idx val="8"/>
          <c:order val="8"/>
          <c:tx>
            <c:strRef>
              <c:f>'Nigeria 2010'!$C$12</c:f>
              <c:strCache>
                <c:ptCount val="1"/>
                <c:pt idx="0">
                  <c:v>Net not available (washing)</c:v>
                </c:pt>
              </c:strCache>
            </c:strRef>
          </c:tx>
          <c:spPr>
            <a:solidFill>
              <a:schemeClr val="accent3">
                <a:lumMod val="60000"/>
              </a:schemeClr>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2010'!$M$12:$P$12</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8-4B0D-FD41-AD8A-B2E3A28B482E}"/>
            </c:ext>
          </c:extLst>
        </c:ser>
        <c:ser>
          <c:idx val="9"/>
          <c:order val="9"/>
          <c:tx>
            <c:strRef>
              <c:f>'Nigeria 2010'!$C$13</c:f>
              <c:strCache>
                <c:ptCount val="1"/>
                <c:pt idx="0">
                  <c:v>Feel ITN chemicals are unsafe</c:v>
                </c:pt>
              </c:strCache>
            </c:strRef>
          </c:tx>
          <c:spPr>
            <a:solidFill>
              <a:schemeClr val="accent4">
                <a:lumMod val="60000"/>
              </a:schemeClr>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2010'!$M$13:$P$13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9-4B0D-FD41-AD8A-B2E3A28B482E}"/>
            </c:ext>
          </c:extLst>
        </c:ser>
        <c:ser>
          <c:idx val="10"/>
          <c:order val="10"/>
          <c:tx>
            <c:strRef>
              <c:f>'Nigeria 2010'!$C$14</c:f>
              <c:strCache>
                <c:ptCount val="1"/>
                <c:pt idx="0">
                  <c:v>ITN provokes coughing</c:v>
                </c:pt>
              </c:strCache>
            </c:strRef>
          </c:tx>
          <c:spPr>
            <a:solidFill>
              <a:schemeClr val="accent5">
                <a:lumMod val="60000"/>
              </a:schemeClr>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2010'!$M$14:$P$14</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A-4B0D-FD41-AD8A-B2E3A28B482E}"/>
            </c:ext>
          </c:extLst>
        </c:ser>
        <c:ser>
          <c:idx val="11"/>
          <c:order val="11"/>
          <c:tx>
            <c:strRef>
              <c:f>'Nigeria 2010'!$C$15</c:f>
              <c:strCache>
                <c:ptCount val="1"/>
                <c:pt idx="0">
                  <c:v>Usual user did not sleep here</c:v>
                </c:pt>
              </c:strCache>
            </c:strRef>
          </c:tx>
          <c:spPr>
            <a:solidFill>
              <a:schemeClr val="accent6">
                <a:lumMod val="60000"/>
              </a:schemeClr>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2010'!$M$15:$P$15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B-4B0D-FD41-AD8A-B2E3A28B482E}"/>
            </c:ext>
          </c:extLst>
        </c:ser>
        <c:ser>
          <c:idx val="12"/>
          <c:order val="12"/>
          <c:tx>
            <c:strRef>
              <c:f>'Nigeria 2010'!$C$16</c:f>
              <c:strCache>
                <c:ptCount val="1"/>
                <c:pt idx="0">
                  <c:v>Net not needed last night</c:v>
                </c:pt>
              </c:strCache>
            </c:strRef>
          </c:tx>
          <c:spPr>
            <a:solidFill>
              <a:schemeClr val="accent1"/>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2010'!$M$16:$P$16</c:f>
              <c:numCache>
                <c:formatCode>General</c:formatCode>
                <c:ptCount val="4"/>
                <c:pt idx="0">
                  <c:v>13.9</c:v>
                </c:pt>
                <c:pt idx="1">
                  <c:v>12.5</c:v>
                </c:pt>
                <c:pt idx="2">
                  <c:v>15.700000000000001</c:v>
                </c:pt>
                <c:pt idx="3">
                  <c:v>15.3</c:v>
                </c:pt>
              </c:numCache>
            </c:numRef>
          </c:val>
          <c:extLst>
            <c:ext xmlns:c16="http://schemas.microsoft.com/office/drawing/2014/chart" uri="{C3380CC4-5D6E-409C-BE32-E72D297353CC}">
              <c16:uniqueId val="{0000000C-4B0D-FD41-AD8A-B2E3A28B482E}"/>
            </c:ext>
          </c:extLst>
        </c:ser>
        <c:ser>
          <c:idx val="13"/>
          <c:order val="13"/>
          <c:tx>
            <c:strRef>
              <c:f>'Nigeria 2010'!$C$17</c:f>
              <c:strCache>
                <c:ptCount val="1"/>
                <c:pt idx="0">
                  <c:v>Other</c:v>
                </c:pt>
              </c:strCache>
            </c:strRef>
          </c:tx>
          <c:spPr>
            <a:solidFill>
              <a:schemeClr val="bg2"/>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2010'!$M$17:$P$17</c:f>
              <c:numCache>
                <c:formatCode>General</c:formatCode>
                <c:ptCount val="4"/>
                <c:pt idx="0">
                  <c:v>27.5</c:v>
                </c:pt>
                <c:pt idx="1">
                  <c:v>28.100000000000005</c:v>
                </c:pt>
                <c:pt idx="2">
                  <c:v>25.6</c:v>
                </c:pt>
                <c:pt idx="3">
                  <c:v>30</c:v>
                </c:pt>
              </c:numCache>
            </c:numRef>
          </c:val>
          <c:extLst>
            <c:ext xmlns:c16="http://schemas.microsoft.com/office/drawing/2014/chart" uri="{C3380CC4-5D6E-409C-BE32-E72D297353CC}">
              <c16:uniqueId val="{0000000D-4B0D-FD41-AD8A-B2E3A28B482E}"/>
            </c:ext>
          </c:extLst>
        </c:ser>
        <c:ser>
          <c:idx val="14"/>
          <c:order val="14"/>
          <c:tx>
            <c:strRef>
              <c:f>'Nigeria 2010'!$C$18</c:f>
              <c:strCache>
                <c:ptCount val="1"/>
                <c:pt idx="0">
                  <c:v>Don't know</c:v>
                </c:pt>
              </c:strCache>
            </c:strRef>
          </c:tx>
          <c:spPr>
            <a:solidFill>
              <a:schemeClr val="bg2"/>
            </a:solidFill>
            <a:ln>
              <a:noFill/>
            </a:ln>
            <a:effectLst/>
          </c:spPr>
          <c:invertIfNegative val="0"/>
          <c:cat>
            <c:strRef>
              <c:f>'Nigeria 2010'!$M$1:$P$1</c:f>
              <c:strCache>
                <c:ptCount val="4"/>
                <c:pt idx="0">
                  <c:v>overall</c:v>
                </c:pt>
                <c:pt idx="1">
                  <c:v>among hh with not enough</c:v>
                </c:pt>
                <c:pt idx="2">
                  <c:v>among hh with just right</c:v>
                </c:pt>
                <c:pt idx="3">
                  <c:v>among hh with too many</c:v>
                </c:pt>
              </c:strCache>
            </c:strRef>
          </c:cat>
          <c:val>
            <c:numRef>
              <c:f>'Nigeria 2010'!$M$18:$P$18</c:f>
              <c:numCache>
                <c:formatCode>General</c:formatCode>
                <c:ptCount val="4"/>
                <c:pt idx="0">
                  <c:v>0</c:v>
                </c:pt>
                <c:pt idx="1">
                  <c:v>0</c:v>
                </c:pt>
                <c:pt idx="2">
                  <c:v>0</c:v>
                </c:pt>
                <c:pt idx="3">
                  <c:v>9.3000000000000007</c:v>
                </c:pt>
              </c:numCache>
            </c:numRef>
          </c:val>
          <c:extLst>
            <c:ext xmlns:c16="http://schemas.microsoft.com/office/drawing/2014/chart" uri="{C3380CC4-5D6E-409C-BE32-E72D297353CC}">
              <c16:uniqueId val="{0000000E-4B0D-FD41-AD8A-B2E3A28B482E}"/>
            </c:ext>
          </c:extLst>
        </c:ser>
        <c:dLbls>
          <c:showLegendKey val="0"/>
          <c:showVal val="0"/>
          <c:showCatName val="0"/>
          <c:showSerName val="0"/>
          <c:showPercent val="0"/>
          <c:showBubbleSize val="0"/>
        </c:dLbls>
        <c:gapWidth val="150"/>
        <c:overlap val="100"/>
        <c:axId val="238945088"/>
        <c:axId val="238945648"/>
      </c:barChart>
      <c:catAx>
        <c:axId val="2389450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45648"/>
        <c:crosses val="autoZero"/>
        <c:auto val="1"/>
        <c:lblAlgn val="ctr"/>
        <c:lblOffset val="100"/>
        <c:noMultiLvlLbl val="0"/>
      </c:catAx>
      <c:valAx>
        <c:axId val="23894564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45088"/>
        <c:crosses val="autoZero"/>
        <c:crossBetween val="between"/>
      </c:valAx>
      <c:spPr>
        <a:noFill/>
        <a:ln>
          <a:noFill/>
        </a:ln>
        <a:effectLst/>
      </c:spPr>
    </c:plotArea>
    <c:legend>
      <c:legendPos val="b"/>
      <c:legendEntry>
        <c:idx val="1"/>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Nigeria 2015 - all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'Nigeria 2015'!$C$4</c:f>
              <c:strCache>
                <c:ptCount val="1"/>
                <c:pt idx="0">
                  <c:v>No mosquitoes</c:v>
                </c:pt>
              </c:strCache>
            </c:strRef>
          </c:tx>
          <c:spPr>
            <a:solidFill>
              <a:srgbClr val="C00000"/>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2015'!$D$4,'Nigeria 2015'!$H$4:$J$4)</c:f>
              <c:numCache>
                <c:formatCode>General</c:formatCode>
                <c:ptCount val="4"/>
                <c:pt idx="0">
                  <c:v>10.9</c:v>
                </c:pt>
                <c:pt idx="1">
                  <c:v>13.100000000000001</c:v>
                </c:pt>
                <c:pt idx="2">
                  <c:v>10.600000000000001</c:v>
                </c:pt>
                <c:pt idx="3">
                  <c:v>7.9</c:v>
                </c:pt>
              </c:numCache>
            </c:numRef>
          </c:val>
          <c:extLst>
            <c:ext xmlns:c16="http://schemas.microsoft.com/office/drawing/2014/chart" uri="{C3380CC4-5D6E-409C-BE32-E72D297353CC}">
              <c16:uniqueId val="{00000000-F483-C549-9AA9-C5119239495A}"/>
            </c:ext>
          </c:extLst>
        </c:ser>
        <c:ser>
          <c:idx val="1"/>
          <c:order val="1"/>
          <c:tx>
            <c:strRef>
              <c:f>'Nigeria 2015'!$C$5</c:f>
              <c:strCache>
                <c:ptCount val="1"/>
                <c:pt idx="0">
                  <c:v>No malaria</c:v>
                </c:pt>
              </c:strCache>
            </c:strRef>
          </c:tx>
          <c:spPr>
            <a:solidFill>
              <a:schemeClr val="accent2"/>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2015'!$D$5,'Nigeria 2015'!$H$5:$J$5)</c:f>
              <c:numCache>
                <c:formatCode>General</c:formatCode>
                <c:ptCount val="4"/>
                <c:pt idx="0">
                  <c:v>0.60000000000000009</c:v>
                </c:pt>
                <c:pt idx="1">
                  <c:v>0.8</c:v>
                </c:pt>
                <c:pt idx="2">
                  <c:v>0.60000000000000009</c:v>
                </c:pt>
                <c:pt idx="3">
                  <c:v>0.2</c:v>
                </c:pt>
              </c:numCache>
            </c:numRef>
          </c:val>
          <c:extLst>
            <c:ext xmlns:c16="http://schemas.microsoft.com/office/drawing/2014/chart" uri="{C3380CC4-5D6E-409C-BE32-E72D297353CC}">
              <c16:uniqueId val="{00000001-F483-C549-9AA9-C5119239495A}"/>
            </c:ext>
          </c:extLst>
        </c:ser>
        <c:ser>
          <c:idx val="2"/>
          <c:order val="2"/>
          <c:tx>
            <c:strRef>
              <c:f>'Nigeria 2015'!$C$6</c:f>
              <c:strCache>
                <c:ptCount val="1"/>
                <c:pt idx="0">
                  <c:v>Too hot</c:v>
                </c:pt>
              </c:strCache>
            </c:strRef>
          </c:tx>
          <c:spPr>
            <a:solidFill>
              <a:srgbClr val="FF0000"/>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2015'!$D$6,'Nigeria 2015'!$H$6:$J$6)</c:f>
              <c:numCache>
                <c:formatCode>General</c:formatCode>
                <c:ptCount val="4"/>
                <c:pt idx="0">
                  <c:v>34.300000000000004</c:v>
                </c:pt>
                <c:pt idx="1">
                  <c:v>41.400000000000006</c:v>
                </c:pt>
                <c:pt idx="2">
                  <c:v>35</c:v>
                </c:pt>
                <c:pt idx="3">
                  <c:v>22.5</c:v>
                </c:pt>
              </c:numCache>
            </c:numRef>
          </c:val>
          <c:extLst>
            <c:ext xmlns:c16="http://schemas.microsoft.com/office/drawing/2014/chart" uri="{C3380CC4-5D6E-409C-BE32-E72D297353CC}">
              <c16:uniqueId val="{00000002-F483-C549-9AA9-C5119239495A}"/>
            </c:ext>
          </c:extLst>
        </c:ser>
        <c:ser>
          <c:idx val="3"/>
          <c:order val="3"/>
          <c:tx>
            <c:strRef>
              <c:f>'Nigeria 2015'!$C$7</c:f>
              <c:strCache>
                <c:ptCount val="1"/>
                <c:pt idx="0">
                  <c:v>Difficult to hang</c:v>
                </c:pt>
              </c:strCache>
            </c:strRef>
          </c:tx>
          <c:spPr>
            <a:solidFill>
              <a:srgbClr val="FFFF00"/>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2015'!$D$7,'Nigeria 2015'!$H$7:$J$7)</c:f>
              <c:numCache>
                <c:formatCode>General</c:formatCode>
                <c:ptCount val="4"/>
                <c:pt idx="0">
                  <c:v>5.7</c:v>
                </c:pt>
                <c:pt idx="1">
                  <c:v>5.9</c:v>
                </c:pt>
                <c:pt idx="2">
                  <c:v>5.4</c:v>
                </c:pt>
                <c:pt idx="3">
                  <c:v>5.7</c:v>
                </c:pt>
              </c:numCache>
            </c:numRef>
          </c:val>
          <c:extLst>
            <c:ext xmlns:c16="http://schemas.microsoft.com/office/drawing/2014/chart" uri="{C3380CC4-5D6E-409C-BE32-E72D297353CC}">
              <c16:uniqueId val="{00000003-F483-C549-9AA9-C5119239495A}"/>
            </c:ext>
          </c:extLst>
        </c:ser>
        <c:ser>
          <c:idx val="4"/>
          <c:order val="4"/>
          <c:tx>
            <c:strRef>
              <c:f>'Nigeria 2015'!$C$8</c:f>
              <c:strCache>
                <c:ptCount val="1"/>
                <c:pt idx="0">
                  <c:v>Don't like smell</c:v>
                </c:pt>
              </c:strCache>
            </c:strRef>
          </c:tx>
          <c:spPr>
            <a:solidFill>
              <a:schemeClr val="accent5"/>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2015'!$D$8,'Nigeria 2015'!$H$8:$J$8)</c:f>
              <c:numCache>
                <c:formatCode>General</c:formatCode>
                <c:ptCount val="4"/>
                <c:pt idx="0">
                  <c:v>2.1</c:v>
                </c:pt>
                <c:pt idx="1">
                  <c:v>2.8000000000000003</c:v>
                </c:pt>
                <c:pt idx="2">
                  <c:v>2</c:v>
                </c:pt>
                <c:pt idx="3">
                  <c:v>1.1000000000000001</c:v>
                </c:pt>
              </c:numCache>
            </c:numRef>
          </c:val>
          <c:extLst>
            <c:ext xmlns:c16="http://schemas.microsoft.com/office/drawing/2014/chart" uri="{C3380CC4-5D6E-409C-BE32-E72D297353CC}">
              <c16:uniqueId val="{00000004-F483-C549-9AA9-C5119239495A}"/>
            </c:ext>
          </c:extLst>
        </c:ser>
        <c:ser>
          <c:idx val="5"/>
          <c:order val="5"/>
          <c:tx>
            <c:strRef>
              <c:f>'Nigeria 2015'!$C$9</c:f>
              <c:strCache>
                <c:ptCount val="1"/>
                <c:pt idx="0">
                  <c:v>Feel closed in</c:v>
                </c:pt>
              </c:strCache>
            </c:strRef>
          </c:tx>
          <c:spPr>
            <a:solidFill>
              <a:schemeClr val="accent6"/>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2015'!$D$9,'Nigeria 2015'!$H$9:$J$9)</c:f>
              <c:numCache>
                <c:formatCode>General</c:formatCode>
                <c:ptCount val="4"/>
                <c:pt idx="0">
                  <c:v>1.6</c:v>
                </c:pt>
                <c:pt idx="1">
                  <c:v>2.3000000000000003</c:v>
                </c:pt>
                <c:pt idx="2">
                  <c:v>1.4000000000000001</c:v>
                </c:pt>
                <c:pt idx="3">
                  <c:v>0.9</c:v>
                </c:pt>
              </c:numCache>
            </c:numRef>
          </c:val>
          <c:extLst>
            <c:ext xmlns:c16="http://schemas.microsoft.com/office/drawing/2014/chart" uri="{C3380CC4-5D6E-409C-BE32-E72D297353CC}">
              <c16:uniqueId val="{00000005-F483-C549-9AA9-C5119239495A}"/>
            </c:ext>
          </c:extLst>
        </c:ser>
        <c:ser>
          <c:idx val="6"/>
          <c:order val="6"/>
          <c:tx>
            <c:strRef>
              <c:f>'Nigeria 2015'!$C$10</c:f>
              <c:strCache>
                <c:ptCount val="1"/>
                <c:pt idx="0">
                  <c:v>Net too old/torn</c:v>
                </c:pt>
              </c:strCache>
            </c:strRef>
          </c:tx>
          <c:spPr>
            <a:solidFill>
              <a:srgbClr val="7030A0"/>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2015'!$D$10,'Nigeria 2015'!$H$10:$J$10)</c:f>
              <c:numCache>
                <c:formatCode>General</c:formatCode>
                <c:ptCount val="4"/>
                <c:pt idx="0">
                  <c:v>4.1000000000000005</c:v>
                </c:pt>
                <c:pt idx="1">
                  <c:v>5.8000000000000007</c:v>
                </c:pt>
                <c:pt idx="2">
                  <c:v>4.1000000000000005</c:v>
                </c:pt>
                <c:pt idx="3">
                  <c:v>1.7000000000000002</c:v>
                </c:pt>
              </c:numCache>
            </c:numRef>
          </c:val>
          <c:extLst>
            <c:ext xmlns:c16="http://schemas.microsoft.com/office/drawing/2014/chart" uri="{C3380CC4-5D6E-409C-BE32-E72D297353CC}">
              <c16:uniqueId val="{00000006-F483-C549-9AA9-C5119239495A}"/>
            </c:ext>
          </c:extLst>
        </c:ser>
        <c:ser>
          <c:idx val="7"/>
          <c:order val="7"/>
          <c:tx>
            <c:strRef>
              <c:f>'Nigeria 2015'!$C$11</c:f>
              <c:strCache>
                <c:ptCount val="1"/>
                <c:pt idx="0">
                  <c:v>Net too dirty</c:v>
                </c:pt>
              </c:strCache>
            </c:strRef>
          </c:tx>
          <c:spPr>
            <a:solidFill>
              <a:schemeClr val="accent2">
                <a:lumMod val="6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2015'!$D$11,'Nigeria 2015'!$H$11:$J$11)</c:f>
              <c:numCache>
                <c:formatCode>General</c:formatCode>
                <c:ptCount val="4"/>
                <c:pt idx="0">
                  <c:v>1.2000000000000002</c:v>
                </c:pt>
                <c:pt idx="1">
                  <c:v>1.7000000000000002</c:v>
                </c:pt>
                <c:pt idx="2">
                  <c:v>1.3</c:v>
                </c:pt>
                <c:pt idx="3">
                  <c:v>0.2</c:v>
                </c:pt>
              </c:numCache>
            </c:numRef>
          </c:val>
          <c:extLst>
            <c:ext xmlns:c16="http://schemas.microsoft.com/office/drawing/2014/chart" uri="{C3380CC4-5D6E-409C-BE32-E72D297353CC}">
              <c16:uniqueId val="{00000007-F483-C549-9AA9-C5119239495A}"/>
            </c:ext>
          </c:extLst>
        </c:ser>
        <c:ser>
          <c:idx val="8"/>
          <c:order val="8"/>
          <c:tx>
            <c:strRef>
              <c:f>'Nigeria 2015'!$C$12</c:f>
              <c:strCache>
                <c:ptCount val="1"/>
                <c:pt idx="0">
                  <c:v>Net not available (washing)</c:v>
                </c:pt>
              </c:strCache>
            </c:strRef>
          </c:tx>
          <c:spPr>
            <a:solidFill>
              <a:schemeClr val="accent3">
                <a:lumMod val="6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2015'!$D$12,'Nigeria 2015'!$H$12:$J$12)</c:f>
              <c:numCache>
                <c:formatCode>General</c:formatCode>
                <c:ptCount val="4"/>
                <c:pt idx="0">
                  <c:v>2.4000000000000004</c:v>
                </c:pt>
                <c:pt idx="1">
                  <c:v>3</c:v>
                </c:pt>
                <c:pt idx="2">
                  <c:v>2.1</c:v>
                </c:pt>
                <c:pt idx="3">
                  <c:v>2</c:v>
                </c:pt>
              </c:numCache>
            </c:numRef>
          </c:val>
          <c:extLst>
            <c:ext xmlns:c16="http://schemas.microsoft.com/office/drawing/2014/chart" uri="{C3380CC4-5D6E-409C-BE32-E72D297353CC}">
              <c16:uniqueId val="{00000008-F483-C549-9AA9-C5119239495A}"/>
            </c:ext>
          </c:extLst>
        </c:ser>
        <c:ser>
          <c:idx val="9"/>
          <c:order val="9"/>
          <c:tx>
            <c:strRef>
              <c:f>'Nigeria 2015'!$C$13</c:f>
              <c:strCache>
                <c:ptCount val="1"/>
                <c:pt idx="0">
                  <c:v>Feel ITN chemicals are unsafe</c:v>
                </c:pt>
              </c:strCache>
            </c:strRef>
          </c:tx>
          <c:spPr>
            <a:solidFill>
              <a:schemeClr val="accent4">
                <a:lumMod val="6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2015'!$D$13,'Nigeria 2015'!$H$13:$J$13)</c:f>
              <c:numCache>
                <c:formatCode>General</c:formatCode>
                <c:ptCount val="4"/>
                <c:pt idx="0">
                  <c:v>0.30000000000000004</c:v>
                </c:pt>
                <c:pt idx="1">
                  <c:v>0.60000000000000009</c:v>
                </c:pt>
                <c:pt idx="2">
                  <c:v>0.2</c:v>
                </c:pt>
                <c:pt idx="3">
                  <c:v>0.1</c:v>
                </c:pt>
              </c:numCache>
            </c:numRef>
          </c:val>
          <c:extLst>
            <c:ext xmlns:c16="http://schemas.microsoft.com/office/drawing/2014/chart" uri="{C3380CC4-5D6E-409C-BE32-E72D297353CC}">
              <c16:uniqueId val="{00000009-F483-C549-9AA9-C5119239495A}"/>
            </c:ext>
          </c:extLst>
        </c:ser>
        <c:ser>
          <c:idx val="10"/>
          <c:order val="10"/>
          <c:tx>
            <c:strRef>
              <c:f>'Nigeria 2015'!$C$14</c:f>
              <c:strCache>
                <c:ptCount val="1"/>
                <c:pt idx="0">
                  <c:v>ITN provokes coughing</c:v>
                </c:pt>
              </c:strCache>
            </c:strRef>
          </c:tx>
          <c:spPr>
            <a:solidFill>
              <a:schemeClr val="accent5">
                <a:lumMod val="6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2015'!$D$14,'Nigeria 2015'!$H$14:$J$14)</c:f>
              <c:numCache>
                <c:formatCode>General</c:formatCode>
                <c:ptCount val="4"/>
                <c:pt idx="0">
                  <c:v>0.30000000000000004</c:v>
                </c:pt>
                <c:pt idx="1">
                  <c:v>0.60000000000000009</c:v>
                </c:pt>
                <c:pt idx="2">
                  <c:v>0</c:v>
                </c:pt>
              </c:numCache>
            </c:numRef>
          </c:val>
          <c:extLst>
            <c:ext xmlns:c16="http://schemas.microsoft.com/office/drawing/2014/chart" uri="{C3380CC4-5D6E-409C-BE32-E72D297353CC}">
              <c16:uniqueId val="{0000000A-F483-C549-9AA9-C5119239495A}"/>
            </c:ext>
          </c:extLst>
        </c:ser>
        <c:ser>
          <c:idx val="11"/>
          <c:order val="11"/>
          <c:tx>
            <c:strRef>
              <c:f>'Nigeria 2015'!$C$15</c:f>
              <c:strCache>
                <c:ptCount val="1"/>
                <c:pt idx="0">
                  <c:v>Usual user did not sleep here</c:v>
                </c:pt>
              </c:strCache>
            </c:strRef>
          </c:tx>
          <c:spPr>
            <a:solidFill>
              <a:schemeClr val="accent5"/>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2015'!$D$15,'Nigeria 2015'!$H$15:$J$15)</c:f>
              <c:numCache>
                <c:formatCode>General</c:formatCode>
                <c:ptCount val="4"/>
                <c:pt idx="0">
                  <c:v>4.3</c:v>
                </c:pt>
                <c:pt idx="1">
                  <c:v>2.1</c:v>
                </c:pt>
                <c:pt idx="2">
                  <c:v>3.9000000000000004</c:v>
                </c:pt>
                <c:pt idx="3">
                  <c:v>8.3000000000000007</c:v>
                </c:pt>
              </c:numCache>
            </c:numRef>
          </c:val>
          <c:extLst>
            <c:ext xmlns:c16="http://schemas.microsoft.com/office/drawing/2014/chart" uri="{C3380CC4-5D6E-409C-BE32-E72D297353CC}">
              <c16:uniqueId val="{0000000B-F483-C549-9AA9-C5119239495A}"/>
            </c:ext>
          </c:extLst>
        </c:ser>
        <c:ser>
          <c:idx val="12"/>
          <c:order val="12"/>
          <c:tx>
            <c:strRef>
              <c:f>'Nigeria 2015'!$C$16</c:f>
              <c:strCache>
                <c:ptCount val="1"/>
                <c:pt idx="0">
                  <c:v>Net not needed last night</c:v>
                </c:pt>
              </c:strCache>
            </c:strRef>
          </c:tx>
          <c:spPr>
            <a:solidFill>
              <a:schemeClr val="accent1"/>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2015'!$D$16,'Nigeria 2015'!$H$16:$J$16)</c:f>
              <c:numCache>
                <c:formatCode>General</c:formatCode>
                <c:ptCount val="4"/>
                <c:pt idx="0">
                  <c:v>22.6</c:v>
                </c:pt>
                <c:pt idx="1">
                  <c:v>11.3</c:v>
                </c:pt>
                <c:pt idx="2">
                  <c:v>22.3</c:v>
                </c:pt>
                <c:pt idx="3">
                  <c:v>40.400000000000006</c:v>
                </c:pt>
              </c:numCache>
            </c:numRef>
          </c:val>
          <c:extLst>
            <c:ext xmlns:c16="http://schemas.microsoft.com/office/drawing/2014/chart" uri="{C3380CC4-5D6E-409C-BE32-E72D297353CC}">
              <c16:uniqueId val="{0000000C-F483-C549-9AA9-C5119239495A}"/>
            </c:ext>
          </c:extLst>
        </c:ser>
        <c:ser>
          <c:idx val="13"/>
          <c:order val="13"/>
          <c:tx>
            <c:strRef>
              <c:f>'Nigeria 2015'!$C$17</c:f>
              <c:strCache>
                <c:ptCount val="1"/>
                <c:pt idx="0">
                  <c:v>No place to hang</c:v>
                </c:pt>
              </c:strCache>
            </c:strRef>
          </c:tx>
          <c:spPr>
            <a:solidFill>
              <a:schemeClr val="accent2">
                <a:lumMod val="80000"/>
                <a:lumOff val="2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2015'!$D$17,'Nigeria 2015'!$H$17:$J$17)</c:f>
              <c:numCache>
                <c:formatCode>General</c:formatCode>
                <c:ptCount val="4"/>
                <c:pt idx="0">
                  <c:v>3.5</c:v>
                </c:pt>
                <c:pt idx="1">
                  <c:v>3</c:v>
                </c:pt>
                <c:pt idx="2">
                  <c:v>3.7</c:v>
                </c:pt>
                <c:pt idx="3">
                  <c:v>3.7</c:v>
                </c:pt>
              </c:numCache>
            </c:numRef>
          </c:val>
          <c:extLst>
            <c:ext xmlns:c16="http://schemas.microsoft.com/office/drawing/2014/chart" uri="{C3380CC4-5D6E-409C-BE32-E72D297353CC}">
              <c16:uniqueId val="{0000000D-F483-C549-9AA9-C5119239495A}"/>
            </c:ext>
          </c:extLst>
        </c:ser>
        <c:ser>
          <c:idx val="14"/>
          <c:order val="14"/>
          <c:tx>
            <c:strRef>
              <c:f>'Nigeria 2015'!$C$18</c:f>
              <c:strCache>
                <c:ptCount val="1"/>
                <c:pt idx="0">
                  <c:v>Other</c:v>
                </c:pt>
              </c:strCache>
            </c:strRef>
          </c:tx>
          <c:spPr>
            <a:solidFill>
              <a:schemeClr val="bg2">
                <a:lumMod val="9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2015'!$D$18,'Nigeria 2015'!$H$18:$J$18)</c:f>
              <c:numCache>
                <c:formatCode>General</c:formatCode>
                <c:ptCount val="4"/>
                <c:pt idx="0">
                  <c:v>4.2</c:v>
                </c:pt>
                <c:pt idx="1">
                  <c:v>4.3</c:v>
                </c:pt>
                <c:pt idx="2">
                  <c:v>4.2</c:v>
                </c:pt>
                <c:pt idx="3">
                  <c:v>4.1000000000000005</c:v>
                </c:pt>
              </c:numCache>
            </c:numRef>
          </c:val>
          <c:extLst>
            <c:ext xmlns:c16="http://schemas.microsoft.com/office/drawing/2014/chart" uri="{C3380CC4-5D6E-409C-BE32-E72D297353CC}">
              <c16:uniqueId val="{0000000E-F483-C549-9AA9-C5119239495A}"/>
            </c:ext>
          </c:extLst>
        </c:ser>
        <c:ser>
          <c:idx val="15"/>
          <c:order val="15"/>
          <c:tx>
            <c:strRef>
              <c:f>'Nigeria 2015'!$C$19</c:f>
              <c:strCache>
                <c:ptCount val="1"/>
                <c:pt idx="0">
                  <c:v>Don't know</c:v>
                </c:pt>
              </c:strCache>
            </c:strRef>
          </c:tx>
          <c:spPr>
            <a:solidFill>
              <a:schemeClr val="bg2">
                <a:lumMod val="90000"/>
              </a:schemeClr>
            </a:solidFill>
            <a:ln>
              <a:noFill/>
            </a:ln>
            <a:effectLst/>
          </c:spPr>
          <c:invertIfNegative val="0"/>
          <c:cat>
            <c:strRef>
              <c:f>('Nigeria 2015'!$D$1,'Nigeria 2015'!$H$1:$J$1)</c:f>
              <c:strCache>
                <c:ptCount val="4"/>
                <c:pt idx="0">
                  <c:v>overall</c:v>
                </c:pt>
                <c:pt idx="1">
                  <c:v>% nets used in hh with not enough</c:v>
                </c:pt>
                <c:pt idx="2">
                  <c:v>% nets used in hh with just right</c:v>
                </c:pt>
                <c:pt idx="3">
                  <c:v>% nets used in hh with too many</c:v>
                </c:pt>
              </c:strCache>
            </c:strRef>
          </c:cat>
          <c:val>
            <c:numRef>
              <c:f>('Nigeria 2015'!$D$19,'Nigeria 2015'!$H$19:$J$19)</c:f>
              <c:numCache>
                <c:formatCode>General</c:formatCode>
                <c:ptCount val="4"/>
                <c:pt idx="0">
                  <c:v>1.9000000000000001</c:v>
                </c:pt>
                <c:pt idx="1">
                  <c:v>1.4000000000000001</c:v>
                </c:pt>
                <c:pt idx="2">
                  <c:v>3.1</c:v>
                </c:pt>
                <c:pt idx="3">
                  <c:v>1.1000000000000001</c:v>
                </c:pt>
              </c:numCache>
            </c:numRef>
          </c:val>
          <c:extLst>
            <c:ext xmlns:c16="http://schemas.microsoft.com/office/drawing/2014/chart" uri="{C3380CC4-5D6E-409C-BE32-E72D297353CC}">
              <c16:uniqueId val="{0000000F-F483-C549-9AA9-C5119239495A}"/>
            </c:ext>
          </c:extLst>
        </c:ser>
        <c:dLbls>
          <c:showLegendKey val="0"/>
          <c:showVal val="0"/>
          <c:showCatName val="0"/>
          <c:showSerName val="0"/>
          <c:showPercent val="0"/>
          <c:showBubbleSize val="0"/>
        </c:dLbls>
        <c:gapWidth val="150"/>
        <c:overlap val="100"/>
        <c:axId val="238922128"/>
        <c:axId val="238922688"/>
      </c:barChart>
      <c:catAx>
        <c:axId val="238922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22688"/>
        <c:crosses val="autoZero"/>
        <c:auto val="1"/>
        <c:lblAlgn val="ctr"/>
        <c:lblOffset val="100"/>
        <c:noMultiLvlLbl val="0"/>
      </c:catAx>
      <c:valAx>
        <c:axId val="23892268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22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Nigeria 2015 - major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'Nigeria 2015'!$C$4</c:f>
              <c:strCache>
                <c:ptCount val="1"/>
                <c:pt idx="0">
                  <c:v>No mosquitoes</c:v>
                </c:pt>
              </c:strCache>
            </c:strRef>
          </c:tx>
          <c:spPr>
            <a:solidFill>
              <a:srgbClr val="C00000"/>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2015'!$M$4:$P$4</c:f>
              <c:numCache>
                <c:formatCode>General</c:formatCode>
                <c:ptCount val="4"/>
                <c:pt idx="0">
                  <c:v>10.9</c:v>
                </c:pt>
                <c:pt idx="1">
                  <c:v>13.100000000000001</c:v>
                </c:pt>
                <c:pt idx="2">
                  <c:v>10.600000000000001</c:v>
                </c:pt>
                <c:pt idx="3">
                  <c:v>7.9</c:v>
                </c:pt>
              </c:numCache>
            </c:numRef>
          </c:val>
          <c:extLst>
            <c:ext xmlns:c16="http://schemas.microsoft.com/office/drawing/2014/chart" uri="{C3380CC4-5D6E-409C-BE32-E72D297353CC}">
              <c16:uniqueId val="{00000000-E945-7C4A-83D6-AF4A745A878F}"/>
            </c:ext>
          </c:extLst>
        </c:ser>
        <c:ser>
          <c:idx val="1"/>
          <c:order val="1"/>
          <c:tx>
            <c:strRef>
              <c:f>'Nigeria 2015'!$C$5</c:f>
              <c:strCache>
                <c:ptCount val="1"/>
                <c:pt idx="0">
                  <c:v>No malaria</c:v>
                </c:pt>
              </c:strCache>
            </c:strRef>
          </c:tx>
          <c:spPr>
            <a:solidFill>
              <a:schemeClr val="accent2"/>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2015'!$M$5:$P$5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E945-7C4A-83D6-AF4A745A878F}"/>
            </c:ext>
          </c:extLst>
        </c:ser>
        <c:ser>
          <c:idx val="2"/>
          <c:order val="2"/>
          <c:tx>
            <c:strRef>
              <c:f>'Nigeria 2015'!$C$6</c:f>
              <c:strCache>
                <c:ptCount val="1"/>
                <c:pt idx="0">
                  <c:v>Too hot</c:v>
                </c:pt>
              </c:strCache>
            </c:strRef>
          </c:tx>
          <c:spPr>
            <a:solidFill>
              <a:srgbClr val="FF0000"/>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2015'!$M$6:$P$6</c:f>
              <c:numCache>
                <c:formatCode>General</c:formatCode>
                <c:ptCount val="4"/>
                <c:pt idx="0">
                  <c:v>34.300000000000004</c:v>
                </c:pt>
                <c:pt idx="1">
                  <c:v>41.400000000000006</c:v>
                </c:pt>
                <c:pt idx="2">
                  <c:v>35</c:v>
                </c:pt>
                <c:pt idx="3">
                  <c:v>22.5</c:v>
                </c:pt>
              </c:numCache>
            </c:numRef>
          </c:val>
          <c:extLst>
            <c:ext xmlns:c16="http://schemas.microsoft.com/office/drawing/2014/chart" uri="{C3380CC4-5D6E-409C-BE32-E72D297353CC}">
              <c16:uniqueId val="{00000002-E945-7C4A-83D6-AF4A745A878F}"/>
            </c:ext>
          </c:extLst>
        </c:ser>
        <c:ser>
          <c:idx val="3"/>
          <c:order val="3"/>
          <c:tx>
            <c:strRef>
              <c:f>'Nigeria 2015'!$C$7</c:f>
              <c:strCache>
                <c:ptCount val="1"/>
                <c:pt idx="0">
                  <c:v>Difficult to hang</c:v>
                </c:pt>
              </c:strCache>
            </c:strRef>
          </c:tx>
          <c:spPr>
            <a:solidFill>
              <a:schemeClr val="accent4"/>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2015'!$M$7:$P$7</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E945-7C4A-83D6-AF4A745A878F}"/>
            </c:ext>
          </c:extLst>
        </c:ser>
        <c:ser>
          <c:idx val="4"/>
          <c:order val="4"/>
          <c:tx>
            <c:strRef>
              <c:f>'Nigeria 2015'!$C$8</c:f>
              <c:strCache>
                <c:ptCount val="1"/>
                <c:pt idx="0">
                  <c:v>Don't like smell</c:v>
                </c:pt>
              </c:strCache>
            </c:strRef>
          </c:tx>
          <c:spPr>
            <a:solidFill>
              <a:schemeClr val="accent5"/>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2015'!$M$8:$P$8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4-E945-7C4A-83D6-AF4A745A878F}"/>
            </c:ext>
          </c:extLst>
        </c:ser>
        <c:ser>
          <c:idx val="5"/>
          <c:order val="5"/>
          <c:tx>
            <c:strRef>
              <c:f>'Nigeria 2015'!$C$9</c:f>
              <c:strCache>
                <c:ptCount val="1"/>
                <c:pt idx="0">
                  <c:v>Feel closed in</c:v>
                </c:pt>
              </c:strCache>
            </c:strRef>
          </c:tx>
          <c:spPr>
            <a:solidFill>
              <a:schemeClr val="accent6"/>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2015'!$M$9:$P$9</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5-E945-7C4A-83D6-AF4A745A878F}"/>
            </c:ext>
          </c:extLst>
        </c:ser>
        <c:ser>
          <c:idx val="6"/>
          <c:order val="6"/>
          <c:tx>
            <c:strRef>
              <c:f>'Nigeria 2015'!$C$10</c:f>
              <c:strCache>
                <c:ptCount val="1"/>
                <c:pt idx="0">
                  <c:v>Net too old/torn</c:v>
                </c:pt>
              </c:strCache>
            </c:strRef>
          </c:tx>
          <c:spPr>
            <a:solidFill>
              <a:schemeClr val="accent1">
                <a:lumMod val="6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2015'!$M$10:$P$10</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6-E945-7C4A-83D6-AF4A745A878F}"/>
            </c:ext>
          </c:extLst>
        </c:ser>
        <c:ser>
          <c:idx val="7"/>
          <c:order val="7"/>
          <c:tx>
            <c:strRef>
              <c:f>'Nigeria 2015'!$C$11</c:f>
              <c:strCache>
                <c:ptCount val="1"/>
                <c:pt idx="0">
                  <c:v>Net too dirty</c:v>
                </c:pt>
              </c:strCache>
            </c:strRef>
          </c:tx>
          <c:spPr>
            <a:solidFill>
              <a:schemeClr val="accent2">
                <a:lumMod val="6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2015'!$M$11:$P$11</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7-E945-7C4A-83D6-AF4A745A878F}"/>
            </c:ext>
          </c:extLst>
        </c:ser>
        <c:ser>
          <c:idx val="8"/>
          <c:order val="8"/>
          <c:tx>
            <c:strRef>
              <c:f>'Nigeria 2015'!$C$12</c:f>
              <c:strCache>
                <c:ptCount val="1"/>
                <c:pt idx="0">
                  <c:v>Net not available (washing)</c:v>
                </c:pt>
              </c:strCache>
            </c:strRef>
          </c:tx>
          <c:spPr>
            <a:solidFill>
              <a:schemeClr val="accent3">
                <a:lumMod val="6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2015'!$M$12:$P$12</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8-E945-7C4A-83D6-AF4A745A878F}"/>
            </c:ext>
          </c:extLst>
        </c:ser>
        <c:ser>
          <c:idx val="9"/>
          <c:order val="9"/>
          <c:tx>
            <c:strRef>
              <c:f>'Nigeria 2015'!$C$13</c:f>
              <c:strCache>
                <c:ptCount val="1"/>
                <c:pt idx="0">
                  <c:v>Feel ITN chemicals are unsafe</c:v>
                </c:pt>
              </c:strCache>
            </c:strRef>
          </c:tx>
          <c:spPr>
            <a:solidFill>
              <a:schemeClr val="accent4">
                <a:lumMod val="6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2015'!$M$13:$P$13</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9-E945-7C4A-83D6-AF4A745A878F}"/>
            </c:ext>
          </c:extLst>
        </c:ser>
        <c:ser>
          <c:idx val="10"/>
          <c:order val="10"/>
          <c:tx>
            <c:strRef>
              <c:f>'Nigeria 2015'!$C$14</c:f>
              <c:strCache>
                <c:ptCount val="1"/>
                <c:pt idx="0">
                  <c:v>ITN provokes coughing</c:v>
                </c:pt>
              </c:strCache>
            </c:strRef>
          </c:tx>
          <c:spPr>
            <a:solidFill>
              <a:schemeClr val="accent5">
                <a:lumMod val="6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2015'!$M$14:$P$14</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A-E945-7C4A-83D6-AF4A745A878F}"/>
            </c:ext>
          </c:extLst>
        </c:ser>
        <c:ser>
          <c:idx val="11"/>
          <c:order val="11"/>
          <c:tx>
            <c:strRef>
              <c:f>'Nigeria 2015'!$C$15</c:f>
              <c:strCache>
                <c:ptCount val="1"/>
                <c:pt idx="0">
                  <c:v>Usual user did not sleep here</c:v>
                </c:pt>
              </c:strCache>
            </c:strRef>
          </c:tx>
          <c:spPr>
            <a:solidFill>
              <a:schemeClr val="accent5"/>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2015'!$M$15:$P$15</c:f>
              <c:numCache>
                <c:formatCode>General</c:formatCode>
                <c:ptCount val="4"/>
                <c:pt idx="0">
                  <c:v>0</c:v>
                </c:pt>
                <c:pt idx="1">
                  <c:v>0</c:v>
                </c:pt>
                <c:pt idx="2">
                  <c:v>0</c:v>
                </c:pt>
                <c:pt idx="3">
                  <c:v>8.3000000000000007</c:v>
                </c:pt>
              </c:numCache>
            </c:numRef>
          </c:val>
          <c:extLst>
            <c:ext xmlns:c16="http://schemas.microsoft.com/office/drawing/2014/chart" uri="{C3380CC4-5D6E-409C-BE32-E72D297353CC}">
              <c16:uniqueId val="{0000000B-E945-7C4A-83D6-AF4A745A878F}"/>
            </c:ext>
          </c:extLst>
        </c:ser>
        <c:ser>
          <c:idx val="12"/>
          <c:order val="12"/>
          <c:tx>
            <c:strRef>
              <c:f>'Nigeria 2015'!$C$16</c:f>
              <c:strCache>
                <c:ptCount val="1"/>
                <c:pt idx="0">
                  <c:v>Net not needed last night</c:v>
                </c:pt>
              </c:strCache>
            </c:strRef>
          </c:tx>
          <c:spPr>
            <a:solidFill>
              <a:schemeClr val="accent1"/>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2015'!$M$16:$P$16</c:f>
              <c:numCache>
                <c:formatCode>General</c:formatCode>
                <c:ptCount val="4"/>
                <c:pt idx="0">
                  <c:v>22.6</c:v>
                </c:pt>
                <c:pt idx="1">
                  <c:v>11.3</c:v>
                </c:pt>
                <c:pt idx="2">
                  <c:v>22.3</c:v>
                </c:pt>
                <c:pt idx="3">
                  <c:v>40.400000000000006</c:v>
                </c:pt>
              </c:numCache>
            </c:numRef>
          </c:val>
          <c:extLst>
            <c:ext xmlns:c16="http://schemas.microsoft.com/office/drawing/2014/chart" uri="{C3380CC4-5D6E-409C-BE32-E72D297353CC}">
              <c16:uniqueId val="{0000000C-E945-7C4A-83D6-AF4A745A878F}"/>
            </c:ext>
          </c:extLst>
        </c:ser>
        <c:ser>
          <c:idx val="13"/>
          <c:order val="13"/>
          <c:tx>
            <c:strRef>
              <c:f>'Nigeria 2015'!$C$17</c:f>
              <c:strCache>
                <c:ptCount val="1"/>
                <c:pt idx="0">
                  <c:v>No place to hang</c:v>
                </c:pt>
              </c:strCache>
            </c:strRef>
          </c:tx>
          <c:spPr>
            <a:solidFill>
              <a:schemeClr val="accent2">
                <a:lumMod val="80000"/>
                <a:lumOff val="2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2015'!$M$17:$P$17</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D-E945-7C4A-83D6-AF4A745A878F}"/>
            </c:ext>
          </c:extLst>
        </c:ser>
        <c:ser>
          <c:idx val="14"/>
          <c:order val="14"/>
          <c:tx>
            <c:strRef>
              <c:f>'Nigeria 2015'!$C$18</c:f>
              <c:strCache>
                <c:ptCount val="1"/>
                <c:pt idx="0">
                  <c:v>Other</c:v>
                </c:pt>
              </c:strCache>
            </c:strRef>
          </c:tx>
          <c:spPr>
            <a:solidFill>
              <a:schemeClr val="bg2"/>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2015'!$M$18:$P$18</c:f>
              <c:numCache>
                <c:formatCode>General</c:formatCode>
                <c:ptCount val="4"/>
                <c:pt idx="0">
                  <c:v>32.200000000000003</c:v>
                </c:pt>
                <c:pt idx="1">
                  <c:v>34.300000000000011</c:v>
                </c:pt>
                <c:pt idx="2">
                  <c:v>32.000000000000007</c:v>
                </c:pt>
                <c:pt idx="3">
                  <c:v>20.8</c:v>
                </c:pt>
              </c:numCache>
            </c:numRef>
          </c:val>
          <c:extLst>
            <c:ext xmlns:c16="http://schemas.microsoft.com/office/drawing/2014/chart" uri="{C3380CC4-5D6E-409C-BE32-E72D297353CC}">
              <c16:uniqueId val="{0000000E-E945-7C4A-83D6-AF4A745A878F}"/>
            </c:ext>
          </c:extLst>
        </c:ser>
        <c:ser>
          <c:idx val="15"/>
          <c:order val="15"/>
          <c:tx>
            <c:strRef>
              <c:f>'Nigeria 2015'!$C$19</c:f>
              <c:strCache>
                <c:ptCount val="1"/>
                <c:pt idx="0">
                  <c:v>Don't know</c:v>
                </c:pt>
              </c:strCache>
            </c:strRef>
          </c:tx>
          <c:spPr>
            <a:solidFill>
              <a:schemeClr val="accent4">
                <a:lumMod val="80000"/>
                <a:lumOff val="20000"/>
              </a:schemeClr>
            </a:solidFill>
            <a:ln>
              <a:noFill/>
            </a:ln>
            <a:effectLst/>
          </c:spPr>
          <c:invertIfNegative val="0"/>
          <c:cat>
            <c:strRef>
              <c:f>'Nigeria 2015'!$M$1:$P$1</c:f>
              <c:strCache>
                <c:ptCount val="4"/>
                <c:pt idx="0">
                  <c:v>overall</c:v>
                </c:pt>
                <c:pt idx="1">
                  <c:v>among hh with not enough</c:v>
                </c:pt>
                <c:pt idx="2">
                  <c:v>among hh with just right</c:v>
                </c:pt>
                <c:pt idx="3">
                  <c:v>among hh with too many</c:v>
                </c:pt>
              </c:strCache>
            </c:strRef>
          </c:cat>
          <c:val>
            <c:numRef>
              <c:f>'Nigeria 2015'!$M$19:$P$19</c:f>
              <c:numCache>
                <c:formatCode>General</c:formatCode>
                <c:ptCount val="4"/>
                <c:pt idx="0">
                  <c:v>0</c:v>
                </c:pt>
              </c:numCache>
            </c:numRef>
          </c:val>
          <c:extLst>
            <c:ext xmlns:c16="http://schemas.microsoft.com/office/drawing/2014/chart" uri="{C3380CC4-5D6E-409C-BE32-E72D297353CC}">
              <c16:uniqueId val="{0000000F-E945-7C4A-83D6-AF4A745A878F}"/>
            </c:ext>
          </c:extLst>
        </c:ser>
        <c:dLbls>
          <c:showLegendKey val="0"/>
          <c:showVal val="0"/>
          <c:showCatName val="0"/>
          <c:showSerName val="0"/>
          <c:showPercent val="0"/>
          <c:showBubbleSize val="0"/>
        </c:dLbls>
        <c:gapWidth val="150"/>
        <c:overlap val="100"/>
        <c:axId val="238933888"/>
        <c:axId val="238934448"/>
      </c:barChart>
      <c:catAx>
        <c:axId val="2389338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34448"/>
        <c:crosses val="autoZero"/>
        <c:auto val="1"/>
        <c:lblAlgn val="ctr"/>
        <c:lblOffset val="100"/>
        <c:noMultiLvlLbl val="0"/>
      </c:catAx>
      <c:valAx>
        <c:axId val="23893444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33888"/>
        <c:crosses val="autoZero"/>
        <c:crossBetween val="between"/>
      </c:valAx>
      <c:spPr>
        <a:noFill/>
        <a:ln>
          <a:noFill/>
        </a:ln>
        <a:effectLst/>
      </c:spPr>
    </c:plotArea>
    <c:legend>
      <c:legendPos val="b"/>
      <c:legendEntry>
        <c:idx val="1"/>
        <c:delete val="1"/>
      </c:legendEntry>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3"/>
        <c:delete val="1"/>
      </c:legendEntry>
      <c:legendEntry>
        <c:idx val="1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Senegal 2011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'Senegal 2011'!$C$4</c:f>
              <c:strCache>
                <c:ptCount val="1"/>
                <c:pt idx="0">
                  <c:v>No mosquitoes</c:v>
                </c:pt>
              </c:strCache>
            </c:strRef>
          </c:tx>
          <c:spPr>
            <a:solidFill>
              <a:srgbClr val="C00000"/>
            </a:solidFill>
            <a:ln>
              <a:noFill/>
            </a:ln>
            <a:effectLst/>
          </c:spPr>
          <c:invertIfNegative val="0"/>
          <c:cat>
            <c:strRef>
              <c:f>('Senegal 2011'!$D$1,'Senegal 2011'!$H$1:$J$1)</c:f>
              <c:strCache>
                <c:ptCount val="4"/>
                <c:pt idx="0">
                  <c:v>overall</c:v>
                </c:pt>
                <c:pt idx="1">
                  <c:v>iamong hh with not enough</c:v>
                </c:pt>
                <c:pt idx="2">
                  <c:v>among hh with just right</c:v>
                </c:pt>
                <c:pt idx="3">
                  <c:v>among hh with too many</c:v>
                </c:pt>
              </c:strCache>
            </c:strRef>
          </c:cat>
          <c:val>
            <c:numRef>
              <c:f>('Senegal 2011'!$D$4,'Senegal 2011'!$H$4:$J$4)</c:f>
              <c:numCache>
                <c:formatCode>General</c:formatCode>
                <c:ptCount val="4"/>
                <c:pt idx="0">
                  <c:v>68.8</c:v>
                </c:pt>
                <c:pt idx="1">
                  <c:v>72</c:v>
                </c:pt>
                <c:pt idx="2">
                  <c:v>65</c:v>
                </c:pt>
                <c:pt idx="3">
                  <c:v>48</c:v>
                </c:pt>
              </c:numCache>
            </c:numRef>
          </c:val>
          <c:extLst>
            <c:ext xmlns:c16="http://schemas.microsoft.com/office/drawing/2014/chart" uri="{C3380CC4-5D6E-409C-BE32-E72D297353CC}">
              <c16:uniqueId val="{00000000-DA75-8743-BA3E-6D320475B2F2}"/>
            </c:ext>
          </c:extLst>
        </c:ser>
        <c:ser>
          <c:idx val="1"/>
          <c:order val="1"/>
          <c:tx>
            <c:strRef>
              <c:f>'Senegal 2011'!$C$5</c:f>
              <c:strCache>
                <c:ptCount val="1"/>
                <c:pt idx="0">
                  <c:v>Heat</c:v>
                </c:pt>
              </c:strCache>
            </c:strRef>
          </c:tx>
          <c:spPr>
            <a:solidFill>
              <a:srgbClr val="FF0000"/>
            </a:solidFill>
            <a:ln>
              <a:noFill/>
            </a:ln>
            <a:effectLst/>
          </c:spPr>
          <c:invertIfNegative val="0"/>
          <c:cat>
            <c:strRef>
              <c:f>('Senegal 2011'!$D$1,'Senegal 2011'!$H$1:$J$1)</c:f>
              <c:strCache>
                <c:ptCount val="4"/>
                <c:pt idx="0">
                  <c:v>overall</c:v>
                </c:pt>
                <c:pt idx="1">
                  <c:v>iamong hh with not enough</c:v>
                </c:pt>
                <c:pt idx="2">
                  <c:v>among hh with just right</c:v>
                </c:pt>
                <c:pt idx="3">
                  <c:v>among hh with too many</c:v>
                </c:pt>
              </c:strCache>
            </c:strRef>
          </c:cat>
          <c:val>
            <c:numRef>
              <c:f>('Senegal 2011'!$D$5,'Senegal 2011'!$H$5:$J$5)</c:f>
              <c:numCache>
                <c:formatCode>General</c:formatCode>
                <c:ptCount val="4"/>
                <c:pt idx="0">
                  <c:v>10.100000000000001</c:v>
                </c:pt>
                <c:pt idx="1">
                  <c:v>11</c:v>
                </c:pt>
                <c:pt idx="2">
                  <c:v>8.2000000000000011</c:v>
                </c:pt>
                <c:pt idx="3">
                  <c:v>9.1</c:v>
                </c:pt>
              </c:numCache>
            </c:numRef>
          </c:val>
          <c:extLst>
            <c:ext xmlns:c16="http://schemas.microsoft.com/office/drawing/2014/chart" uri="{C3380CC4-5D6E-409C-BE32-E72D297353CC}">
              <c16:uniqueId val="{00000001-DA75-8743-BA3E-6D320475B2F2}"/>
            </c:ext>
          </c:extLst>
        </c:ser>
        <c:ser>
          <c:idx val="2"/>
          <c:order val="2"/>
          <c:tx>
            <c:strRef>
              <c:f>'Senegal 2011'!$C$6</c:f>
              <c:strCache>
                <c:ptCount val="1"/>
                <c:pt idx="0">
                  <c:v>Torn</c:v>
                </c:pt>
              </c:strCache>
            </c:strRef>
          </c:tx>
          <c:spPr>
            <a:solidFill>
              <a:srgbClr val="7030A0"/>
            </a:solidFill>
            <a:ln w="12700" cap="flat" cmpd="sng" algn="ctr">
              <a:solidFill>
                <a:schemeClr val="accent2"/>
              </a:solidFill>
              <a:prstDash val="solid"/>
              <a:miter lim="800000"/>
            </a:ln>
            <a:effectLst/>
          </c:spPr>
          <c:invertIfNegative val="0"/>
          <c:cat>
            <c:strRef>
              <c:f>('Senegal 2011'!$D$1,'Senegal 2011'!$H$1:$J$1)</c:f>
              <c:strCache>
                <c:ptCount val="4"/>
                <c:pt idx="0">
                  <c:v>overall</c:v>
                </c:pt>
                <c:pt idx="1">
                  <c:v>iamong hh with not enough</c:v>
                </c:pt>
                <c:pt idx="2">
                  <c:v>among hh with just right</c:v>
                </c:pt>
                <c:pt idx="3">
                  <c:v>among hh with too many</c:v>
                </c:pt>
              </c:strCache>
            </c:strRef>
          </c:cat>
          <c:val>
            <c:numRef>
              <c:f>('Senegal 2011'!$D$6,'Senegal 2011'!$H$6:$J$6)</c:f>
              <c:numCache>
                <c:formatCode>General</c:formatCode>
                <c:ptCount val="4"/>
                <c:pt idx="0">
                  <c:v>2.3000000000000003</c:v>
                </c:pt>
                <c:pt idx="1">
                  <c:v>2.5</c:v>
                </c:pt>
                <c:pt idx="2">
                  <c:v>2</c:v>
                </c:pt>
                <c:pt idx="3">
                  <c:v>1</c:v>
                </c:pt>
              </c:numCache>
            </c:numRef>
          </c:val>
          <c:extLst>
            <c:ext xmlns:c16="http://schemas.microsoft.com/office/drawing/2014/chart" uri="{C3380CC4-5D6E-409C-BE32-E72D297353CC}">
              <c16:uniqueId val="{00000002-DA75-8743-BA3E-6D320475B2F2}"/>
            </c:ext>
          </c:extLst>
        </c:ser>
        <c:ser>
          <c:idx val="3"/>
          <c:order val="3"/>
          <c:tx>
            <c:strRef>
              <c:f>'Senegal 2011'!$C$7</c:f>
              <c:strCache>
                <c:ptCount val="1"/>
                <c:pt idx="0">
                  <c:v>Not effective</c:v>
                </c:pt>
              </c:strCache>
            </c:strRef>
          </c:tx>
          <c:spPr>
            <a:solidFill>
              <a:schemeClr val="tx1"/>
            </a:solidFill>
            <a:ln>
              <a:noFill/>
            </a:ln>
            <a:effectLst/>
          </c:spPr>
          <c:invertIfNegative val="0"/>
          <c:cat>
            <c:strRef>
              <c:f>('Senegal 2011'!$D$1,'Senegal 2011'!$H$1:$J$1)</c:f>
              <c:strCache>
                <c:ptCount val="4"/>
                <c:pt idx="0">
                  <c:v>overall</c:v>
                </c:pt>
                <c:pt idx="1">
                  <c:v>iamong hh with not enough</c:v>
                </c:pt>
                <c:pt idx="2">
                  <c:v>among hh with just right</c:v>
                </c:pt>
                <c:pt idx="3">
                  <c:v>among hh with too many</c:v>
                </c:pt>
              </c:strCache>
            </c:strRef>
          </c:cat>
          <c:val>
            <c:numRef>
              <c:f>('Senegal 2011'!$D$7,'Senegal 2011'!$H$7:$J$7)</c:f>
              <c:numCache>
                <c:formatCode>General</c:formatCode>
                <c:ptCount val="4"/>
                <c:pt idx="0">
                  <c:v>4.1000000000000005</c:v>
                </c:pt>
                <c:pt idx="1">
                  <c:v>4.4000000000000004</c:v>
                </c:pt>
                <c:pt idx="2">
                  <c:v>3.7</c:v>
                </c:pt>
                <c:pt idx="3">
                  <c:v>1.7000000000000002</c:v>
                </c:pt>
              </c:numCache>
            </c:numRef>
          </c:val>
          <c:extLst>
            <c:ext xmlns:c16="http://schemas.microsoft.com/office/drawing/2014/chart" uri="{C3380CC4-5D6E-409C-BE32-E72D297353CC}">
              <c16:uniqueId val="{00000003-DA75-8743-BA3E-6D320475B2F2}"/>
            </c:ext>
          </c:extLst>
        </c:ser>
        <c:ser>
          <c:idx val="4"/>
          <c:order val="4"/>
          <c:tx>
            <c:strRef>
              <c:f>'Senegal 2011'!$C$8</c:f>
              <c:strCache>
                <c:ptCount val="1"/>
                <c:pt idx="0">
                  <c:v>Other</c:v>
                </c:pt>
              </c:strCache>
            </c:strRef>
          </c:tx>
          <c:spPr>
            <a:solidFill>
              <a:schemeClr val="bg2"/>
            </a:solidFill>
            <a:ln>
              <a:noFill/>
            </a:ln>
            <a:effectLst/>
          </c:spPr>
          <c:invertIfNegative val="0"/>
          <c:cat>
            <c:strRef>
              <c:f>('Senegal 2011'!$D$1,'Senegal 2011'!$H$1:$J$1)</c:f>
              <c:strCache>
                <c:ptCount val="4"/>
                <c:pt idx="0">
                  <c:v>overall</c:v>
                </c:pt>
                <c:pt idx="1">
                  <c:v>iamong hh with not enough</c:v>
                </c:pt>
                <c:pt idx="2">
                  <c:v>among hh with just right</c:v>
                </c:pt>
                <c:pt idx="3">
                  <c:v>among hh with too many</c:v>
                </c:pt>
              </c:strCache>
            </c:strRef>
          </c:cat>
          <c:val>
            <c:numRef>
              <c:f>('Senegal 2011'!$D$8,'Senegal 2011'!$H$8:$J$8)</c:f>
              <c:numCache>
                <c:formatCode>General</c:formatCode>
                <c:ptCount val="4"/>
                <c:pt idx="0">
                  <c:v>12.4</c:v>
                </c:pt>
                <c:pt idx="1">
                  <c:v>7.6000000000000005</c:v>
                </c:pt>
                <c:pt idx="2">
                  <c:v>18.8</c:v>
                </c:pt>
                <c:pt idx="3">
                  <c:v>36.800000000000004</c:v>
                </c:pt>
              </c:numCache>
            </c:numRef>
          </c:val>
          <c:extLst>
            <c:ext xmlns:c16="http://schemas.microsoft.com/office/drawing/2014/chart" uri="{C3380CC4-5D6E-409C-BE32-E72D297353CC}">
              <c16:uniqueId val="{00000004-DA75-8743-BA3E-6D320475B2F2}"/>
            </c:ext>
          </c:extLst>
        </c:ser>
        <c:ser>
          <c:idx val="5"/>
          <c:order val="5"/>
          <c:tx>
            <c:strRef>
              <c:f>'Senegal 2011'!$C$9</c:f>
              <c:strCache>
                <c:ptCount val="1"/>
                <c:pt idx="0">
                  <c:v>Don't know</c:v>
                </c:pt>
              </c:strCache>
            </c:strRef>
          </c:tx>
          <c:spPr>
            <a:solidFill>
              <a:schemeClr val="bg2"/>
            </a:solidFill>
            <a:ln>
              <a:noFill/>
            </a:ln>
            <a:effectLst/>
          </c:spPr>
          <c:invertIfNegative val="0"/>
          <c:cat>
            <c:strRef>
              <c:f>('Senegal 2011'!$D$1,'Senegal 2011'!$H$1:$J$1)</c:f>
              <c:strCache>
                <c:ptCount val="4"/>
                <c:pt idx="0">
                  <c:v>overall</c:v>
                </c:pt>
                <c:pt idx="1">
                  <c:v>iamong hh with not enough</c:v>
                </c:pt>
                <c:pt idx="2">
                  <c:v>among hh with just right</c:v>
                </c:pt>
                <c:pt idx="3">
                  <c:v>among hh with too many</c:v>
                </c:pt>
              </c:strCache>
            </c:strRef>
          </c:cat>
          <c:val>
            <c:numRef>
              <c:f>('Senegal 2011'!$D$9,'Senegal 2011'!$H$9:$J$9)</c:f>
              <c:numCache>
                <c:formatCode>General</c:formatCode>
                <c:ptCount val="4"/>
                <c:pt idx="0">
                  <c:v>2.4000000000000004</c:v>
                </c:pt>
                <c:pt idx="1">
                  <c:v>2.4000000000000004</c:v>
                </c:pt>
                <c:pt idx="2">
                  <c:v>2.3000000000000003</c:v>
                </c:pt>
                <c:pt idx="3">
                  <c:v>3.4000000000000004</c:v>
                </c:pt>
              </c:numCache>
            </c:numRef>
          </c:val>
          <c:extLst>
            <c:ext xmlns:c16="http://schemas.microsoft.com/office/drawing/2014/chart" uri="{C3380CC4-5D6E-409C-BE32-E72D297353CC}">
              <c16:uniqueId val="{00000005-DA75-8743-BA3E-6D320475B2F2}"/>
            </c:ext>
          </c:extLst>
        </c:ser>
        <c:dLbls>
          <c:showLegendKey val="0"/>
          <c:showVal val="0"/>
          <c:showCatName val="0"/>
          <c:showSerName val="0"/>
          <c:showPercent val="0"/>
          <c:showBubbleSize val="0"/>
        </c:dLbls>
        <c:gapWidth val="150"/>
        <c:overlap val="100"/>
        <c:axId val="234987040"/>
        <c:axId val="234987600"/>
      </c:barChart>
      <c:catAx>
        <c:axId val="23498704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87600"/>
        <c:crosses val="autoZero"/>
        <c:auto val="1"/>
        <c:lblAlgn val="ctr"/>
        <c:lblOffset val="100"/>
        <c:noMultiLvlLbl val="0"/>
      </c:catAx>
      <c:valAx>
        <c:axId val="23498760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987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8D6978-12D0-9E4C-BC6F-55570B274205}" type="datetimeFigureOut">
              <a:rPr lang="en-US" smtClean="0"/>
              <a:t>3/13/19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B76D19-04C3-DD4C-B6E7-5F5D492C4AEB}" type="slidenum">
              <a:rPr lang="en-US" smtClean="0"/>
              <a:t>‹#›</a:t>
            </a:fld>
            <a:endParaRPr lang="en-US"/>
          </a:p>
        </p:txBody>
      </p:sp>
    </p:spTree>
    <p:extLst>
      <p:ext uri="{BB962C8B-B14F-4D97-AF65-F5344CB8AC3E}">
        <p14:creationId xmlns:p14="http://schemas.microsoft.com/office/powerpoint/2010/main" val="18959990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84186F-6DEF-4141-9B4A-EA15F3127670}" type="datetimeFigureOut">
              <a:rPr lang="en-US" smtClean="0"/>
              <a:t>3/13/19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E98037-C32D-F244-ACD2-3C83B729ADD1}" type="slidenum">
              <a:rPr lang="en-US" smtClean="0"/>
              <a:t>‹#›</a:t>
            </a:fld>
            <a:endParaRPr lang="en-US"/>
          </a:p>
        </p:txBody>
      </p:sp>
    </p:spTree>
    <p:extLst>
      <p:ext uri="{BB962C8B-B14F-4D97-AF65-F5344CB8AC3E}">
        <p14:creationId xmlns:p14="http://schemas.microsoft.com/office/powerpoint/2010/main" val="4663040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98037-C32D-F244-ACD2-3C83B729ADD1}" type="slidenum">
              <a:rPr lang="en-US" smtClean="0"/>
              <a:t>1</a:t>
            </a:fld>
            <a:endParaRPr lang="en-US"/>
          </a:p>
        </p:txBody>
      </p:sp>
    </p:spTree>
    <p:extLst>
      <p:ext uri="{BB962C8B-B14F-4D97-AF65-F5344CB8AC3E}">
        <p14:creationId xmlns:p14="http://schemas.microsoft.com/office/powerpoint/2010/main" val="174306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Primary reasons for households with not enough nets are heat and no mosquitoes. ‘Saving for later’ more common in </a:t>
            </a:r>
            <a:r>
              <a:rPr lang="en-US" dirty="0" err="1"/>
              <a:t>hh</a:t>
            </a:r>
            <a:r>
              <a:rPr lang="en-US" dirty="0"/>
              <a:t> with too many nets.</a:t>
            </a:r>
          </a:p>
        </p:txBody>
      </p:sp>
      <p:sp>
        <p:nvSpPr>
          <p:cNvPr id="4" name="Slide Number Placeholder 3"/>
          <p:cNvSpPr>
            <a:spLocks noGrp="1"/>
          </p:cNvSpPr>
          <p:nvPr>
            <p:ph type="sldNum" sz="quarter" idx="5"/>
          </p:nvPr>
        </p:nvSpPr>
        <p:spPr/>
        <p:txBody>
          <a:bodyPr/>
          <a:lstStyle/>
          <a:p>
            <a:fld id="{6AE98037-C32D-F244-ACD2-3C83B729ADD1}" type="slidenum">
              <a:rPr lang="en-US" smtClean="0"/>
              <a:t>14</a:t>
            </a:fld>
            <a:endParaRPr lang="en-US"/>
          </a:p>
        </p:txBody>
      </p:sp>
    </p:spTree>
    <p:extLst>
      <p:ext uri="{BB962C8B-B14F-4D97-AF65-F5344CB8AC3E}">
        <p14:creationId xmlns:p14="http://schemas.microsoft.com/office/powerpoint/2010/main" val="49967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‘not hung’? Reasons for not hanging likely to be similar to other reasons for not using. Could be extra, being saved for later, they don’t like it, </a:t>
            </a:r>
            <a:r>
              <a:rPr lang="en-US" dirty="0" err="1"/>
              <a:t>etc</a:t>
            </a:r>
            <a:r>
              <a:rPr lang="en-US" dirty="0"/>
              <a:t> etc. We know from other publications that physical </a:t>
            </a:r>
            <a:r>
              <a:rPr lang="en-US" dirty="0" err="1"/>
              <a:t>hangup</a:t>
            </a:r>
            <a:r>
              <a:rPr lang="en-US" dirty="0"/>
              <a:t> campaigns had no effect on hanging rates, and that hanging rates increase over time for campaign nets, so ‘not hung’ is unlikely to be due to not knowing how to hang. “Not hung” also increases for </a:t>
            </a:r>
            <a:r>
              <a:rPr lang="en-US" dirty="0" err="1"/>
              <a:t>hh</a:t>
            </a:r>
            <a:r>
              <a:rPr lang="en-US" dirty="0"/>
              <a:t> with enough or ‘too many’ nets, indicating it’s likely related to having extra nets. </a:t>
            </a:r>
          </a:p>
        </p:txBody>
      </p:sp>
      <p:sp>
        <p:nvSpPr>
          <p:cNvPr id="4" name="Slide Number Placeholder 3"/>
          <p:cNvSpPr>
            <a:spLocks noGrp="1"/>
          </p:cNvSpPr>
          <p:nvPr>
            <p:ph type="sldNum" sz="quarter" idx="5"/>
          </p:nvPr>
        </p:nvSpPr>
        <p:spPr/>
        <p:txBody>
          <a:bodyPr/>
          <a:lstStyle/>
          <a:p>
            <a:fld id="{6AE98037-C32D-F244-ACD2-3C83B729ADD1}" type="slidenum">
              <a:rPr lang="en-US" smtClean="0"/>
              <a:t>15</a:t>
            </a:fld>
            <a:endParaRPr lang="en-US"/>
          </a:p>
        </p:txBody>
      </p:sp>
    </p:spTree>
    <p:extLst>
      <p:ext uri="{BB962C8B-B14F-4D97-AF65-F5344CB8AC3E}">
        <p14:creationId xmlns:p14="http://schemas.microsoft.com/office/powerpoint/2010/main" val="293803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nets were used the previous night. </a:t>
            </a:r>
          </a:p>
        </p:txBody>
      </p:sp>
      <p:sp>
        <p:nvSpPr>
          <p:cNvPr id="4" name="Slide Number Placeholder 3"/>
          <p:cNvSpPr>
            <a:spLocks noGrp="1"/>
          </p:cNvSpPr>
          <p:nvPr>
            <p:ph type="sldNum" sz="quarter" idx="5"/>
          </p:nvPr>
        </p:nvSpPr>
        <p:spPr/>
        <p:txBody>
          <a:bodyPr/>
          <a:lstStyle/>
          <a:p>
            <a:fld id="{6AE98037-C32D-F244-ACD2-3C83B729ADD1}" type="slidenum">
              <a:rPr lang="en-US" smtClean="0"/>
              <a:t>6</a:t>
            </a:fld>
            <a:endParaRPr lang="en-US"/>
          </a:p>
        </p:txBody>
      </p:sp>
    </p:spTree>
    <p:extLst>
      <p:ext uri="{BB962C8B-B14F-4D97-AF65-F5344CB8AC3E}">
        <p14:creationId xmlns:p14="http://schemas.microsoft.com/office/powerpoint/2010/main" val="168628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nets used goes down sharply among households that have ‘too many’ nets, unsurprisingly. </a:t>
            </a:r>
          </a:p>
        </p:txBody>
      </p:sp>
      <p:sp>
        <p:nvSpPr>
          <p:cNvPr id="4" name="Slide Number Placeholder 3"/>
          <p:cNvSpPr>
            <a:spLocks noGrp="1"/>
          </p:cNvSpPr>
          <p:nvPr>
            <p:ph type="sldNum" sz="quarter" idx="5"/>
          </p:nvPr>
        </p:nvSpPr>
        <p:spPr/>
        <p:txBody>
          <a:bodyPr/>
          <a:lstStyle/>
          <a:p>
            <a:fld id="{6AE98037-C32D-F244-ACD2-3C83B729ADD1}" type="slidenum">
              <a:rPr lang="en-US" smtClean="0"/>
              <a:t>7</a:t>
            </a:fld>
            <a:endParaRPr lang="en-US"/>
          </a:p>
        </p:txBody>
      </p:sp>
    </p:spTree>
    <p:extLst>
      <p:ext uri="{BB962C8B-B14F-4D97-AF65-F5344CB8AC3E}">
        <p14:creationId xmlns:p14="http://schemas.microsoft.com/office/powerpoint/2010/main" val="137549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proportion of reasons is ‘not hung up/stored away’ which is a marginal improvement on the ‘not hung’ answer option in Uganda. </a:t>
            </a:r>
          </a:p>
        </p:txBody>
      </p:sp>
      <p:sp>
        <p:nvSpPr>
          <p:cNvPr id="4" name="Slide Number Placeholder 3"/>
          <p:cNvSpPr>
            <a:spLocks noGrp="1"/>
          </p:cNvSpPr>
          <p:nvPr>
            <p:ph type="sldNum" sz="quarter" idx="5"/>
          </p:nvPr>
        </p:nvSpPr>
        <p:spPr/>
        <p:txBody>
          <a:bodyPr/>
          <a:lstStyle/>
          <a:p>
            <a:fld id="{6AE98037-C32D-F244-ACD2-3C83B729ADD1}" type="slidenum">
              <a:rPr lang="en-US" smtClean="0"/>
              <a:t>8</a:t>
            </a:fld>
            <a:endParaRPr lang="en-US"/>
          </a:p>
        </p:txBody>
      </p:sp>
    </p:spTree>
    <p:extLst>
      <p:ext uri="{BB962C8B-B14F-4D97-AF65-F5344CB8AC3E}">
        <p14:creationId xmlns:p14="http://schemas.microsoft.com/office/powerpoint/2010/main" val="380718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mosquitoes major reason, aside from ‘other’, which is large enough that it needs unpacking. Note that ‘difficult to hang’ diminishes by 2015 (next slide). </a:t>
            </a:r>
          </a:p>
        </p:txBody>
      </p:sp>
      <p:sp>
        <p:nvSpPr>
          <p:cNvPr id="4" name="Slide Number Placeholder 3"/>
          <p:cNvSpPr>
            <a:spLocks noGrp="1"/>
          </p:cNvSpPr>
          <p:nvPr>
            <p:ph type="sldNum" sz="quarter" idx="5"/>
          </p:nvPr>
        </p:nvSpPr>
        <p:spPr/>
        <p:txBody>
          <a:bodyPr/>
          <a:lstStyle/>
          <a:p>
            <a:fld id="{6AE98037-C32D-F244-ACD2-3C83B729ADD1}" type="slidenum">
              <a:rPr lang="en-US" smtClean="0"/>
              <a:t>9</a:t>
            </a:fld>
            <a:endParaRPr lang="en-US"/>
          </a:p>
        </p:txBody>
      </p:sp>
    </p:spTree>
    <p:extLst>
      <p:ext uri="{BB962C8B-B14F-4D97-AF65-F5344CB8AC3E}">
        <p14:creationId xmlns:p14="http://schemas.microsoft.com/office/powerpoint/2010/main" val="2813795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 about heat in Nigeria. As with other countries, ‘net not needed last night’ (why?) increases for </a:t>
            </a:r>
            <a:r>
              <a:rPr lang="en-US" dirty="0" err="1"/>
              <a:t>hh</a:t>
            </a:r>
            <a:r>
              <a:rPr lang="en-US" dirty="0"/>
              <a:t> with enough and too many nets, indicating the net may not have been needed because it was extra. ‘Net not needed last night’ should be unpacked into multiple more specific answer options.</a:t>
            </a:r>
          </a:p>
        </p:txBody>
      </p:sp>
      <p:sp>
        <p:nvSpPr>
          <p:cNvPr id="4" name="Slide Number Placeholder 3"/>
          <p:cNvSpPr>
            <a:spLocks noGrp="1"/>
          </p:cNvSpPr>
          <p:nvPr>
            <p:ph type="sldNum" sz="quarter" idx="5"/>
          </p:nvPr>
        </p:nvSpPr>
        <p:spPr/>
        <p:txBody>
          <a:bodyPr/>
          <a:lstStyle/>
          <a:p>
            <a:fld id="{6AE98037-C32D-F244-ACD2-3C83B729ADD1}" type="slidenum">
              <a:rPr lang="en-US" smtClean="0"/>
              <a:t>10</a:t>
            </a:fld>
            <a:endParaRPr lang="en-US"/>
          </a:p>
        </p:txBody>
      </p:sp>
    </p:spTree>
    <p:extLst>
      <p:ext uri="{BB962C8B-B14F-4D97-AF65-F5344CB8AC3E}">
        <p14:creationId xmlns:p14="http://schemas.microsoft.com/office/powerpoint/2010/main" val="343454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Largely ‘no mosquitoes’ and ‘heat’ (but mostly mosquitoes). ‘Other’ category needs to be unpacked – there is no option here for ‘saving for later’ or ‘extra net’, but since ‘other increases for </a:t>
            </a:r>
            <a:r>
              <a:rPr lang="en-US" dirty="0" err="1"/>
              <a:t>hh</a:t>
            </a:r>
            <a:r>
              <a:rPr lang="en-US" dirty="0"/>
              <a:t> with enough or too many nets, we can suppose many of the ‘other’ answers are likely related to these.</a:t>
            </a:r>
          </a:p>
          <a:p>
            <a:endParaRPr lang="en-US" dirty="0"/>
          </a:p>
        </p:txBody>
      </p:sp>
      <p:sp>
        <p:nvSpPr>
          <p:cNvPr id="4" name="Slide Number Placeholder 3"/>
          <p:cNvSpPr>
            <a:spLocks noGrp="1"/>
          </p:cNvSpPr>
          <p:nvPr>
            <p:ph type="sldNum" sz="quarter" idx="5"/>
          </p:nvPr>
        </p:nvSpPr>
        <p:spPr/>
        <p:txBody>
          <a:bodyPr/>
          <a:lstStyle/>
          <a:p>
            <a:fld id="{6AE98037-C32D-F244-ACD2-3C83B729ADD1}" type="slidenum">
              <a:rPr lang="en-US" smtClean="0"/>
              <a:t>11</a:t>
            </a:fld>
            <a:endParaRPr lang="en-US"/>
          </a:p>
        </p:txBody>
      </p:sp>
    </p:spTree>
    <p:extLst>
      <p:ext uri="{BB962C8B-B14F-4D97-AF65-F5344CB8AC3E}">
        <p14:creationId xmlns:p14="http://schemas.microsoft.com/office/powerpoint/2010/main" val="323887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Largely ‘no mosquitoes’ and ‘heat’ (but mostly mosquitoes). ‘Other’ category needs to be unpacked – there is no option here for ‘saving for later’ or ‘extra net’, but since ‘other increases for </a:t>
            </a:r>
            <a:r>
              <a:rPr lang="en-US" dirty="0" err="1"/>
              <a:t>hh</a:t>
            </a:r>
            <a:r>
              <a:rPr lang="en-US" dirty="0"/>
              <a:t> with enough or too many nets, we can suppose many of the ‘other’ answers are likely related to these.</a:t>
            </a:r>
          </a:p>
        </p:txBody>
      </p:sp>
      <p:sp>
        <p:nvSpPr>
          <p:cNvPr id="4" name="Slide Number Placeholder 3"/>
          <p:cNvSpPr>
            <a:spLocks noGrp="1"/>
          </p:cNvSpPr>
          <p:nvPr>
            <p:ph type="sldNum" sz="quarter" idx="5"/>
          </p:nvPr>
        </p:nvSpPr>
        <p:spPr/>
        <p:txBody>
          <a:bodyPr/>
          <a:lstStyle/>
          <a:p>
            <a:fld id="{6AE98037-C32D-F244-ACD2-3C83B729ADD1}" type="slidenum">
              <a:rPr lang="en-US" smtClean="0"/>
              <a:t>12</a:t>
            </a:fld>
            <a:endParaRPr lang="en-US"/>
          </a:p>
        </p:txBody>
      </p:sp>
    </p:spTree>
    <p:extLst>
      <p:ext uri="{BB962C8B-B14F-4D97-AF65-F5344CB8AC3E}">
        <p14:creationId xmlns:p14="http://schemas.microsoft.com/office/powerpoint/2010/main" val="5560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Saving it for later increases for </a:t>
            </a:r>
            <a:r>
              <a:rPr lang="en-US" dirty="0" err="1"/>
              <a:t>hh</a:t>
            </a:r>
            <a:r>
              <a:rPr lang="en-US" dirty="0"/>
              <a:t> with enough or too many nets. No mosquitoes/too hot primary reasons for </a:t>
            </a:r>
            <a:r>
              <a:rPr lang="en-US" dirty="0" err="1"/>
              <a:t>hh</a:t>
            </a:r>
            <a:r>
              <a:rPr lang="en-US" dirty="0"/>
              <a:t> with not enough nets.</a:t>
            </a:r>
          </a:p>
        </p:txBody>
      </p:sp>
      <p:sp>
        <p:nvSpPr>
          <p:cNvPr id="4" name="Slide Number Placeholder 3"/>
          <p:cNvSpPr>
            <a:spLocks noGrp="1"/>
          </p:cNvSpPr>
          <p:nvPr>
            <p:ph type="sldNum" sz="quarter" idx="5"/>
          </p:nvPr>
        </p:nvSpPr>
        <p:spPr/>
        <p:txBody>
          <a:bodyPr/>
          <a:lstStyle/>
          <a:p>
            <a:fld id="{6AE98037-C32D-F244-ACD2-3C83B729ADD1}" type="slidenum">
              <a:rPr lang="en-US" smtClean="0"/>
              <a:t>13</a:t>
            </a:fld>
            <a:endParaRPr lang="en-US"/>
          </a:p>
        </p:txBody>
      </p:sp>
    </p:spTree>
    <p:extLst>
      <p:ext uri="{BB962C8B-B14F-4D97-AF65-F5344CB8AC3E}">
        <p14:creationId xmlns:p14="http://schemas.microsoft.com/office/powerpoint/2010/main" val="405383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FF3082-EC55-4340-870A-AA56E1FB7F9B}" type="datetime1">
              <a:rPr lang="en-US" smtClean="0"/>
              <a:t>3/13/19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141601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F377DFA8-19E6-9B4F-98B1-675C9334D46A}" type="datetime1">
              <a:rPr lang="en-US" smtClean="0"/>
              <a:t>3/13/19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387029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BB68FC-8941-9B48-A4D9-4216BD8A674B}" type="datetime1">
              <a:rPr lang="en-US" smtClean="0"/>
              <a:t>3/13/19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360641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348ED2D-1936-024B-91B3-47193672E12C}" type="datetime1">
              <a:rPr lang="en-US" smtClean="0"/>
              <a:t>3/13/19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4DDA4C8-0D31-0E4C-85E1-4552E994C258}" type="slidenum">
              <a:rPr lang="en-US" smtClean="0"/>
              <a:t>‹#›</a:t>
            </a:fld>
            <a:endParaRPr lang="en-US"/>
          </a:p>
        </p:txBody>
      </p:sp>
      <p:sp>
        <p:nvSpPr>
          <p:cNvPr id="7" name="TextBox 6"/>
          <p:cNvSpPr txBox="1"/>
          <p:nvPr userDrawn="1"/>
        </p:nvSpPr>
        <p:spPr>
          <a:xfrm>
            <a:off x="1645921" y="30988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6315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314CE4A6-D413-2D4E-ADC5-918CE4F4BDC7}" type="datetime1">
              <a:rPr lang="en-US" smtClean="0"/>
              <a:t>3/13/19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47654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93719" y="318071"/>
            <a:ext cx="7533113" cy="857250"/>
          </a:xfr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978B32F9-0777-E244-9835-8AC904C9CBC4}" type="datetime1">
              <a:rPr lang="en-US" smtClean="0"/>
              <a:t>3/13/19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37302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93719" y="343471"/>
            <a:ext cx="7533113"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A3E62D03-F926-B44A-88B3-BD274F119687}" type="datetime1">
              <a:rPr lang="en-US" smtClean="0"/>
              <a:t>3/13/19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339267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7A3DB62D-64D0-C546-AA19-79627BFD55EB}" type="datetime1">
              <a:rPr lang="en-US" smtClean="0"/>
              <a:t>3/13/19</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322550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6189660-E6A0-2D4C-865E-B6C61012D9E5}" type="datetime1">
              <a:rPr lang="en-US" smtClean="0"/>
              <a:t>3/13/19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231965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457EB3D5-8056-3E48-AA66-2BB1D3D3265C}" type="datetime1">
              <a:rPr lang="en-US" smtClean="0"/>
              <a:t>3/13/19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315245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96C53BB2-ED23-AB45-BAAA-AEF4F4DC083A}" type="datetime1">
              <a:rPr lang="en-US" smtClean="0"/>
              <a:t>3/13/19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4DDA4C8-0D31-0E4C-85E1-4552E994C258}" type="slidenum">
              <a:rPr lang="en-US" smtClean="0"/>
              <a:t>‹#›</a:t>
            </a:fld>
            <a:endParaRPr lang="en-US"/>
          </a:p>
        </p:txBody>
      </p:sp>
    </p:spTree>
    <p:extLst>
      <p:ext uri="{BB962C8B-B14F-4D97-AF65-F5344CB8AC3E}">
        <p14:creationId xmlns:p14="http://schemas.microsoft.com/office/powerpoint/2010/main" val="16775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16 by 9 Powerpoint graphic.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793719" y="584771"/>
            <a:ext cx="75331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93719" y="1623409"/>
            <a:ext cx="7533113" cy="27597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357594" y="4692084"/>
            <a:ext cx="464988" cy="273844"/>
          </a:xfrm>
          <a:prstGeom prst="rect">
            <a:avLst/>
          </a:prstGeom>
        </p:spPr>
        <p:txBody>
          <a:bodyPr vert="horz" lIns="91440" tIns="45720" rIns="91440" bIns="45720" rtlCol="0" anchor="ctr"/>
          <a:lstStyle>
            <a:lvl1pPr algn="l">
              <a:defRPr sz="1100" b="1">
                <a:solidFill>
                  <a:schemeClr val="bg1"/>
                </a:solidFill>
              </a:defRPr>
            </a:lvl1pPr>
          </a:lstStyle>
          <a:p>
            <a:fld id="{C4DDA4C8-0D31-0E4C-85E1-4552E994C258}" type="slidenum">
              <a:rPr lang="en-US" smtClean="0"/>
              <a:pPr/>
              <a:t>‹#›</a:t>
            </a:fld>
            <a:endParaRPr lang="en-US" dirty="0"/>
          </a:p>
        </p:txBody>
      </p:sp>
    </p:spTree>
    <p:extLst>
      <p:ext uri="{BB962C8B-B14F-4D97-AF65-F5344CB8AC3E}">
        <p14:creationId xmlns:p14="http://schemas.microsoft.com/office/powerpoint/2010/main" val="347928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b="1" kern="1200">
          <a:solidFill>
            <a:srgbClr val="14A2DB"/>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6 by 9 Title Slide Powerpoint graphi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685800" y="1490064"/>
            <a:ext cx="7772400" cy="711319"/>
          </a:xfrm>
        </p:spPr>
        <p:txBody>
          <a:bodyPr>
            <a:noAutofit/>
          </a:bodyPr>
          <a:lstStyle/>
          <a:p>
            <a:r>
              <a:rPr lang="en-US" sz="3200" dirty="0"/>
              <a:t>Reasons why nets are not used – MIS analysis</a:t>
            </a:r>
          </a:p>
        </p:txBody>
      </p:sp>
      <p:sp>
        <p:nvSpPr>
          <p:cNvPr id="3" name="Subtitle 2"/>
          <p:cNvSpPr>
            <a:spLocks noGrp="1"/>
          </p:cNvSpPr>
          <p:nvPr>
            <p:ph type="subTitle" idx="1"/>
          </p:nvPr>
        </p:nvSpPr>
        <p:spPr>
          <a:xfrm>
            <a:off x="1371600" y="2408287"/>
            <a:ext cx="6400800" cy="822790"/>
          </a:xfrm>
        </p:spPr>
        <p:txBody>
          <a:bodyPr>
            <a:normAutofit fontScale="92500" lnSpcReduction="20000"/>
          </a:bodyPr>
          <a:lstStyle/>
          <a:p>
            <a:r>
              <a:rPr lang="en-US" sz="2800" dirty="0">
                <a:solidFill>
                  <a:srgbClr val="595959"/>
                </a:solidFill>
              </a:rPr>
              <a:t>Hannah Koenker</a:t>
            </a:r>
          </a:p>
          <a:p>
            <a:r>
              <a:rPr lang="en-US" sz="2800" dirty="0">
                <a:solidFill>
                  <a:srgbClr val="595959"/>
                </a:solidFill>
              </a:rPr>
              <a:t>March 13, 2019</a:t>
            </a:r>
          </a:p>
        </p:txBody>
      </p:sp>
    </p:spTree>
    <p:extLst>
      <p:ext uri="{BB962C8B-B14F-4D97-AF65-F5344CB8AC3E}">
        <p14:creationId xmlns:p14="http://schemas.microsoft.com/office/powerpoint/2010/main" val="138380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2038-807D-F241-B2A5-45D20DA06EC4}"/>
              </a:ext>
            </a:extLst>
          </p:cNvPr>
          <p:cNvSpPr>
            <a:spLocks noGrp="1"/>
          </p:cNvSpPr>
          <p:nvPr>
            <p:ph type="title"/>
          </p:nvPr>
        </p:nvSpPr>
        <p:spPr/>
        <p:txBody>
          <a:bodyPr/>
          <a:lstStyle/>
          <a:p>
            <a:r>
              <a:rPr lang="en-US" dirty="0"/>
              <a:t>Nigeria 2015</a:t>
            </a:r>
          </a:p>
        </p:txBody>
      </p:sp>
      <p:sp>
        <p:nvSpPr>
          <p:cNvPr id="5" name="Slide Number Placeholder 4">
            <a:extLst>
              <a:ext uri="{FF2B5EF4-FFF2-40B4-BE49-F238E27FC236}">
                <a16:creationId xmlns:a16="http://schemas.microsoft.com/office/drawing/2014/main" id="{427CBAF5-7B59-864D-BA28-6416E7E9E69F}"/>
              </a:ext>
            </a:extLst>
          </p:cNvPr>
          <p:cNvSpPr>
            <a:spLocks noGrp="1"/>
          </p:cNvSpPr>
          <p:nvPr>
            <p:ph type="sldNum" sz="quarter" idx="12"/>
          </p:nvPr>
        </p:nvSpPr>
        <p:spPr/>
        <p:txBody>
          <a:bodyPr/>
          <a:lstStyle/>
          <a:p>
            <a:fld id="{C4DDA4C8-0D31-0E4C-85E1-4552E994C258}" type="slidenum">
              <a:rPr lang="en-US" smtClean="0"/>
              <a:t>10</a:t>
            </a:fld>
            <a:endParaRPr lang="en-US"/>
          </a:p>
        </p:txBody>
      </p:sp>
      <p:graphicFrame>
        <p:nvGraphicFramePr>
          <p:cNvPr id="6" name="Content Placeholder 5">
            <a:extLst>
              <a:ext uri="{FF2B5EF4-FFF2-40B4-BE49-F238E27FC236}">
                <a16:creationId xmlns:a16="http://schemas.microsoft.com/office/drawing/2014/main" id="{00000000-0008-0000-0900-000002000000}"/>
              </a:ext>
            </a:extLst>
          </p:cNvPr>
          <p:cNvGraphicFramePr>
            <a:graphicFrameLocks noGrp="1"/>
          </p:cNvGraphicFramePr>
          <p:nvPr>
            <p:ph sz="half" idx="1"/>
            <p:extLst>
              <p:ext uri="{D42A27DB-BD31-4B8C-83A1-F6EECF244321}">
                <p14:modId xmlns:p14="http://schemas.microsoft.com/office/powerpoint/2010/main" val="3753642454"/>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00000000-0008-0000-0900-000004000000}"/>
              </a:ext>
            </a:extLst>
          </p:cNvPr>
          <p:cNvGraphicFramePr>
            <a:graphicFrameLocks noGrp="1"/>
          </p:cNvGraphicFramePr>
          <p:nvPr>
            <p:ph sz="half" idx="2"/>
            <p:extLst>
              <p:ext uri="{D42A27DB-BD31-4B8C-83A1-F6EECF244321}">
                <p14:modId xmlns:p14="http://schemas.microsoft.com/office/powerpoint/2010/main" val="950213812"/>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0452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9304-3E66-FA44-982A-435993A12062}"/>
              </a:ext>
            </a:extLst>
          </p:cNvPr>
          <p:cNvSpPr>
            <a:spLocks noGrp="1"/>
          </p:cNvSpPr>
          <p:nvPr>
            <p:ph type="title"/>
          </p:nvPr>
        </p:nvSpPr>
        <p:spPr/>
        <p:txBody>
          <a:bodyPr/>
          <a:lstStyle/>
          <a:p>
            <a:r>
              <a:rPr lang="en-US" dirty="0"/>
              <a:t>Senegal</a:t>
            </a:r>
          </a:p>
        </p:txBody>
      </p:sp>
      <p:sp>
        <p:nvSpPr>
          <p:cNvPr id="5" name="Slide Number Placeholder 4">
            <a:extLst>
              <a:ext uri="{FF2B5EF4-FFF2-40B4-BE49-F238E27FC236}">
                <a16:creationId xmlns:a16="http://schemas.microsoft.com/office/drawing/2014/main" id="{892CBD86-D1A9-C346-A3D1-BF168CC1DCB1}"/>
              </a:ext>
            </a:extLst>
          </p:cNvPr>
          <p:cNvSpPr>
            <a:spLocks noGrp="1"/>
          </p:cNvSpPr>
          <p:nvPr>
            <p:ph type="sldNum" sz="quarter" idx="12"/>
          </p:nvPr>
        </p:nvSpPr>
        <p:spPr/>
        <p:txBody>
          <a:bodyPr/>
          <a:lstStyle/>
          <a:p>
            <a:fld id="{C4DDA4C8-0D31-0E4C-85E1-4552E994C258}" type="slidenum">
              <a:rPr lang="en-US" smtClean="0"/>
              <a:t>11</a:t>
            </a:fld>
            <a:endParaRPr lang="en-US"/>
          </a:p>
        </p:txBody>
      </p:sp>
      <p:graphicFrame>
        <p:nvGraphicFramePr>
          <p:cNvPr id="6" name="Content Placeholder 5">
            <a:extLst>
              <a:ext uri="{FF2B5EF4-FFF2-40B4-BE49-F238E27FC236}">
                <a16:creationId xmlns:a16="http://schemas.microsoft.com/office/drawing/2014/main" id="{00000000-0008-0000-0500-000002000000}"/>
              </a:ext>
            </a:extLst>
          </p:cNvPr>
          <p:cNvGraphicFramePr>
            <a:graphicFrameLocks noGrp="1"/>
          </p:cNvGraphicFramePr>
          <p:nvPr>
            <p:ph sz="half" idx="1"/>
            <p:extLst>
              <p:ext uri="{D42A27DB-BD31-4B8C-83A1-F6EECF244321}">
                <p14:modId xmlns:p14="http://schemas.microsoft.com/office/powerpoint/2010/main" val="3394473950"/>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00000000-0008-0000-0600-000002000000}"/>
              </a:ext>
            </a:extLst>
          </p:cNvPr>
          <p:cNvGraphicFramePr>
            <a:graphicFrameLocks noGrp="1"/>
          </p:cNvGraphicFramePr>
          <p:nvPr>
            <p:ph sz="half" idx="2"/>
            <p:extLst>
              <p:ext uri="{D42A27DB-BD31-4B8C-83A1-F6EECF244321}">
                <p14:modId xmlns:p14="http://schemas.microsoft.com/office/powerpoint/2010/main" val="54104736"/>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9242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6FDA-47CD-AC49-B270-8CC2337E7BFC}"/>
              </a:ext>
            </a:extLst>
          </p:cNvPr>
          <p:cNvSpPr>
            <a:spLocks noGrp="1"/>
          </p:cNvSpPr>
          <p:nvPr>
            <p:ph type="title"/>
          </p:nvPr>
        </p:nvSpPr>
        <p:spPr/>
        <p:txBody>
          <a:bodyPr/>
          <a:lstStyle/>
          <a:p>
            <a:r>
              <a:rPr lang="en-US" dirty="0"/>
              <a:t>Senegal</a:t>
            </a:r>
          </a:p>
        </p:txBody>
      </p:sp>
      <p:sp>
        <p:nvSpPr>
          <p:cNvPr id="5" name="Slide Number Placeholder 4">
            <a:extLst>
              <a:ext uri="{FF2B5EF4-FFF2-40B4-BE49-F238E27FC236}">
                <a16:creationId xmlns:a16="http://schemas.microsoft.com/office/drawing/2014/main" id="{8B592266-77F9-D843-976E-72C534AC5780}"/>
              </a:ext>
            </a:extLst>
          </p:cNvPr>
          <p:cNvSpPr>
            <a:spLocks noGrp="1"/>
          </p:cNvSpPr>
          <p:nvPr>
            <p:ph type="sldNum" sz="quarter" idx="12"/>
          </p:nvPr>
        </p:nvSpPr>
        <p:spPr/>
        <p:txBody>
          <a:bodyPr/>
          <a:lstStyle/>
          <a:p>
            <a:fld id="{C4DDA4C8-0D31-0E4C-85E1-4552E994C258}" type="slidenum">
              <a:rPr lang="en-US" smtClean="0"/>
              <a:t>12</a:t>
            </a:fld>
            <a:endParaRPr lang="en-US"/>
          </a:p>
        </p:txBody>
      </p:sp>
      <p:graphicFrame>
        <p:nvGraphicFramePr>
          <p:cNvPr id="6" name="Content Placeholder 5">
            <a:extLst>
              <a:ext uri="{FF2B5EF4-FFF2-40B4-BE49-F238E27FC236}">
                <a16:creationId xmlns:a16="http://schemas.microsoft.com/office/drawing/2014/main" id="{00000000-0008-0000-0700-000002000000}"/>
              </a:ext>
            </a:extLst>
          </p:cNvPr>
          <p:cNvGraphicFramePr>
            <a:graphicFrameLocks noGrp="1"/>
          </p:cNvGraphicFramePr>
          <p:nvPr>
            <p:ph sz="half" idx="1"/>
            <p:extLst>
              <p:ext uri="{D42A27DB-BD31-4B8C-83A1-F6EECF244321}">
                <p14:modId xmlns:p14="http://schemas.microsoft.com/office/powerpoint/2010/main" val="775693530"/>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00000000-0008-0000-0800-000002000000}"/>
              </a:ext>
            </a:extLst>
          </p:cNvPr>
          <p:cNvGraphicFramePr>
            <a:graphicFrameLocks noGrp="1"/>
          </p:cNvGraphicFramePr>
          <p:nvPr>
            <p:ph sz="half" idx="2"/>
            <p:extLst>
              <p:ext uri="{D42A27DB-BD31-4B8C-83A1-F6EECF244321}">
                <p14:modId xmlns:p14="http://schemas.microsoft.com/office/powerpoint/2010/main" val="2755058129"/>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6282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E397-1BF5-8D40-9AB1-C4B512018D50}"/>
              </a:ext>
            </a:extLst>
          </p:cNvPr>
          <p:cNvSpPr>
            <a:spLocks noGrp="1"/>
          </p:cNvSpPr>
          <p:nvPr>
            <p:ph type="title"/>
          </p:nvPr>
        </p:nvSpPr>
        <p:spPr/>
        <p:txBody>
          <a:bodyPr/>
          <a:lstStyle/>
          <a:p>
            <a:r>
              <a:rPr lang="en-US" dirty="0"/>
              <a:t>Tanzania 2015-16</a:t>
            </a:r>
          </a:p>
        </p:txBody>
      </p:sp>
      <p:sp>
        <p:nvSpPr>
          <p:cNvPr id="5" name="Slide Number Placeholder 4">
            <a:extLst>
              <a:ext uri="{FF2B5EF4-FFF2-40B4-BE49-F238E27FC236}">
                <a16:creationId xmlns:a16="http://schemas.microsoft.com/office/drawing/2014/main" id="{6A17A632-829A-344F-BB63-05219F9BC304}"/>
              </a:ext>
            </a:extLst>
          </p:cNvPr>
          <p:cNvSpPr>
            <a:spLocks noGrp="1"/>
          </p:cNvSpPr>
          <p:nvPr>
            <p:ph type="sldNum" sz="quarter" idx="12"/>
          </p:nvPr>
        </p:nvSpPr>
        <p:spPr/>
        <p:txBody>
          <a:bodyPr/>
          <a:lstStyle/>
          <a:p>
            <a:fld id="{C4DDA4C8-0D31-0E4C-85E1-4552E994C258}" type="slidenum">
              <a:rPr lang="en-US" smtClean="0"/>
              <a:t>13</a:t>
            </a:fld>
            <a:endParaRPr lang="en-US"/>
          </a:p>
        </p:txBody>
      </p:sp>
      <p:graphicFrame>
        <p:nvGraphicFramePr>
          <p:cNvPr id="6" name="Content Placeholder 5">
            <a:extLst>
              <a:ext uri="{FF2B5EF4-FFF2-40B4-BE49-F238E27FC236}">
                <a16:creationId xmlns:a16="http://schemas.microsoft.com/office/drawing/2014/main" id="{00000000-0008-0000-0400-000002000000}"/>
              </a:ext>
            </a:extLst>
          </p:cNvPr>
          <p:cNvGraphicFramePr>
            <a:graphicFrameLocks noGrp="1"/>
          </p:cNvGraphicFramePr>
          <p:nvPr>
            <p:ph sz="half" idx="1"/>
            <p:extLst>
              <p:ext uri="{D42A27DB-BD31-4B8C-83A1-F6EECF244321}">
                <p14:modId xmlns:p14="http://schemas.microsoft.com/office/powerpoint/2010/main" val="2932474024"/>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00000000-0008-0000-0400-000003000000}"/>
              </a:ext>
            </a:extLst>
          </p:cNvPr>
          <p:cNvGraphicFramePr>
            <a:graphicFrameLocks noGrp="1"/>
          </p:cNvGraphicFramePr>
          <p:nvPr>
            <p:ph sz="half" idx="2"/>
            <p:extLst>
              <p:ext uri="{D42A27DB-BD31-4B8C-83A1-F6EECF244321}">
                <p14:modId xmlns:p14="http://schemas.microsoft.com/office/powerpoint/2010/main" val="2450816118"/>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5928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ABBF-FEA4-A24A-8838-17AC180FEE9E}"/>
              </a:ext>
            </a:extLst>
          </p:cNvPr>
          <p:cNvSpPr>
            <a:spLocks noGrp="1"/>
          </p:cNvSpPr>
          <p:nvPr>
            <p:ph type="title"/>
          </p:nvPr>
        </p:nvSpPr>
        <p:spPr/>
        <p:txBody>
          <a:bodyPr/>
          <a:lstStyle/>
          <a:p>
            <a:r>
              <a:rPr lang="en-US" dirty="0"/>
              <a:t>Tanzania 2017</a:t>
            </a:r>
          </a:p>
        </p:txBody>
      </p:sp>
      <p:sp>
        <p:nvSpPr>
          <p:cNvPr id="5" name="Slide Number Placeholder 4">
            <a:extLst>
              <a:ext uri="{FF2B5EF4-FFF2-40B4-BE49-F238E27FC236}">
                <a16:creationId xmlns:a16="http://schemas.microsoft.com/office/drawing/2014/main" id="{AEC477AA-57A8-8148-B2F3-C2C2A71F17FB}"/>
              </a:ext>
            </a:extLst>
          </p:cNvPr>
          <p:cNvSpPr>
            <a:spLocks noGrp="1"/>
          </p:cNvSpPr>
          <p:nvPr>
            <p:ph type="sldNum" sz="quarter" idx="12"/>
          </p:nvPr>
        </p:nvSpPr>
        <p:spPr/>
        <p:txBody>
          <a:bodyPr/>
          <a:lstStyle/>
          <a:p>
            <a:fld id="{C4DDA4C8-0D31-0E4C-85E1-4552E994C258}" type="slidenum">
              <a:rPr lang="en-US" smtClean="0"/>
              <a:t>14</a:t>
            </a:fld>
            <a:endParaRPr lang="en-US"/>
          </a:p>
        </p:txBody>
      </p:sp>
      <p:graphicFrame>
        <p:nvGraphicFramePr>
          <p:cNvPr id="6" name="Content Placeholder 5">
            <a:extLst>
              <a:ext uri="{FF2B5EF4-FFF2-40B4-BE49-F238E27FC236}">
                <a16:creationId xmlns:a16="http://schemas.microsoft.com/office/drawing/2014/main" id="{AF1B37AA-23F9-E74F-94BD-E50F6E99D80D}"/>
              </a:ext>
            </a:extLst>
          </p:cNvPr>
          <p:cNvGraphicFramePr>
            <a:graphicFrameLocks noGrp="1"/>
          </p:cNvGraphicFramePr>
          <p:nvPr>
            <p:ph sz="half" idx="1"/>
            <p:extLst>
              <p:ext uri="{D42A27DB-BD31-4B8C-83A1-F6EECF244321}">
                <p14:modId xmlns:p14="http://schemas.microsoft.com/office/powerpoint/2010/main" val="1449587966"/>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A425C46F-C92D-3948-BB39-8BBA8D3E2601}"/>
              </a:ext>
            </a:extLst>
          </p:cNvPr>
          <p:cNvGraphicFramePr>
            <a:graphicFrameLocks noGrp="1"/>
          </p:cNvGraphicFramePr>
          <p:nvPr>
            <p:ph sz="half" idx="2"/>
            <p:extLst>
              <p:ext uri="{D42A27DB-BD31-4B8C-83A1-F6EECF244321}">
                <p14:modId xmlns:p14="http://schemas.microsoft.com/office/powerpoint/2010/main" val="3445489465"/>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3365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14F2-EA66-1E42-A9A8-87DB203DDEE1}"/>
              </a:ext>
            </a:extLst>
          </p:cNvPr>
          <p:cNvSpPr>
            <a:spLocks noGrp="1"/>
          </p:cNvSpPr>
          <p:nvPr>
            <p:ph type="title"/>
          </p:nvPr>
        </p:nvSpPr>
        <p:spPr/>
        <p:txBody>
          <a:bodyPr/>
          <a:lstStyle/>
          <a:p>
            <a:r>
              <a:rPr lang="en-US" dirty="0"/>
              <a:t>Uganda</a:t>
            </a:r>
          </a:p>
        </p:txBody>
      </p:sp>
      <p:sp>
        <p:nvSpPr>
          <p:cNvPr id="5" name="Slide Number Placeholder 4">
            <a:extLst>
              <a:ext uri="{FF2B5EF4-FFF2-40B4-BE49-F238E27FC236}">
                <a16:creationId xmlns:a16="http://schemas.microsoft.com/office/drawing/2014/main" id="{F37F8F83-EEFE-3E49-A1C6-C8D00842B4C1}"/>
              </a:ext>
            </a:extLst>
          </p:cNvPr>
          <p:cNvSpPr>
            <a:spLocks noGrp="1"/>
          </p:cNvSpPr>
          <p:nvPr>
            <p:ph type="sldNum" sz="quarter" idx="12"/>
          </p:nvPr>
        </p:nvSpPr>
        <p:spPr/>
        <p:txBody>
          <a:bodyPr/>
          <a:lstStyle/>
          <a:p>
            <a:fld id="{C4DDA4C8-0D31-0E4C-85E1-4552E994C258}" type="slidenum">
              <a:rPr lang="en-US" smtClean="0"/>
              <a:t>15</a:t>
            </a:fld>
            <a:endParaRPr lang="en-US"/>
          </a:p>
        </p:txBody>
      </p:sp>
      <p:graphicFrame>
        <p:nvGraphicFramePr>
          <p:cNvPr id="6" name="Content Placeholder 5">
            <a:extLst>
              <a:ext uri="{FF2B5EF4-FFF2-40B4-BE49-F238E27FC236}">
                <a16:creationId xmlns:a16="http://schemas.microsoft.com/office/drawing/2014/main" id="{00000000-0008-0000-0200-000002000000}"/>
              </a:ext>
            </a:extLst>
          </p:cNvPr>
          <p:cNvGraphicFramePr>
            <a:graphicFrameLocks noGrp="1"/>
          </p:cNvGraphicFramePr>
          <p:nvPr>
            <p:ph sz="half" idx="1"/>
            <p:extLst>
              <p:ext uri="{D42A27DB-BD31-4B8C-83A1-F6EECF244321}">
                <p14:modId xmlns:p14="http://schemas.microsoft.com/office/powerpoint/2010/main" val="3216168749"/>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00000000-0008-0000-0100-000002000000}"/>
              </a:ext>
            </a:extLst>
          </p:cNvPr>
          <p:cNvGraphicFramePr>
            <a:graphicFrameLocks noGrp="1"/>
          </p:cNvGraphicFramePr>
          <p:nvPr>
            <p:ph sz="half" idx="2"/>
            <p:extLst>
              <p:ext uri="{D42A27DB-BD31-4B8C-83A1-F6EECF244321}">
                <p14:modId xmlns:p14="http://schemas.microsoft.com/office/powerpoint/2010/main" val="1327089746"/>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8380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002E-5EC5-4146-B58F-9DA49381A90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AE23F73-6676-8D43-A580-F641BFF1B2A2}"/>
              </a:ext>
            </a:extLst>
          </p:cNvPr>
          <p:cNvSpPr>
            <a:spLocks noGrp="1"/>
          </p:cNvSpPr>
          <p:nvPr>
            <p:ph idx="1"/>
          </p:nvPr>
        </p:nvSpPr>
        <p:spPr/>
        <p:txBody>
          <a:bodyPr>
            <a:normAutofit fontScale="70000" lnSpcReduction="20000"/>
          </a:bodyPr>
          <a:lstStyle/>
          <a:p>
            <a:r>
              <a:rPr lang="en-US" dirty="0"/>
              <a:t>Review DHS/MIS surveys to find those that asked ‘why was this net not used the previous night?’</a:t>
            </a:r>
          </a:p>
          <a:p>
            <a:r>
              <a:rPr lang="en-US" dirty="0"/>
              <a:t>11 surveys</a:t>
            </a:r>
          </a:p>
          <a:p>
            <a:pPr lvl="1"/>
            <a:r>
              <a:rPr lang="en-US" dirty="0"/>
              <a:t>Senegal (4)</a:t>
            </a:r>
          </a:p>
          <a:p>
            <a:pPr lvl="1"/>
            <a:r>
              <a:rPr lang="en-US" dirty="0"/>
              <a:t>Nigeria (2)</a:t>
            </a:r>
          </a:p>
          <a:p>
            <a:pPr lvl="1"/>
            <a:r>
              <a:rPr lang="en-US" dirty="0"/>
              <a:t>Tanzania( 2)</a:t>
            </a:r>
          </a:p>
          <a:p>
            <a:pPr lvl="1"/>
            <a:r>
              <a:rPr lang="en-US" dirty="0"/>
              <a:t>Uganda (2)</a:t>
            </a:r>
          </a:p>
          <a:p>
            <a:pPr lvl="1"/>
            <a:r>
              <a:rPr lang="en-US" dirty="0"/>
              <a:t>Liberia</a:t>
            </a:r>
          </a:p>
        </p:txBody>
      </p:sp>
      <p:sp>
        <p:nvSpPr>
          <p:cNvPr id="4" name="Slide Number Placeholder 3">
            <a:extLst>
              <a:ext uri="{FF2B5EF4-FFF2-40B4-BE49-F238E27FC236}">
                <a16:creationId xmlns:a16="http://schemas.microsoft.com/office/drawing/2014/main" id="{64E79D1C-2C14-2344-BC15-FB98A0F96491}"/>
              </a:ext>
            </a:extLst>
          </p:cNvPr>
          <p:cNvSpPr>
            <a:spLocks noGrp="1"/>
          </p:cNvSpPr>
          <p:nvPr>
            <p:ph type="sldNum" sz="quarter" idx="12"/>
          </p:nvPr>
        </p:nvSpPr>
        <p:spPr/>
        <p:txBody>
          <a:bodyPr/>
          <a:lstStyle/>
          <a:p>
            <a:fld id="{C4DDA4C8-0D31-0E4C-85E1-4552E994C258}" type="slidenum">
              <a:rPr lang="en-US" smtClean="0"/>
              <a:t>2</a:t>
            </a:fld>
            <a:endParaRPr lang="en-US"/>
          </a:p>
        </p:txBody>
      </p:sp>
    </p:spTree>
    <p:extLst>
      <p:ext uri="{BB962C8B-B14F-4D97-AF65-F5344CB8AC3E}">
        <p14:creationId xmlns:p14="http://schemas.microsoft.com/office/powerpoint/2010/main" val="51750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64F2-CB66-C34E-8D51-12270A73A98E}"/>
              </a:ext>
            </a:extLst>
          </p:cNvPr>
          <p:cNvSpPr>
            <a:spLocks noGrp="1"/>
          </p:cNvSpPr>
          <p:nvPr>
            <p:ph type="title"/>
          </p:nvPr>
        </p:nvSpPr>
        <p:spPr/>
        <p:txBody>
          <a:bodyPr/>
          <a:lstStyle/>
          <a:p>
            <a:r>
              <a:rPr lang="en-US" dirty="0"/>
              <a:t>Methods (</a:t>
            </a:r>
            <a:r>
              <a:rPr lang="en-US" dirty="0" err="1"/>
              <a:t>cont</a:t>
            </a:r>
            <a:r>
              <a:rPr lang="en-US" dirty="0"/>
              <a:t>)</a:t>
            </a:r>
          </a:p>
        </p:txBody>
      </p:sp>
      <p:sp>
        <p:nvSpPr>
          <p:cNvPr id="3" name="Content Placeholder 2">
            <a:extLst>
              <a:ext uri="{FF2B5EF4-FFF2-40B4-BE49-F238E27FC236}">
                <a16:creationId xmlns:a16="http://schemas.microsoft.com/office/drawing/2014/main" id="{5A9F34EF-152D-3C48-A921-A82B08ED486E}"/>
              </a:ext>
            </a:extLst>
          </p:cNvPr>
          <p:cNvSpPr>
            <a:spLocks noGrp="1"/>
          </p:cNvSpPr>
          <p:nvPr>
            <p:ph idx="1"/>
          </p:nvPr>
        </p:nvSpPr>
        <p:spPr/>
        <p:txBody>
          <a:bodyPr>
            <a:normAutofit fontScale="92500" lnSpcReduction="20000"/>
          </a:bodyPr>
          <a:lstStyle/>
          <a:p>
            <a:r>
              <a:rPr lang="en-US" dirty="0"/>
              <a:t>Using survey weights, calculate proportions of nets used the previous night, overall and by household net supply</a:t>
            </a:r>
          </a:p>
          <a:p>
            <a:pPr lvl="1"/>
            <a:r>
              <a:rPr lang="en-US" dirty="0"/>
              <a:t>Not enough (less than 1 ITN for 2 people)</a:t>
            </a:r>
          </a:p>
          <a:p>
            <a:pPr lvl="1"/>
            <a:r>
              <a:rPr lang="en-US" dirty="0"/>
              <a:t>Just right/enough (1 ITN for 2 people but less than 1:1)</a:t>
            </a:r>
          </a:p>
          <a:p>
            <a:pPr lvl="1"/>
            <a:r>
              <a:rPr lang="en-US" dirty="0"/>
              <a:t>Too many (1 ITN for each person or more)</a:t>
            </a:r>
          </a:p>
        </p:txBody>
      </p:sp>
      <p:sp>
        <p:nvSpPr>
          <p:cNvPr id="4" name="Slide Number Placeholder 3">
            <a:extLst>
              <a:ext uri="{FF2B5EF4-FFF2-40B4-BE49-F238E27FC236}">
                <a16:creationId xmlns:a16="http://schemas.microsoft.com/office/drawing/2014/main" id="{0325DFFF-CB44-2148-8CF7-CA1F416A674A}"/>
              </a:ext>
            </a:extLst>
          </p:cNvPr>
          <p:cNvSpPr>
            <a:spLocks noGrp="1"/>
          </p:cNvSpPr>
          <p:nvPr>
            <p:ph type="sldNum" sz="quarter" idx="12"/>
          </p:nvPr>
        </p:nvSpPr>
        <p:spPr/>
        <p:txBody>
          <a:bodyPr/>
          <a:lstStyle/>
          <a:p>
            <a:fld id="{C4DDA4C8-0D31-0E4C-85E1-4552E994C258}" type="slidenum">
              <a:rPr lang="en-US" smtClean="0"/>
              <a:t>3</a:t>
            </a:fld>
            <a:endParaRPr lang="en-US"/>
          </a:p>
        </p:txBody>
      </p:sp>
    </p:spTree>
    <p:extLst>
      <p:ext uri="{BB962C8B-B14F-4D97-AF65-F5344CB8AC3E}">
        <p14:creationId xmlns:p14="http://schemas.microsoft.com/office/powerpoint/2010/main" val="91130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93A2-1EE3-6F49-A511-5311F19D0D26}"/>
              </a:ext>
            </a:extLst>
          </p:cNvPr>
          <p:cNvSpPr>
            <a:spLocks noGrp="1"/>
          </p:cNvSpPr>
          <p:nvPr>
            <p:ph type="title"/>
          </p:nvPr>
        </p:nvSpPr>
        <p:spPr/>
        <p:txBody>
          <a:bodyPr/>
          <a:lstStyle/>
          <a:p>
            <a:r>
              <a:rPr lang="en-US" dirty="0"/>
              <a:t>Methods (</a:t>
            </a:r>
            <a:r>
              <a:rPr lang="en-US" dirty="0" err="1"/>
              <a:t>cont</a:t>
            </a:r>
            <a:r>
              <a:rPr lang="en-US" dirty="0"/>
              <a:t>)</a:t>
            </a:r>
          </a:p>
        </p:txBody>
      </p:sp>
      <p:sp>
        <p:nvSpPr>
          <p:cNvPr id="3" name="Content Placeholder 2">
            <a:extLst>
              <a:ext uri="{FF2B5EF4-FFF2-40B4-BE49-F238E27FC236}">
                <a16:creationId xmlns:a16="http://schemas.microsoft.com/office/drawing/2014/main" id="{E61B3CB5-43D2-E04E-89BF-9B2ABAF0C7F6}"/>
              </a:ext>
            </a:extLst>
          </p:cNvPr>
          <p:cNvSpPr>
            <a:spLocks noGrp="1"/>
          </p:cNvSpPr>
          <p:nvPr>
            <p:ph idx="1"/>
          </p:nvPr>
        </p:nvSpPr>
        <p:spPr/>
        <p:txBody>
          <a:bodyPr>
            <a:normAutofit fontScale="92500" lnSpcReduction="10000"/>
          </a:bodyPr>
          <a:lstStyle/>
          <a:p>
            <a:r>
              <a:rPr lang="en-US" dirty="0"/>
              <a:t>Calculate reasons why net was not used the previous night, overall, and by household net supply</a:t>
            </a:r>
          </a:p>
          <a:p>
            <a:r>
              <a:rPr lang="en-US" dirty="0"/>
              <a:t>Two graphs per country</a:t>
            </a:r>
          </a:p>
          <a:p>
            <a:pPr lvl="1"/>
            <a:r>
              <a:rPr lang="en-US" dirty="0"/>
              <a:t>All reasons why nets were not used</a:t>
            </a:r>
          </a:p>
          <a:p>
            <a:pPr lvl="1"/>
            <a:r>
              <a:rPr lang="en-US" dirty="0"/>
              <a:t>Major reasons (6% or more of total)</a:t>
            </a:r>
          </a:p>
        </p:txBody>
      </p:sp>
      <p:sp>
        <p:nvSpPr>
          <p:cNvPr id="4" name="Slide Number Placeholder 3">
            <a:extLst>
              <a:ext uri="{FF2B5EF4-FFF2-40B4-BE49-F238E27FC236}">
                <a16:creationId xmlns:a16="http://schemas.microsoft.com/office/drawing/2014/main" id="{6987470B-365E-4D43-8F71-9B552ACBD8A9}"/>
              </a:ext>
            </a:extLst>
          </p:cNvPr>
          <p:cNvSpPr>
            <a:spLocks noGrp="1"/>
          </p:cNvSpPr>
          <p:nvPr>
            <p:ph type="sldNum" sz="quarter" idx="12"/>
          </p:nvPr>
        </p:nvSpPr>
        <p:spPr/>
        <p:txBody>
          <a:bodyPr/>
          <a:lstStyle/>
          <a:p>
            <a:fld id="{C4DDA4C8-0D31-0E4C-85E1-4552E994C258}" type="slidenum">
              <a:rPr lang="en-US" smtClean="0"/>
              <a:t>4</a:t>
            </a:fld>
            <a:endParaRPr lang="en-US"/>
          </a:p>
        </p:txBody>
      </p:sp>
    </p:spTree>
    <p:extLst>
      <p:ext uri="{BB962C8B-B14F-4D97-AF65-F5344CB8AC3E}">
        <p14:creationId xmlns:p14="http://schemas.microsoft.com/office/powerpoint/2010/main" val="41937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D234-6ACC-B346-ACAA-0020D087EE0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63A1BC5-54FE-3B4B-99F4-E73B6F262C35}"/>
              </a:ext>
            </a:extLst>
          </p:cNvPr>
          <p:cNvSpPr>
            <a:spLocks noGrp="1"/>
          </p:cNvSpPr>
          <p:nvPr>
            <p:ph idx="1"/>
          </p:nvPr>
        </p:nvSpPr>
        <p:spPr/>
        <p:txBody>
          <a:bodyPr>
            <a:normAutofit fontScale="92500"/>
          </a:bodyPr>
          <a:lstStyle/>
          <a:p>
            <a:r>
              <a:rPr lang="en-US" dirty="0"/>
              <a:t>60-80% of all nets were used the previous night</a:t>
            </a:r>
          </a:p>
          <a:p>
            <a:r>
              <a:rPr lang="en-US" dirty="0"/>
              <a:t>Answer options for ‘reasons’ varied significantly between countries, but were generally consistent within a given country</a:t>
            </a:r>
          </a:p>
        </p:txBody>
      </p:sp>
      <p:sp>
        <p:nvSpPr>
          <p:cNvPr id="4" name="Slide Number Placeholder 3">
            <a:extLst>
              <a:ext uri="{FF2B5EF4-FFF2-40B4-BE49-F238E27FC236}">
                <a16:creationId xmlns:a16="http://schemas.microsoft.com/office/drawing/2014/main" id="{AE32A9EE-62EF-D44D-9CD0-A172C694596F}"/>
              </a:ext>
            </a:extLst>
          </p:cNvPr>
          <p:cNvSpPr>
            <a:spLocks noGrp="1"/>
          </p:cNvSpPr>
          <p:nvPr>
            <p:ph type="sldNum" sz="quarter" idx="12"/>
          </p:nvPr>
        </p:nvSpPr>
        <p:spPr/>
        <p:txBody>
          <a:bodyPr/>
          <a:lstStyle/>
          <a:p>
            <a:fld id="{C4DDA4C8-0D31-0E4C-85E1-4552E994C258}" type="slidenum">
              <a:rPr lang="en-US" smtClean="0"/>
              <a:t>5</a:t>
            </a:fld>
            <a:endParaRPr lang="en-US"/>
          </a:p>
        </p:txBody>
      </p:sp>
    </p:spTree>
    <p:extLst>
      <p:ext uri="{BB962C8B-B14F-4D97-AF65-F5344CB8AC3E}">
        <p14:creationId xmlns:p14="http://schemas.microsoft.com/office/powerpoint/2010/main" val="301648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6605-5B13-374C-A967-E842E309032F}"/>
              </a:ext>
            </a:extLst>
          </p:cNvPr>
          <p:cNvSpPr>
            <a:spLocks noGrp="1"/>
          </p:cNvSpPr>
          <p:nvPr>
            <p:ph type="title"/>
          </p:nvPr>
        </p:nvSpPr>
        <p:spPr/>
        <p:txBody>
          <a:bodyPr>
            <a:noAutofit/>
          </a:bodyPr>
          <a:lstStyle/>
          <a:p>
            <a:r>
              <a:rPr lang="en-US" sz="3200" dirty="0"/>
              <a:t>Percent of nets used the previous night</a:t>
            </a:r>
          </a:p>
        </p:txBody>
      </p:sp>
      <p:sp>
        <p:nvSpPr>
          <p:cNvPr id="4" name="Slide Number Placeholder 3">
            <a:extLst>
              <a:ext uri="{FF2B5EF4-FFF2-40B4-BE49-F238E27FC236}">
                <a16:creationId xmlns:a16="http://schemas.microsoft.com/office/drawing/2014/main" id="{2780477F-E6DF-C541-B17E-03ACC0D73485}"/>
              </a:ext>
            </a:extLst>
          </p:cNvPr>
          <p:cNvSpPr>
            <a:spLocks noGrp="1"/>
          </p:cNvSpPr>
          <p:nvPr>
            <p:ph type="sldNum" sz="quarter" idx="12"/>
          </p:nvPr>
        </p:nvSpPr>
        <p:spPr/>
        <p:txBody>
          <a:bodyPr/>
          <a:lstStyle/>
          <a:p>
            <a:fld id="{C4DDA4C8-0D31-0E4C-85E1-4552E994C258}" type="slidenum">
              <a:rPr lang="en-US" smtClean="0"/>
              <a:t>6</a:t>
            </a:fld>
            <a:endParaRPr lang="en-US"/>
          </a:p>
        </p:txBody>
      </p:sp>
      <p:graphicFrame>
        <p:nvGraphicFramePr>
          <p:cNvPr id="7" name="Content Placeholder 6">
            <a:extLst>
              <a:ext uri="{FF2B5EF4-FFF2-40B4-BE49-F238E27FC236}">
                <a16:creationId xmlns:a16="http://schemas.microsoft.com/office/drawing/2014/main" id="{CC321710-212B-0544-A803-1A959A497266}"/>
              </a:ext>
            </a:extLst>
          </p:cNvPr>
          <p:cNvGraphicFramePr>
            <a:graphicFrameLocks noGrp="1"/>
          </p:cNvGraphicFramePr>
          <p:nvPr>
            <p:ph idx="1"/>
          </p:nvPr>
        </p:nvGraphicFramePr>
        <p:xfrm>
          <a:off x="793750" y="1624013"/>
          <a:ext cx="7532688" cy="2759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77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CC25-29DA-0249-A8C5-67ED86E8D978}"/>
              </a:ext>
            </a:extLst>
          </p:cNvPr>
          <p:cNvSpPr>
            <a:spLocks noGrp="1"/>
          </p:cNvSpPr>
          <p:nvPr>
            <p:ph type="title"/>
          </p:nvPr>
        </p:nvSpPr>
        <p:spPr/>
        <p:txBody>
          <a:bodyPr>
            <a:normAutofit fontScale="90000"/>
          </a:bodyPr>
          <a:lstStyle/>
          <a:p>
            <a:r>
              <a:rPr lang="en-US" dirty="0"/>
              <a:t>Household net supply important</a:t>
            </a:r>
          </a:p>
        </p:txBody>
      </p:sp>
      <p:sp>
        <p:nvSpPr>
          <p:cNvPr id="4" name="Slide Number Placeholder 3">
            <a:extLst>
              <a:ext uri="{FF2B5EF4-FFF2-40B4-BE49-F238E27FC236}">
                <a16:creationId xmlns:a16="http://schemas.microsoft.com/office/drawing/2014/main" id="{B58CFD8E-F886-0745-8239-CBC11D510C3F}"/>
              </a:ext>
            </a:extLst>
          </p:cNvPr>
          <p:cNvSpPr>
            <a:spLocks noGrp="1"/>
          </p:cNvSpPr>
          <p:nvPr>
            <p:ph type="sldNum" sz="quarter" idx="12"/>
          </p:nvPr>
        </p:nvSpPr>
        <p:spPr/>
        <p:txBody>
          <a:bodyPr/>
          <a:lstStyle/>
          <a:p>
            <a:fld id="{C4DDA4C8-0D31-0E4C-85E1-4552E994C258}" type="slidenum">
              <a:rPr lang="en-US" smtClean="0"/>
              <a:t>7</a:t>
            </a:fld>
            <a:endParaRPr lang="en-US"/>
          </a:p>
        </p:txBody>
      </p:sp>
      <p:graphicFrame>
        <p:nvGraphicFramePr>
          <p:cNvPr id="5" name="Content Placeholder 4">
            <a:extLst>
              <a:ext uri="{FF2B5EF4-FFF2-40B4-BE49-F238E27FC236}">
                <a16:creationId xmlns:a16="http://schemas.microsoft.com/office/drawing/2014/main" id="{8D03A587-750F-C74E-9927-FC6E8ECB8C92}"/>
              </a:ext>
            </a:extLst>
          </p:cNvPr>
          <p:cNvGraphicFramePr>
            <a:graphicFrameLocks noGrp="1"/>
          </p:cNvGraphicFramePr>
          <p:nvPr>
            <p:ph idx="1"/>
            <p:extLst>
              <p:ext uri="{D42A27DB-BD31-4B8C-83A1-F6EECF244321}">
                <p14:modId xmlns:p14="http://schemas.microsoft.com/office/powerpoint/2010/main" val="2697428084"/>
              </p:ext>
            </p:extLst>
          </p:nvPr>
        </p:nvGraphicFramePr>
        <p:xfrm>
          <a:off x="793750" y="1624013"/>
          <a:ext cx="7532688" cy="30680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35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F064-4586-0A48-92D6-368F11E3C19A}"/>
              </a:ext>
            </a:extLst>
          </p:cNvPr>
          <p:cNvSpPr>
            <a:spLocks noGrp="1"/>
          </p:cNvSpPr>
          <p:nvPr>
            <p:ph type="title"/>
          </p:nvPr>
        </p:nvSpPr>
        <p:spPr/>
        <p:txBody>
          <a:bodyPr/>
          <a:lstStyle/>
          <a:p>
            <a:r>
              <a:rPr lang="en-US" dirty="0"/>
              <a:t>Liberia 2016</a:t>
            </a:r>
          </a:p>
        </p:txBody>
      </p:sp>
      <p:sp>
        <p:nvSpPr>
          <p:cNvPr id="4" name="Slide Number Placeholder 3">
            <a:extLst>
              <a:ext uri="{FF2B5EF4-FFF2-40B4-BE49-F238E27FC236}">
                <a16:creationId xmlns:a16="http://schemas.microsoft.com/office/drawing/2014/main" id="{729ACF59-3E1E-5C49-98E1-BBDE747C6A60}"/>
              </a:ext>
            </a:extLst>
          </p:cNvPr>
          <p:cNvSpPr>
            <a:spLocks noGrp="1"/>
          </p:cNvSpPr>
          <p:nvPr>
            <p:ph type="sldNum" sz="quarter" idx="12"/>
          </p:nvPr>
        </p:nvSpPr>
        <p:spPr/>
        <p:txBody>
          <a:bodyPr/>
          <a:lstStyle/>
          <a:p>
            <a:fld id="{C4DDA4C8-0D31-0E4C-85E1-4552E994C258}" type="slidenum">
              <a:rPr lang="en-US" smtClean="0"/>
              <a:t>8</a:t>
            </a:fld>
            <a:endParaRPr lang="en-US"/>
          </a:p>
        </p:txBody>
      </p:sp>
      <p:graphicFrame>
        <p:nvGraphicFramePr>
          <p:cNvPr id="7" name="Content Placeholder 6">
            <a:extLst>
              <a:ext uri="{FF2B5EF4-FFF2-40B4-BE49-F238E27FC236}">
                <a16:creationId xmlns:a16="http://schemas.microsoft.com/office/drawing/2014/main" id="{00000000-0008-0000-0300-000003000000}"/>
              </a:ext>
            </a:extLst>
          </p:cNvPr>
          <p:cNvGraphicFramePr>
            <a:graphicFrameLocks noGrp="1"/>
          </p:cNvGraphicFramePr>
          <p:nvPr>
            <p:ph sz="half" idx="1"/>
            <p:extLst>
              <p:ext uri="{D42A27DB-BD31-4B8C-83A1-F6EECF244321}">
                <p14:modId xmlns:p14="http://schemas.microsoft.com/office/powerpoint/2010/main" val="3879111173"/>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7">
            <a:extLst>
              <a:ext uri="{FF2B5EF4-FFF2-40B4-BE49-F238E27FC236}">
                <a16:creationId xmlns:a16="http://schemas.microsoft.com/office/drawing/2014/main" id="{00000000-0008-0000-0300-000004000000}"/>
              </a:ext>
            </a:extLst>
          </p:cNvPr>
          <p:cNvGraphicFramePr>
            <a:graphicFrameLocks noGrp="1"/>
          </p:cNvGraphicFramePr>
          <p:nvPr>
            <p:ph sz="half" idx="2"/>
            <p:extLst>
              <p:ext uri="{D42A27DB-BD31-4B8C-83A1-F6EECF244321}">
                <p14:modId xmlns:p14="http://schemas.microsoft.com/office/powerpoint/2010/main" val="1848387218"/>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722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DE1F-4207-F046-9BF5-15880282D888}"/>
              </a:ext>
            </a:extLst>
          </p:cNvPr>
          <p:cNvSpPr>
            <a:spLocks noGrp="1"/>
          </p:cNvSpPr>
          <p:nvPr>
            <p:ph type="title"/>
          </p:nvPr>
        </p:nvSpPr>
        <p:spPr/>
        <p:txBody>
          <a:bodyPr/>
          <a:lstStyle/>
          <a:p>
            <a:r>
              <a:rPr lang="en-US" dirty="0"/>
              <a:t>Nigeria 2010</a:t>
            </a:r>
          </a:p>
        </p:txBody>
      </p:sp>
      <p:sp>
        <p:nvSpPr>
          <p:cNvPr id="5" name="Slide Number Placeholder 4">
            <a:extLst>
              <a:ext uri="{FF2B5EF4-FFF2-40B4-BE49-F238E27FC236}">
                <a16:creationId xmlns:a16="http://schemas.microsoft.com/office/drawing/2014/main" id="{64621204-280F-694B-9BF4-9AD8AC87EA02}"/>
              </a:ext>
            </a:extLst>
          </p:cNvPr>
          <p:cNvSpPr>
            <a:spLocks noGrp="1"/>
          </p:cNvSpPr>
          <p:nvPr>
            <p:ph type="sldNum" sz="quarter" idx="12"/>
          </p:nvPr>
        </p:nvSpPr>
        <p:spPr/>
        <p:txBody>
          <a:bodyPr/>
          <a:lstStyle/>
          <a:p>
            <a:fld id="{C4DDA4C8-0D31-0E4C-85E1-4552E994C258}" type="slidenum">
              <a:rPr lang="en-US" smtClean="0"/>
              <a:t>9</a:t>
            </a:fld>
            <a:endParaRPr lang="en-US"/>
          </a:p>
        </p:txBody>
      </p:sp>
      <p:graphicFrame>
        <p:nvGraphicFramePr>
          <p:cNvPr id="6" name="Content Placeholder 5">
            <a:extLst>
              <a:ext uri="{FF2B5EF4-FFF2-40B4-BE49-F238E27FC236}">
                <a16:creationId xmlns:a16="http://schemas.microsoft.com/office/drawing/2014/main" id="{01B422BD-9943-994E-823A-4F807839CA0B}"/>
              </a:ext>
            </a:extLst>
          </p:cNvPr>
          <p:cNvGraphicFramePr>
            <a:graphicFrameLocks noGrp="1"/>
          </p:cNvGraphicFramePr>
          <p:nvPr>
            <p:ph sz="half" idx="1"/>
            <p:extLst>
              <p:ext uri="{D42A27DB-BD31-4B8C-83A1-F6EECF244321}">
                <p14:modId xmlns:p14="http://schemas.microsoft.com/office/powerpoint/2010/main" val="1409297510"/>
              </p:ext>
            </p:extLst>
          </p:nvPr>
        </p:nvGraphicFramePr>
        <p:xfrm>
          <a:off x="457200" y="1200150"/>
          <a:ext cx="4038600" cy="3394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00000000-0008-0000-0A00-000004000000}"/>
              </a:ext>
            </a:extLst>
          </p:cNvPr>
          <p:cNvGraphicFramePr>
            <a:graphicFrameLocks noGrp="1"/>
          </p:cNvGraphicFramePr>
          <p:nvPr>
            <p:ph sz="half" idx="2"/>
            <p:extLst>
              <p:ext uri="{D42A27DB-BD31-4B8C-83A1-F6EECF244321}">
                <p14:modId xmlns:p14="http://schemas.microsoft.com/office/powerpoint/2010/main" val="1357955273"/>
              </p:ext>
            </p:extLst>
          </p:nvPr>
        </p:nvGraphicFramePr>
        <p:xfrm>
          <a:off x="4648200" y="1200150"/>
          <a:ext cx="4038600" cy="339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9117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AB8BB1DAD8E04E8A1E1B9CBC384034" ma:contentTypeVersion="0" ma:contentTypeDescription="Create a new document." ma:contentTypeScope="" ma:versionID="28bba83c90a77701032ad7838fc9a14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3EB8D0-AB19-4443-912A-6C7AC2C85478}">
  <ds:schemaRefs>
    <ds:schemaRef ds:uri="http://purl.org/dc/dcmitype/"/>
    <ds:schemaRef ds:uri="http://schemas.microsoft.com/office/2006/documentManagement/typ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05A9354-2671-4E59-B1F9-1F0F0C8A428F}">
  <ds:schemaRefs>
    <ds:schemaRef ds:uri="http://schemas.microsoft.com/sharepoint/v3/contenttype/forms"/>
  </ds:schemaRefs>
</ds:datastoreItem>
</file>

<file path=customXml/itemProps3.xml><?xml version="1.0" encoding="utf-8"?>
<ds:datastoreItem xmlns:ds="http://schemas.openxmlformats.org/officeDocument/2006/customXml" ds:itemID="{70F46054-EC5A-4499-9D3F-3697AE29E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10577</TotalTime>
  <Words>771</Words>
  <Application>Microsoft Macintosh PowerPoint</Application>
  <PresentationFormat>On-screen Show (16:9)</PresentationFormat>
  <Paragraphs>87</Paragraphs>
  <Slides>15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Reasons why nets are not used – MIS analysis</vt:lpstr>
      <vt:lpstr>Methods</vt:lpstr>
      <vt:lpstr>Methods (cont)</vt:lpstr>
      <vt:lpstr>Methods (cont)</vt:lpstr>
      <vt:lpstr>Results</vt:lpstr>
      <vt:lpstr>Percent of nets used the previous night</vt:lpstr>
      <vt:lpstr>Household net supply important</vt:lpstr>
      <vt:lpstr>Liberia 2016</vt:lpstr>
      <vt:lpstr>Nigeria 2010</vt:lpstr>
      <vt:lpstr>Nigeria 2015</vt:lpstr>
      <vt:lpstr>Senegal</vt:lpstr>
      <vt:lpstr>Senegal</vt:lpstr>
      <vt:lpstr>Tanzania 2015-16</vt:lpstr>
      <vt:lpstr>Tanzania 2017</vt:lpstr>
      <vt:lpstr>Uganda</vt:lpstr>
    </vt:vector>
  </TitlesOfParts>
  <Company>JHU/CCP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Office 2004 Test Drive User</dc:creator>
  <cp:lastModifiedBy>Hannah Koenker</cp:lastModifiedBy>
  <cp:revision>44</cp:revision>
  <dcterms:created xsi:type="dcterms:W3CDTF">2015-04-16T17:18:07Z</dcterms:created>
  <dcterms:modified xsi:type="dcterms:W3CDTF">2019-03-18T18:57:30Z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0x01010064AB8BB1DAD8E04E8A1E1B9CBC384034</vt:lpwstr>
  </property>
</Properties>
</file>