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689" r:id="rId2"/>
    <p:sldId id="589" r:id="rId3"/>
    <p:sldId id="748" r:id="rId4"/>
    <p:sldId id="827" r:id="rId5"/>
    <p:sldId id="829" r:id="rId6"/>
    <p:sldId id="822" r:id="rId7"/>
    <p:sldId id="831" r:id="rId8"/>
    <p:sldId id="823" r:id="rId9"/>
    <p:sldId id="826" r:id="rId10"/>
    <p:sldId id="824" r:id="rId11"/>
    <p:sldId id="750" r:id="rId12"/>
    <p:sldId id="816" r:id="rId13"/>
    <p:sldId id="821" r:id="rId14"/>
    <p:sldId id="825" r:id="rId15"/>
    <p:sldId id="819" r:id="rId16"/>
    <p:sldId id="806" r:id="rId17"/>
    <p:sldId id="807" r:id="rId18"/>
    <p:sldId id="830" r:id="rId19"/>
  </p:sldIdLst>
  <p:sldSz cx="9144000" cy="6858000" type="screen4x3"/>
  <p:notesSz cx="6997700" cy="9194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-11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-11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-11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-11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-112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itchFamily="-112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itchFamily="-112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itchFamily="-112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itchFamily="-11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6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8512"/>
    <a:srgbClr val="660066"/>
    <a:srgbClr val="0000FF"/>
    <a:srgbClr val="CC0000"/>
    <a:srgbClr val="FF9900"/>
    <a:srgbClr val="008000"/>
    <a:srgbClr val="00CC00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38" autoAdjust="0"/>
    <p:restoredTop sz="94660"/>
  </p:normalViewPr>
  <p:slideViewPr>
    <p:cSldViewPr snapToObjects="1">
      <p:cViewPr>
        <p:scale>
          <a:sx n="118" d="100"/>
          <a:sy n="118" d="100"/>
        </p:scale>
        <p:origin x="-89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>
        <p:scale>
          <a:sx n="75" d="100"/>
          <a:sy n="75" d="100"/>
        </p:scale>
        <p:origin x="-2460" y="-258"/>
      </p:cViewPr>
      <p:guideLst>
        <p:guide orient="horz" pos="2896"/>
        <p:guide pos="2204"/>
      </p:guideLst>
    </p:cSldViewPr>
  </p:notesViewPr>
  <p:gridSpacing cx="75895" cy="7589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8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5" tIns="46256" rIns="92515" bIns="46256" numCol="1" anchor="t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5" tIns="46256" rIns="92515" bIns="46256" numCol="1" anchor="t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6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34425"/>
            <a:ext cx="30321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5" tIns="46256" rIns="92515" bIns="46256" numCol="1" anchor="b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6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734425"/>
            <a:ext cx="30321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5" tIns="46256" rIns="92515" bIns="46256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64D63F66-CC64-4EEB-9E90-434896C62F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630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5" tIns="46256" rIns="92515" bIns="46256" numCol="1" anchor="t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5" tIns="46256" rIns="92515" bIns="46256" numCol="1" anchor="t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688975"/>
            <a:ext cx="4597400" cy="3448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367213"/>
            <a:ext cx="5130800" cy="413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5" tIns="46256" rIns="92515" bIns="462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34425"/>
            <a:ext cx="30321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5" tIns="46256" rIns="92515" bIns="46256" numCol="1" anchor="b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734425"/>
            <a:ext cx="30321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5" tIns="46256" rIns="92515" bIns="46256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AB76B5A6-36E1-4474-BA79-BCC671141F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6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12" charset="0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BCD4FF-721F-4D38-98E2-06441BDB2DC3}" type="slidenum">
              <a:rPr lang="en-US" smtClean="0">
                <a:latin typeface="Times New Roman" pitchFamily="-112" charset="0"/>
              </a:rPr>
              <a:pPr/>
              <a:t>1</a:t>
            </a:fld>
            <a:endParaRPr lang="en-US">
              <a:latin typeface="Times New Roman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885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12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DA2CA8-90EC-4ABD-AD1B-B5F03A5437C4}" type="slidenum">
              <a:rPr lang="en-US" smtClean="0">
                <a:latin typeface="Times New Roman" pitchFamily="-112" charset="0"/>
              </a:rPr>
              <a:pPr/>
              <a:t>10</a:t>
            </a:fld>
            <a:endParaRPr lang="en-US">
              <a:latin typeface="Times New Roman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644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12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E53043-2505-4784-917C-8528610BD2A4}" type="slidenum">
              <a:rPr lang="en-US" smtClean="0">
                <a:latin typeface="Times New Roman" pitchFamily="-112" charset="0"/>
              </a:rPr>
              <a:pPr/>
              <a:t>11</a:t>
            </a:fld>
            <a:endParaRPr lang="en-US">
              <a:latin typeface="Times New Roman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9817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12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E53043-2505-4784-917C-8528610BD2A4}" type="slidenum">
              <a:rPr lang="en-US" smtClean="0">
                <a:latin typeface="Times New Roman" pitchFamily="-112" charset="0"/>
              </a:rPr>
              <a:pPr/>
              <a:t>12</a:t>
            </a:fld>
            <a:endParaRPr lang="en-US">
              <a:latin typeface="Times New Roman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1226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12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E53043-2505-4784-917C-8528610BD2A4}" type="slidenum">
              <a:rPr lang="en-US" smtClean="0">
                <a:latin typeface="Times New Roman" pitchFamily="-112" charset="0"/>
              </a:rPr>
              <a:pPr/>
              <a:t>13</a:t>
            </a:fld>
            <a:endParaRPr lang="en-US">
              <a:latin typeface="Times New Roman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0686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12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E53043-2505-4784-917C-8528610BD2A4}" type="slidenum">
              <a:rPr lang="en-US" smtClean="0">
                <a:latin typeface="Times New Roman" pitchFamily="-112" charset="0"/>
              </a:rPr>
              <a:pPr/>
              <a:t>14</a:t>
            </a:fld>
            <a:endParaRPr lang="en-US">
              <a:latin typeface="Times New Roman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2662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12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A5CEA4-25BC-44BA-889E-C6AD977B6602}" type="slidenum">
              <a:rPr lang="en-US" smtClean="0">
                <a:latin typeface="Times New Roman" pitchFamily="-112" charset="0"/>
              </a:rPr>
              <a:pPr/>
              <a:t>16</a:t>
            </a:fld>
            <a:endParaRPr lang="en-US">
              <a:latin typeface="Times New Roman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0170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12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3912CB-0B03-4C0A-806F-02673C58DB86}" type="slidenum">
              <a:rPr lang="en-US" smtClean="0">
                <a:latin typeface="Times New Roman" pitchFamily="-112" charset="0"/>
              </a:rPr>
              <a:pPr/>
              <a:t>17</a:t>
            </a:fld>
            <a:endParaRPr lang="en-US">
              <a:latin typeface="Times New Roman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7993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12" charset="0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BCD4FF-721F-4D38-98E2-06441BDB2DC3}" type="slidenum">
              <a:rPr lang="en-US" smtClean="0">
                <a:latin typeface="Times New Roman" pitchFamily="-112" charset="0"/>
              </a:rPr>
              <a:pPr/>
              <a:t>18</a:t>
            </a:fld>
            <a:endParaRPr lang="en-US">
              <a:latin typeface="Times New Roman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900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12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A6457D-D809-4A1E-84B7-0A679143C489}" type="slidenum">
              <a:rPr lang="en-US" smtClean="0">
                <a:latin typeface="Times New Roman" pitchFamily="-112" charset="0"/>
              </a:rPr>
              <a:pPr/>
              <a:t>2</a:t>
            </a:fld>
            <a:endParaRPr lang="en-US">
              <a:latin typeface="Times New Roman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732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12" charset="0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E34564-027E-4717-86F8-293996997FA4}" type="slidenum">
              <a:rPr lang="en-US" smtClean="0">
                <a:latin typeface="Times New Roman" pitchFamily="-112" charset="0"/>
              </a:rPr>
              <a:pPr/>
              <a:t>3</a:t>
            </a:fld>
            <a:endParaRPr lang="en-US">
              <a:latin typeface="Times New Roman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030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12" charset="0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E34564-027E-4717-86F8-293996997FA4}" type="slidenum">
              <a:rPr lang="en-US" smtClean="0">
                <a:latin typeface="Times New Roman" pitchFamily="-112" charset="0"/>
              </a:rPr>
              <a:pPr/>
              <a:t>4</a:t>
            </a:fld>
            <a:endParaRPr lang="en-US">
              <a:latin typeface="Times New Roman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988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12" charset="0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E34564-027E-4717-86F8-293996997FA4}" type="slidenum">
              <a:rPr lang="en-US" smtClean="0">
                <a:latin typeface="Times New Roman" pitchFamily="-112" charset="0"/>
              </a:rPr>
              <a:pPr/>
              <a:t>5</a:t>
            </a:fld>
            <a:endParaRPr lang="en-US">
              <a:latin typeface="Times New Roman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930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12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BBD4EC-509E-4431-A437-59C753584727}" type="slidenum">
              <a:rPr lang="en-US" smtClean="0">
                <a:latin typeface="Times New Roman" pitchFamily="-112" charset="0"/>
              </a:rPr>
              <a:pPr/>
              <a:t>6</a:t>
            </a:fld>
            <a:endParaRPr lang="en-US">
              <a:latin typeface="Times New Roman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3458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12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BBD4EC-509E-4431-A437-59C753584727}" type="slidenum">
              <a:rPr lang="en-US" smtClean="0">
                <a:latin typeface="Times New Roman" pitchFamily="-112" charset="0"/>
              </a:rPr>
              <a:pPr/>
              <a:t>7</a:t>
            </a:fld>
            <a:endParaRPr lang="en-US">
              <a:latin typeface="Times New Roman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5765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12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BBD4EC-509E-4431-A437-59C753584727}" type="slidenum">
              <a:rPr lang="en-US" smtClean="0">
                <a:latin typeface="Times New Roman" pitchFamily="-112" charset="0"/>
              </a:rPr>
              <a:pPr/>
              <a:t>8</a:t>
            </a:fld>
            <a:endParaRPr lang="en-US">
              <a:latin typeface="Times New Roman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039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12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BBD4EC-509E-4431-A437-59C753584727}" type="slidenum">
              <a:rPr lang="en-US" smtClean="0">
                <a:latin typeface="Times New Roman" pitchFamily="-112" charset="0"/>
              </a:rPr>
              <a:pPr/>
              <a:t>9</a:t>
            </a:fld>
            <a:endParaRPr lang="en-US">
              <a:latin typeface="Times New Roman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619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248400" y="6400800"/>
            <a:ext cx="2895600" cy="457200"/>
          </a:xfrm>
        </p:spPr>
        <p:txBody>
          <a:bodyPr/>
          <a:lstStyle>
            <a:lvl1pPr>
              <a:defRPr sz="200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70BF38C-8783-4CA4-A428-47B8A0FC9D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248400" y="6400800"/>
            <a:ext cx="2895600" cy="457200"/>
          </a:xfrm>
        </p:spPr>
        <p:txBody>
          <a:bodyPr/>
          <a:lstStyle>
            <a:lvl1pPr>
              <a:defRPr sz="200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3E2F3DB-588A-4A4D-8866-1D4B6BA580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1013" y="76200"/>
            <a:ext cx="2219325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9863" y="76200"/>
            <a:ext cx="65087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305550" y="6477000"/>
            <a:ext cx="2895600" cy="457200"/>
          </a:xfrm>
        </p:spPr>
        <p:txBody>
          <a:bodyPr/>
          <a:lstStyle>
            <a:lvl1pPr>
              <a:defRPr sz="200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BF5090D-164D-4F8B-AA29-DEC29D8E42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76200"/>
            <a:ext cx="8880475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990600"/>
            <a:ext cx="73152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305550" y="6400800"/>
            <a:ext cx="2895600" cy="457200"/>
          </a:xfrm>
        </p:spPr>
        <p:txBody>
          <a:bodyPr/>
          <a:lstStyle>
            <a:lvl1pPr>
              <a:defRPr sz="200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DF46EF2-5FF3-4255-A0DE-F18571CC76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76200"/>
            <a:ext cx="8880475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990600"/>
            <a:ext cx="35814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990600"/>
            <a:ext cx="35814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305550" y="6400800"/>
            <a:ext cx="2895600" cy="457200"/>
          </a:xfrm>
        </p:spPr>
        <p:txBody>
          <a:bodyPr/>
          <a:lstStyle>
            <a:lvl1pPr>
              <a:defRPr sz="200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3BE44FD-1B3A-4765-989A-16D82A72EA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76200"/>
            <a:ext cx="8880475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990600"/>
            <a:ext cx="35814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35814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914400" y="3505200"/>
            <a:ext cx="73152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305550" y="6400800"/>
            <a:ext cx="2895600" cy="457200"/>
          </a:xfrm>
        </p:spPr>
        <p:txBody>
          <a:bodyPr/>
          <a:lstStyle>
            <a:lvl1pPr>
              <a:defRPr sz="200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403C59E-1C20-48B8-AE48-51F36C88B3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305550" y="6477000"/>
            <a:ext cx="2895600" cy="457200"/>
          </a:xfrm>
        </p:spPr>
        <p:txBody>
          <a:bodyPr/>
          <a:lstStyle>
            <a:lvl1pPr>
              <a:defRPr sz="200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AEEEE1A-8B5F-4255-8853-16A44B7F957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305550" y="6400800"/>
            <a:ext cx="2895600" cy="457200"/>
          </a:xfrm>
        </p:spPr>
        <p:txBody>
          <a:bodyPr/>
          <a:lstStyle>
            <a:lvl1pPr>
              <a:defRPr sz="200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99016C1-61C1-4E21-8E93-D1D5960304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990600"/>
            <a:ext cx="3581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3581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305550" y="6400800"/>
            <a:ext cx="2895600" cy="457200"/>
          </a:xfrm>
        </p:spPr>
        <p:txBody>
          <a:bodyPr/>
          <a:lstStyle>
            <a:lvl1pPr>
              <a:defRPr sz="200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5A20463-EDA2-4747-9D3A-770C8A8ACE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305550" y="6400800"/>
            <a:ext cx="2895600" cy="457200"/>
          </a:xfrm>
        </p:spPr>
        <p:txBody>
          <a:bodyPr/>
          <a:lstStyle>
            <a:lvl1pPr>
              <a:defRPr sz="200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C4F1A98-4964-45CE-A58F-62643862FF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305550" y="6400800"/>
            <a:ext cx="2895600" cy="457200"/>
          </a:xfrm>
        </p:spPr>
        <p:txBody>
          <a:bodyPr/>
          <a:lstStyle>
            <a:lvl1pPr>
              <a:defRPr sz="200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9E2B3BE-A1F3-40D1-8EEC-8125F51F091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305550" y="6310313"/>
            <a:ext cx="2895600" cy="457200"/>
          </a:xfrm>
        </p:spPr>
        <p:txBody>
          <a:bodyPr/>
          <a:lstStyle>
            <a:lvl1pPr>
              <a:defRPr sz="200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53EE4F3-45CC-47E8-B989-A71EF1B38C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305550" y="6477000"/>
            <a:ext cx="2895600" cy="457200"/>
          </a:xfrm>
        </p:spPr>
        <p:txBody>
          <a:bodyPr/>
          <a:lstStyle>
            <a:lvl1pPr>
              <a:defRPr sz="200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3A5589E-8953-4BEE-BDD7-05D6E153CE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305550" y="6310313"/>
            <a:ext cx="2895600" cy="457200"/>
          </a:xfrm>
        </p:spPr>
        <p:txBody>
          <a:bodyPr/>
          <a:lstStyle>
            <a:lvl1pPr>
              <a:defRPr sz="200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9C175A7-B27D-4E04-8BD0-3BF0E54F34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990600"/>
            <a:ext cx="7315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 b="1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05550" y="65389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 b="1">
                <a:solidFill>
                  <a:schemeClr val="folHlink"/>
                </a:solidFill>
                <a:latin typeface="+mn-lt"/>
              </a:defRPr>
            </a:lvl1pPr>
          </a:lstStyle>
          <a:p>
            <a:pPr>
              <a:defRPr/>
            </a:pPr>
            <a:fld id="{E9592585-3565-48DA-B1FA-93911BBCBF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169863" y="76200"/>
            <a:ext cx="88804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84" r:id="rId12"/>
    <p:sldLayoutId id="2147483885" r:id="rId13"/>
    <p:sldLayoutId id="2147483886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Trebuchet MS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Trebuchet MS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Trebuchet MS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Trebuchet MS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e.umbc.edu/~nilanb/teaching/628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9E8D12-E5BE-4689-909E-A7CAFEA4E45E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0" y="1835150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 dirty="0">
                <a:solidFill>
                  <a:srgbClr val="000066"/>
                </a:solidFill>
                <a:latin typeface="Trebuchet MS" pitchFamily="34" charset="0"/>
              </a:rPr>
              <a:t>CMSC 628: Introduction to Mobile Computing</a:t>
            </a:r>
            <a:endParaRPr lang="en-US" sz="1000" b="1" dirty="0">
              <a:solidFill>
                <a:srgbClr val="000066"/>
              </a:solidFill>
              <a:latin typeface="Trebuchet MS" pitchFamily="34" charset="0"/>
            </a:endParaRP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2590800" y="3201988"/>
            <a:ext cx="3962400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latin typeface="Trebuchet MS" pitchFamily="34" charset="0"/>
              </a:rPr>
              <a:t>Nilanjan Banerjee</a:t>
            </a:r>
          </a:p>
          <a:p>
            <a:pPr algn="ctr"/>
            <a:endParaRPr lang="en-US" sz="2000" b="1" baseline="30000"/>
          </a:p>
        </p:txBody>
      </p:sp>
      <p:sp>
        <p:nvSpPr>
          <p:cNvPr id="16389" name="Text Box 6"/>
          <p:cNvSpPr txBox="1">
            <a:spLocks noChangeArrowheads="1"/>
          </p:cNvSpPr>
          <p:nvPr/>
        </p:nvSpPr>
        <p:spPr bwMode="auto">
          <a:xfrm>
            <a:off x="-19050" y="6370638"/>
            <a:ext cx="9144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b="1" dirty="0">
                <a:latin typeface="Trebuchet MS" pitchFamily="34" charset="0"/>
              </a:rPr>
              <a:t>Introduction to Mobile Computing</a:t>
            </a:r>
            <a:endParaRPr lang="en-US" sz="700" b="1" dirty="0">
              <a:latin typeface="Trebuchet MS" pitchFamily="34" charset="0"/>
            </a:endParaRPr>
          </a:p>
        </p:txBody>
      </p:sp>
      <p:sp>
        <p:nvSpPr>
          <p:cNvPr id="16390" name="Text Box 7"/>
          <p:cNvSpPr txBox="1">
            <a:spLocks noChangeArrowheads="1"/>
          </p:cNvSpPr>
          <p:nvPr/>
        </p:nvSpPr>
        <p:spPr bwMode="auto">
          <a:xfrm>
            <a:off x="2286000" y="3806825"/>
            <a:ext cx="46482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i="1" dirty="0">
                <a:latin typeface="Trebuchet MS" pitchFamily="34" charset="0"/>
              </a:rPr>
              <a:t>University of Maryland</a:t>
            </a:r>
            <a:endParaRPr lang="en-US" sz="1400" b="1" baseline="30000" dirty="0"/>
          </a:p>
          <a:p>
            <a:pPr algn="ctr"/>
            <a:r>
              <a:rPr lang="en-US" sz="1400" dirty="0">
                <a:latin typeface="Trebuchet MS" pitchFamily="34" charset="0"/>
              </a:rPr>
              <a:t>Baltimore County</a:t>
            </a:r>
          </a:p>
          <a:p>
            <a:pPr algn="ctr"/>
            <a:r>
              <a:rPr lang="en-US" sz="1400" dirty="0" err="1">
                <a:latin typeface="Trebuchet MS" pitchFamily="34" charset="0"/>
              </a:rPr>
              <a:t>nilanb@umbc.edu</a:t>
            </a:r>
            <a:endParaRPr lang="en-US" sz="1400" dirty="0">
              <a:latin typeface="Trebuchet MS" pitchFamily="34" charset="0"/>
            </a:endParaRPr>
          </a:p>
          <a:p>
            <a:pPr algn="ctr"/>
            <a:r>
              <a:rPr lang="en-US" sz="1400" dirty="0">
                <a:latin typeface="Trebuchet MS" pitchFamily="34" charset="0"/>
              </a:rPr>
              <a:t>http://www.csee.umbc.edu/~nilanb/teaching/628/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6C7034-065D-4C36-B219-D5EA5CC050F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will I </a:t>
            </a:r>
            <a:r>
              <a:rPr lang="en-US"/>
              <a:t>be graded?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066800"/>
            <a:ext cx="7467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657600" algn="l"/>
              </a:tabLst>
              <a:defRPr/>
            </a:pPr>
            <a:r>
              <a:rPr lang="en-US" sz="2000" kern="0" dirty="0">
                <a:latin typeface="+mn-lt"/>
              </a:rPr>
              <a:t>Individual Assignments </a:t>
            </a:r>
            <a:r>
              <a:rPr lang="en-US" sz="2000" b="1" kern="0" dirty="0">
                <a:latin typeface="+mn-lt"/>
              </a:rPr>
              <a:t>(3 total) (35 points)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tabLst>
                <a:tab pos="3657600" algn="l"/>
              </a:tabLst>
            </a:pPr>
            <a:r>
              <a:rPr lang="en-US" sz="2000" kern="0" dirty="0">
                <a:latin typeface="+mn-lt"/>
              </a:rPr>
              <a:t>Different semantics for evaluation </a:t>
            </a:r>
            <a:endParaRPr kumimoji="0" lang="en-US" sz="2000" b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>
              <a:spcBef>
                <a:spcPct val="20000"/>
              </a:spcBef>
              <a:tabLst>
                <a:tab pos="3657600" algn="l"/>
              </a:tabLst>
            </a:pPr>
            <a:endParaRPr kumimoji="0" lang="en-US" sz="20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657600" algn="l"/>
              </a:tabLst>
              <a:defRPr/>
            </a:pPr>
            <a:r>
              <a:rPr lang="en-US" sz="2000" kern="0" dirty="0">
                <a:latin typeface="+mn-lt"/>
              </a:rPr>
              <a:t>In-class midterm </a:t>
            </a:r>
            <a:r>
              <a:rPr lang="en-US" sz="2000" b="1" kern="0" dirty="0">
                <a:latin typeface="+mn-lt"/>
              </a:rPr>
              <a:t>(20 points)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tabLst>
                <a:tab pos="3657600" algn="l"/>
              </a:tabLst>
            </a:pPr>
            <a:r>
              <a:rPr lang="en-US" sz="2000" kern="0" dirty="0">
                <a:latin typeface="+mn-lt"/>
              </a:rPr>
              <a:t>Testing design skills and mobile programming skills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657600" algn="l"/>
              </a:tabLst>
              <a:defRPr/>
            </a:pPr>
            <a:endParaRPr lang="en-US" sz="2000" kern="0" dirty="0"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657600" algn="l"/>
              </a:tabLst>
              <a:defRPr/>
            </a:pPr>
            <a:r>
              <a:rPr lang="en-US" sz="2000" kern="0" dirty="0">
                <a:latin typeface="+mn-lt"/>
              </a:rPr>
              <a:t>Final project groups that would be determined later </a:t>
            </a:r>
            <a:r>
              <a:rPr lang="en-US" sz="2000" b="1" kern="0" dirty="0">
                <a:latin typeface="+mn-lt"/>
              </a:rPr>
              <a:t>(35 points)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tabLst>
                <a:tab pos="3657600" algn="l"/>
              </a:tabLst>
            </a:pPr>
            <a:r>
              <a:rPr lang="en-US" sz="2000" kern="0" dirty="0">
                <a:latin typeface="+mn-lt"/>
              </a:rPr>
              <a:t>We will have a poster/demo session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657600" algn="l"/>
              </a:tabLst>
              <a:defRPr/>
            </a:pPr>
            <a:endParaRPr lang="en-US" sz="2000" kern="0" dirty="0"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657600" algn="l"/>
              </a:tabLst>
              <a:defRPr/>
            </a:pPr>
            <a:r>
              <a:rPr lang="en-US" sz="2000" kern="0" dirty="0">
                <a:latin typeface="+mn-lt"/>
              </a:rPr>
              <a:t>Attendance  </a:t>
            </a:r>
            <a:r>
              <a:rPr lang="en-US" sz="2000" b="1" kern="0" dirty="0">
                <a:latin typeface="+mn-lt"/>
              </a:rPr>
              <a:t>(10 points)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tabLst>
                <a:tab pos="3657600" algn="l"/>
              </a:tabLst>
            </a:pPr>
            <a:r>
              <a:rPr lang="en-US" sz="2000" kern="0" dirty="0">
                <a:latin typeface="+mn-lt"/>
              </a:rPr>
              <a:t>Recorded through in class exercises</a:t>
            </a:r>
          </a:p>
        </p:txBody>
      </p:sp>
    </p:spTree>
  </p:cSld>
  <p:clrMapOvr>
    <a:masterClrMapping/>
  </p:clrMapOvr>
  <p:transition advTm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E3F71D-6A7B-4AEE-A3CC-F861B6CE3EF5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457200" y="1066800"/>
            <a:ext cx="7467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657600" algn="l"/>
              </a:tabLst>
              <a:defRPr/>
            </a:pPr>
            <a:r>
              <a:rPr lang="en-US" sz="2000" kern="0" dirty="0">
                <a:latin typeface="+mn-lt"/>
              </a:rPr>
              <a:t>Three assignments on design problems</a:t>
            </a:r>
            <a:endParaRPr lang="en-US" sz="2000" b="1" kern="0" dirty="0">
              <a:latin typeface="+mn-lt"/>
            </a:endParaRPr>
          </a:p>
          <a:p>
            <a:pPr marL="800100" lvl="1" indent="-342900">
              <a:spcBef>
                <a:spcPct val="20000"/>
              </a:spcBef>
              <a:buFontTx/>
              <a:buChar char="•"/>
              <a:tabLst>
                <a:tab pos="3657600" algn="l"/>
              </a:tabLst>
            </a:pPr>
            <a:r>
              <a:rPr lang="en-US" sz="2000" kern="0" dirty="0">
                <a:latin typeface="+mn-lt"/>
              </a:rPr>
              <a:t>Involve coding for the Android  </a:t>
            </a:r>
            <a:endParaRPr kumimoji="0" lang="en-US" sz="2000" b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>
              <a:spcBef>
                <a:spcPct val="20000"/>
              </a:spcBef>
              <a:tabLst>
                <a:tab pos="3657600" algn="l"/>
              </a:tabLst>
            </a:pPr>
            <a:endParaRPr kumimoji="0" lang="en-US" sz="20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657600" algn="l"/>
              </a:tabLst>
              <a:defRPr/>
            </a:pPr>
            <a:r>
              <a:rPr lang="en-US" sz="2000" kern="0" dirty="0">
                <a:latin typeface="+mn-lt"/>
              </a:rPr>
              <a:t>Groups of </a:t>
            </a:r>
            <a:r>
              <a:rPr lang="en-US" sz="2000" u="sng" kern="0" dirty="0">
                <a:latin typeface="+mn-lt"/>
              </a:rPr>
              <a:t>one</a:t>
            </a:r>
            <a:r>
              <a:rPr lang="en-US" sz="2000" kern="0" dirty="0">
                <a:latin typeface="+mn-lt"/>
              </a:rPr>
              <a:t> solving the assignments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657600" algn="l"/>
              </a:tabLst>
              <a:defRPr/>
            </a:pPr>
            <a:endParaRPr lang="en-US" sz="2000" kern="0" dirty="0">
              <a:latin typeface="+mn-l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>
                <a:tab pos="3657600" algn="l"/>
              </a:tabLst>
              <a:defRPr/>
            </a:pPr>
            <a:endParaRPr lang="en-US" sz="2000" kern="0" dirty="0"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657600" algn="l"/>
              </a:tabLst>
              <a:defRPr/>
            </a:pPr>
            <a:r>
              <a:rPr lang="en-US" sz="2000" kern="0" dirty="0">
                <a:latin typeface="+mn-lt"/>
              </a:rPr>
              <a:t>Grading</a:t>
            </a:r>
            <a:endParaRPr lang="en-US" sz="2000" b="1" kern="0" dirty="0">
              <a:latin typeface="+mn-lt"/>
            </a:endParaRPr>
          </a:p>
          <a:p>
            <a:pPr marL="800100" lvl="1" indent="-342900">
              <a:spcBef>
                <a:spcPct val="20000"/>
              </a:spcBef>
              <a:buFontTx/>
              <a:buChar char="•"/>
              <a:tabLst>
                <a:tab pos="3657600" algn="l"/>
              </a:tabLst>
            </a:pPr>
            <a:r>
              <a:rPr lang="en-US" sz="2000" kern="0" dirty="0">
                <a:latin typeface="+mn-lt"/>
              </a:rPr>
              <a:t>Source code (7 points)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tabLst>
                <a:tab pos="3657600" algn="l"/>
              </a:tabLst>
            </a:pPr>
            <a:r>
              <a:rPr lang="en-US" sz="2000" kern="0" dirty="0">
                <a:latin typeface="+mn-lt"/>
              </a:rPr>
              <a:t>Video --- every group will make a video of their assignment and upload it on </a:t>
            </a:r>
            <a:r>
              <a:rPr lang="en-US" sz="2000" kern="0" dirty="0" err="1">
                <a:latin typeface="+mn-lt"/>
              </a:rPr>
              <a:t>youtube</a:t>
            </a:r>
            <a:r>
              <a:rPr lang="en-US" sz="2000" kern="0" dirty="0">
                <a:latin typeface="+mn-lt"/>
              </a:rPr>
              <a:t>. (3 points)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tabLst>
                <a:tab pos="3657600" algn="l"/>
              </a:tabLst>
              <a:defRPr/>
            </a:pPr>
            <a:r>
              <a:rPr lang="en-US" sz="2000" kern="0" dirty="0">
                <a:latin typeface="+mn-lt"/>
              </a:rPr>
              <a:t>Further instructions for submission as we float the assignments.</a:t>
            </a:r>
          </a:p>
        </p:txBody>
      </p:sp>
    </p:spTree>
  </p:cSld>
  <p:clrMapOvr>
    <a:masterClrMapping/>
  </p:clrMapOvr>
  <p:transition advTm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E3F71D-6A7B-4AEE-A3CC-F861B6CE3EF5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457200" y="1066800"/>
            <a:ext cx="7467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657600" algn="l"/>
              </a:tabLst>
              <a:defRPr/>
            </a:pPr>
            <a:r>
              <a:rPr lang="en-US" sz="2000" kern="0" dirty="0">
                <a:latin typeface="+mn-lt"/>
              </a:rPr>
              <a:t>In-class midterm </a:t>
            </a:r>
            <a:endParaRPr lang="en-US" sz="2000" b="1" kern="0" dirty="0">
              <a:latin typeface="+mn-lt"/>
            </a:endParaRPr>
          </a:p>
          <a:p>
            <a:pPr marL="800100" lvl="1" indent="-342900">
              <a:spcBef>
                <a:spcPct val="20000"/>
              </a:spcBef>
              <a:tabLst>
                <a:tab pos="3657600" algn="l"/>
              </a:tabLst>
            </a:pPr>
            <a:endParaRPr kumimoji="0" lang="en-US" sz="2000" b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>
              <a:spcBef>
                <a:spcPct val="20000"/>
              </a:spcBef>
              <a:tabLst>
                <a:tab pos="3657600" algn="l"/>
              </a:tabLst>
            </a:pPr>
            <a:endParaRPr kumimoji="0" lang="en-US" sz="20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657600" algn="l"/>
              </a:tabLst>
              <a:defRPr/>
            </a:pPr>
            <a:r>
              <a:rPr lang="en-US" sz="2000" kern="0" dirty="0">
                <a:latin typeface="+mn-lt"/>
              </a:rPr>
              <a:t>Design and coding problems</a:t>
            </a:r>
            <a:endParaRPr lang="en-US" sz="2000" b="1" kern="0" dirty="0">
              <a:latin typeface="+mn-lt"/>
            </a:endParaRPr>
          </a:p>
          <a:p>
            <a:pPr marL="800100" lvl="1" indent="-342900">
              <a:spcBef>
                <a:spcPct val="20000"/>
              </a:spcBef>
              <a:tabLst>
                <a:tab pos="3657600" algn="l"/>
              </a:tabLst>
            </a:pPr>
            <a:endParaRPr lang="en-US" sz="2000" kern="0" dirty="0"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657600" algn="l"/>
              </a:tabLst>
              <a:defRPr/>
            </a:pPr>
            <a:endParaRPr lang="en-US" sz="2000" kern="0" dirty="0"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657600" algn="l"/>
              </a:tabLst>
              <a:defRPr/>
            </a:pPr>
            <a:r>
              <a:rPr lang="en-US" sz="2000" kern="0" dirty="0">
                <a:latin typeface="+mn-lt"/>
              </a:rPr>
              <a:t>Grading</a:t>
            </a:r>
            <a:endParaRPr lang="en-US" sz="2000" b="1" kern="0" dirty="0">
              <a:latin typeface="+mn-lt"/>
            </a:endParaRPr>
          </a:p>
          <a:p>
            <a:pPr marL="800100" lvl="1" indent="-342900">
              <a:spcBef>
                <a:spcPct val="20000"/>
              </a:spcBef>
              <a:buFontTx/>
              <a:buChar char="•"/>
              <a:tabLst>
                <a:tab pos="3657600" algn="l"/>
              </a:tabLst>
            </a:pPr>
            <a:r>
              <a:rPr lang="en-US" sz="2000" kern="0" dirty="0">
                <a:latin typeface="+mn-lt"/>
              </a:rPr>
              <a:t>20 points towards final grade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tabLst>
                <a:tab pos="3657600" algn="l"/>
              </a:tabLst>
              <a:defRPr/>
            </a:pPr>
            <a:endParaRPr lang="en-US" sz="2000" kern="0" dirty="0">
              <a:latin typeface="+mn-lt"/>
            </a:endParaRPr>
          </a:p>
        </p:txBody>
      </p:sp>
    </p:spTree>
  </p:cSld>
  <p:clrMapOvr>
    <a:masterClrMapping/>
  </p:clrMapOvr>
  <p:transition advTm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E3F71D-6A7B-4AEE-A3CC-F861B6CE3EF5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169863" y="76200"/>
            <a:ext cx="8880475" cy="914400"/>
          </a:xfrm>
        </p:spPr>
        <p:txBody>
          <a:bodyPr/>
          <a:lstStyle/>
          <a:p>
            <a:r>
              <a:rPr lang="en-US" dirty="0"/>
              <a:t>Group Project will be in combination with students in Fine arts</a:t>
            </a: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457200" y="1066800"/>
            <a:ext cx="7467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657600" algn="l"/>
              </a:tabLst>
              <a:defRPr/>
            </a:pPr>
            <a:r>
              <a:rPr lang="en-US" sz="2000" kern="0" dirty="0">
                <a:latin typeface="+mn-lt"/>
              </a:rPr>
              <a:t>We will have a joint session to form groups of 4 CS/CE students and 2 Fine Arts students</a:t>
            </a:r>
            <a:endParaRPr lang="en-US" sz="2000" b="1" kern="0" dirty="0">
              <a:latin typeface="+mn-lt"/>
            </a:endParaRPr>
          </a:p>
          <a:p>
            <a:pPr marL="800100" lvl="1" indent="-342900">
              <a:spcBef>
                <a:spcPct val="20000"/>
              </a:spcBef>
              <a:buFontTx/>
              <a:buChar char="•"/>
              <a:tabLst>
                <a:tab pos="3657600" algn="l"/>
              </a:tabLst>
            </a:pPr>
            <a:r>
              <a:rPr lang="en-US" sz="2000" kern="0" noProof="0" dirty="0">
                <a:latin typeface="+mn-lt"/>
              </a:rPr>
              <a:t>Discuss the projects that you can build</a:t>
            </a:r>
            <a:endParaRPr kumimoji="0" lang="en-US" sz="2000" b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>
              <a:spcBef>
                <a:spcPct val="20000"/>
              </a:spcBef>
              <a:tabLst>
                <a:tab pos="3657600" algn="l"/>
              </a:tabLst>
            </a:pPr>
            <a:endParaRPr kumimoji="0" lang="en-US" sz="20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657600" algn="l"/>
              </a:tabLst>
              <a:defRPr/>
            </a:pPr>
            <a:r>
              <a:rPr lang="en-US" sz="2000" kern="0" dirty="0">
                <a:latin typeface="+mn-lt"/>
              </a:rPr>
              <a:t>Idea is to have CS/CE students implement the application and the design students design the UI</a:t>
            </a:r>
            <a:endParaRPr lang="en-US" sz="2000" b="1" kern="0" dirty="0">
              <a:latin typeface="+mn-lt"/>
            </a:endParaRPr>
          </a:p>
          <a:p>
            <a:pPr marL="800100" lvl="1" indent="-342900">
              <a:spcBef>
                <a:spcPct val="20000"/>
              </a:spcBef>
              <a:buFontTx/>
              <a:buChar char="•"/>
              <a:tabLst>
                <a:tab pos="3657600" algn="l"/>
              </a:tabLst>
            </a:pPr>
            <a:r>
              <a:rPr lang="en-US" sz="2000" kern="0" dirty="0">
                <a:latin typeface="+mn-lt"/>
              </a:rPr>
              <a:t>Every group will be given a </a:t>
            </a:r>
            <a:r>
              <a:rPr lang="en-US" sz="2000" u="sng" kern="0" dirty="0">
                <a:latin typeface="+mn-lt"/>
              </a:rPr>
              <a:t>Tablet and a Sony Smartwatch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657600" algn="l"/>
              </a:tabLst>
              <a:defRPr/>
            </a:pPr>
            <a:r>
              <a:rPr lang="en-US" sz="2000" kern="0" dirty="0">
                <a:latin typeface="+mn-lt"/>
              </a:rPr>
              <a:t>There would be an intermediate lecture from the Center of Entrepreneurship on campus to discuss how you can choose projects that have societal impact.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>
                <a:tab pos="3657600" algn="l"/>
              </a:tabLst>
              <a:defRPr/>
            </a:pPr>
            <a:endParaRPr lang="en-US" sz="2000" kern="0" dirty="0"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657600" algn="l"/>
              </a:tabLst>
              <a:defRPr/>
            </a:pPr>
            <a:r>
              <a:rPr lang="en-US" sz="2000" kern="0" dirty="0">
                <a:latin typeface="+mn-lt"/>
              </a:rPr>
              <a:t>Working demo by the end of the semester</a:t>
            </a:r>
            <a:endParaRPr lang="en-US" sz="2000" b="1" kern="0" dirty="0">
              <a:latin typeface="+mn-lt"/>
            </a:endParaRPr>
          </a:p>
          <a:p>
            <a:pPr marL="800100" lvl="1" indent="-342900">
              <a:spcBef>
                <a:spcPct val="20000"/>
              </a:spcBef>
              <a:buFontTx/>
              <a:buChar char="•"/>
              <a:tabLst>
                <a:tab pos="3657600" algn="l"/>
              </a:tabLst>
            </a:pPr>
            <a:r>
              <a:rPr lang="en-US" sz="2000" kern="0" dirty="0">
                <a:latin typeface="+mn-lt"/>
              </a:rPr>
              <a:t>Poster/demo session at the end of class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tabLst>
                <a:tab pos="3657600" algn="l"/>
              </a:tabLst>
            </a:pPr>
            <a:r>
              <a:rPr lang="en-US" sz="2000" kern="0" dirty="0">
                <a:latin typeface="+mn-lt"/>
              </a:rPr>
              <a:t>Showcase your apps to people in the university</a:t>
            </a:r>
          </a:p>
        </p:txBody>
      </p:sp>
    </p:spTree>
  </p:cSld>
  <p:clrMapOvr>
    <a:masterClrMapping/>
  </p:clrMapOvr>
  <p:transition advTm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E3F71D-6A7B-4AEE-A3CC-F861B6CE3EF5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169863" y="76200"/>
            <a:ext cx="8880475" cy="914400"/>
          </a:xfrm>
        </p:spPr>
        <p:txBody>
          <a:bodyPr/>
          <a:lstStyle/>
          <a:p>
            <a:r>
              <a:rPr lang="en-US" dirty="0"/>
              <a:t>Lecturing style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1295400" y="1447800"/>
            <a:ext cx="6477000" cy="1219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295400" y="3040797"/>
            <a:ext cx="6477000" cy="1219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295400" y="4629328"/>
            <a:ext cx="6477000" cy="1524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05000" y="1600200"/>
            <a:ext cx="53134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chemeClr val="tx2"/>
                </a:solidFill>
              </a:rPr>
              <a:t>Demo-oriented Lecturing</a:t>
            </a:r>
          </a:p>
          <a:p>
            <a:r>
              <a:rPr lang="en-US" sz="2400" b="1" i="1" dirty="0">
                <a:solidFill>
                  <a:schemeClr val="tx2"/>
                </a:solidFill>
              </a:rPr>
              <a:t>   bring your laptops and mobile phones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05890" y="3330643"/>
            <a:ext cx="3501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tx2"/>
                </a:solidFill>
              </a:rPr>
              <a:t>In-class </a:t>
            </a:r>
            <a:r>
              <a:rPr lang="en-US" sz="2400" b="1" i="1" dirty="0" err="1">
                <a:solidFill>
                  <a:schemeClr val="tx2"/>
                </a:solidFill>
              </a:rPr>
              <a:t>assigments</a:t>
            </a:r>
            <a:endParaRPr lang="en-US" sz="2400" b="1" i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5000" y="4791164"/>
            <a:ext cx="5619762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tx2"/>
                </a:solidFill>
              </a:rPr>
              <a:t>Once we have learnt the concepts we will read a couple of </a:t>
            </a:r>
            <a:r>
              <a:rPr lang="en-US" sz="2400" b="1" i="1" u="sng" dirty="0">
                <a:solidFill>
                  <a:schemeClr val="tx2"/>
                </a:solidFill>
              </a:rPr>
              <a:t>application oriented papers</a:t>
            </a:r>
            <a:r>
              <a:rPr lang="en-US" sz="2400" b="1" i="1" dirty="0">
                <a:solidFill>
                  <a:schemeClr val="tx2"/>
                </a:solidFill>
              </a:rPr>
              <a:t> from conferences like </a:t>
            </a:r>
            <a:r>
              <a:rPr lang="en-US" sz="2400" b="1" i="1" dirty="0" err="1">
                <a:solidFill>
                  <a:schemeClr val="tx2"/>
                </a:solidFill>
              </a:rPr>
              <a:t>MobiSys</a:t>
            </a:r>
            <a:endParaRPr lang="en-US" sz="2400" b="1" i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Tm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76200"/>
            <a:ext cx="8880475" cy="685800"/>
          </a:xfrm>
        </p:spPr>
        <p:txBody>
          <a:bodyPr/>
          <a:lstStyle/>
          <a:p>
            <a:r>
              <a:rPr lang="en-US" dirty="0"/>
              <a:t>Resources you will need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E2B3BE-A1F3-40D1-8EEC-8125F51F0911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066800"/>
            <a:ext cx="7467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657600" algn="l"/>
              </a:tabLst>
              <a:defRPr/>
            </a:pPr>
            <a:r>
              <a:rPr lang="en-US" sz="2000" kern="0" dirty="0">
                <a:latin typeface="+mn-lt"/>
              </a:rPr>
              <a:t>Android Studio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tabLst>
                <a:tab pos="3657600" algn="l"/>
              </a:tabLst>
              <a:defRPr/>
            </a:pPr>
            <a:r>
              <a:rPr lang="en-US" sz="2000" kern="0" dirty="0">
                <a:latin typeface="+mn-lt"/>
              </a:rPr>
              <a:t>I will go through the installation process today.</a:t>
            </a:r>
            <a:endParaRPr kumimoji="0" lang="en-US" sz="2000" b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>
                <a:tab pos="3657600" algn="l"/>
              </a:tabLst>
              <a:defRPr/>
            </a:pPr>
            <a:endParaRPr lang="en-US" sz="2000" kern="0" dirty="0"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657600" algn="l"/>
              </a:tabLst>
              <a:defRPr/>
            </a:pPr>
            <a:r>
              <a:rPr lang="en-US" sz="2000" kern="0" dirty="0">
                <a:latin typeface="+mn-lt"/>
              </a:rPr>
              <a:t>Mobile Phones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tabLst>
                <a:tab pos="3657600" algn="l"/>
              </a:tabLst>
            </a:pPr>
            <a:r>
              <a:rPr lang="en-US" sz="2000" kern="0" dirty="0">
                <a:latin typeface="+mn-lt"/>
              </a:rPr>
              <a:t>Android phones or tablets (for the individual assignments) 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tabLst>
                <a:tab pos="3657600" algn="l"/>
              </a:tabLst>
            </a:pPr>
            <a:r>
              <a:rPr lang="en-US" sz="2000" kern="0" dirty="0">
                <a:latin typeface="+mn-lt"/>
              </a:rPr>
              <a:t>Android wear devices (I will provide one Sony Smartwatch per group)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tabLst>
                <a:tab pos="3657600" algn="l"/>
              </a:tabLst>
            </a:pPr>
            <a:r>
              <a:rPr lang="en-US" sz="2000" kern="0" dirty="0">
                <a:latin typeface="+mn-lt"/>
              </a:rPr>
              <a:t>Google developer’s account to access the google </a:t>
            </a:r>
            <a:r>
              <a:rPr lang="en-US" sz="2000" kern="0" dirty="0" err="1">
                <a:latin typeface="+mn-lt"/>
              </a:rPr>
              <a:t>webservices</a:t>
            </a:r>
            <a:endParaRPr lang="en-US" sz="2000" kern="0" dirty="0">
              <a:latin typeface="+mn-lt"/>
            </a:endParaRPr>
          </a:p>
          <a:p>
            <a:pPr marL="800100" lvl="1" indent="-342900">
              <a:spcBef>
                <a:spcPct val="20000"/>
              </a:spcBef>
              <a:buFontTx/>
              <a:buChar char="•"/>
              <a:tabLst>
                <a:tab pos="3657600" algn="l"/>
              </a:tabLst>
              <a:defRPr/>
            </a:pPr>
            <a:endParaRPr lang="en-US" sz="2000" kern="0" dirty="0">
              <a:latin typeface="+mn-l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3DE165-1854-4359-889E-E9FF5EA539E0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169863" y="76200"/>
            <a:ext cx="8880475" cy="685800"/>
          </a:xfrm>
        </p:spPr>
        <p:txBody>
          <a:bodyPr/>
          <a:lstStyle/>
          <a:p>
            <a:r>
              <a:rPr lang="en-US" dirty="0"/>
              <a:t>Administrivia…</a:t>
            </a:r>
            <a:endParaRPr lang="en-US" i="1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066800"/>
            <a:ext cx="7467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657600" algn="l"/>
              </a:tabLst>
              <a:defRPr/>
            </a:pPr>
            <a:r>
              <a:rPr lang="en-US" sz="2000" kern="0" dirty="0">
                <a:latin typeface="+mn-lt"/>
              </a:rPr>
              <a:t>Course webpage and reading list 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tabLst>
                <a:tab pos="3657600" algn="l"/>
              </a:tabLst>
            </a:pPr>
            <a:r>
              <a:rPr lang="en-US" sz="2000" kern="0" noProof="0" dirty="0">
                <a:latin typeface="+mn-lt"/>
                <a:hlinkClick r:id="rId3"/>
              </a:rPr>
              <a:t>www.csee.umbc.edu/~nilanb/teaching/628/</a:t>
            </a:r>
            <a:endParaRPr kumimoji="0" lang="en-US" sz="2000" b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>
              <a:spcBef>
                <a:spcPct val="20000"/>
              </a:spcBef>
              <a:buFontTx/>
              <a:buChar char="•"/>
              <a:tabLst>
                <a:tab pos="3657600" algn="l"/>
              </a:tabLst>
            </a:pPr>
            <a:r>
              <a:rPr lang="en-US" sz="2000" kern="0" baseline="0" dirty="0">
                <a:latin typeface="+mn-lt"/>
              </a:rPr>
              <a:t>My email id:</a:t>
            </a:r>
            <a:r>
              <a:rPr lang="en-US" sz="2000" kern="0" dirty="0">
                <a:latin typeface="+mn-lt"/>
              </a:rPr>
              <a:t> </a:t>
            </a:r>
            <a:r>
              <a:rPr lang="en-US" sz="2000" kern="0" dirty="0" err="1">
                <a:latin typeface="+mn-lt"/>
              </a:rPr>
              <a:t>nilanb@umbc.edu</a:t>
            </a:r>
            <a:endParaRPr lang="en-US" sz="2000" kern="0" dirty="0">
              <a:latin typeface="+mn-lt"/>
            </a:endParaRPr>
          </a:p>
          <a:p>
            <a:pPr marL="800100" lvl="1" indent="-342900">
              <a:spcBef>
                <a:spcPct val="20000"/>
              </a:spcBef>
              <a:buFontTx/>
              <a:buChar char="•"/>
              <a:tabLst>
                <a:tab pos="3657600" algn="l"/>
              </a:tabLst>
            </a:pPr>
            <a:r>
              <a:rPr lang="en-US" sz="2000" kern="0" dirty="0">
                <a:latin typeface="+mn-lt"/>
              </a:rPr>
              <a:t>Discussion Group</a:t>
            </a:r>
          </a:p>
          <a:p>
            <a:pPr marL="1257300" lvl="2" indent="-342900">
              <a:spcBef>
                <a:spcPct val="20000"/>
              </a:spcBef>
              <a:buFontTx/>
              <a:buChar char="•"/>
              <a:tabLst>
                <a:tab pos="3657600" algn="l"/>
              </a:tabLst>
            </a:pPr>
            <a:r>
              <a:rPr lang="en-US" sz="2000" kern="0" dirty="0">
                <a:latin typeface="+mn-lt"/>
              </a:rPr>
              <a:t>Piazza (I will send out the invites before next lecture)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tabLst>
                <a:tab pos="3657600" algn="l"/>
              </a:tabLst>
            </a:pPr>
            <a:r>
              <a:rPr lang="en-US" sz="2000" kern="0" dirty="0">
                <a:latin typeface="+mn-lt"/>
              </a:rPr>
              <a:t>Class hours: 1:00pm – 2:15 pm (Tuesday, Thursday)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tabLst>
                <a:tab pos="3657600" algn="l"/>
              </a:tabLst>
            </a:pPr>
            <a:r>
              <a:rPr lang="en-US" sz="2000" kern="0" dirty="0">
                <a:latin typeface="+mn-lt"/>
              </a:rPr>
              <a:t>Office hours: TBD</a:t>
            </a:r>
            <a:endParaRPr kumimoji="0" lang="en-US" sz="20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657600" algn="l"/>
              </a:tabLst>
              <a:defRPr/>
            </a:pPr>
            <a:r>
              <a:rPr lang="en-US" sz="2000" kern="0" dirty="0">
                <a:latin typeface="+mn-lt"/>
              </a:rPr>
              <a:t>TA : </a:t>
            </a:r>
            <a:r>
              <a:rPr lang="en-US" sz="2000" kern="0" dirty="0" err="1">
                <a:latin typeface="+mn-lt"/>
              </a:rPr>
              <a:t>Siraj</a:t>
            </a:r>
            <a:r>
              <a:rPr lang="en-US" sz="2000" kern="0" dirty="0">
                <a:latin typeface="+mn-lt"/>
              </a:rPr>
              <a:t> Menon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tabLst>
                <a:tab pos="3657600" algn="l"/>
              </a:tabLst>
              <a:defRPr/>
            </a:pPr>
            <a:r>
              <a:rPr lang="en-US" sz="2000" kern="0" dirty="0">
                <a:latin typeface="+mn-lt"/>
              </a:rPr>
              <a:t>Office hours: TBD.</a:t>
            </a:r>
          </a:p>
        </p:txBody>
      </p:sp>
    </p:spTree>
  </p:cSld>
  <p:clrMapOvr>
    <a:masterClrMapping/>
  </p:clrMapOvr>
  <p:transition advTm="25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80B813-FEE5-43C8-B412-A5A5B5D9FD83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169863" y="76200"/>
            <a:ext cx="8880475" cy="685800"/>
          </a:xfrm>
        </p:spPr>
        <p:txBody>
          <a:bodyPr/>
          <a:lstStyle/>
          <a:p>
            <a:r>
              <a:rPr lang="en-US" dirty="0"/>
              <a:t>Let me show you what to install to get started.</a:t>
            </a:r>
            <a:endParaRPr lang="en-US" i="1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066800"/>
            <a:ext cx="7467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657600" algn="l"/>
              </a:tabLst>
              <a:defRPr/>
            </a:pPr>
            <a:r>
              <a:rPr lang="en-US" sz="2000" kern="0" dirty="0">
                <a:latin typeface="+mn-lt"/>
              </a:rPr>
              <a:t>Primer on installation of the Android toolkit.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657600" algn="l"/>
              </a:tabLst>
              <a:defRPr/>
            </a:pPr>
            <a:r>
              <a:rPr lang="en-US" sz="2000" kern="0" dirty="0">
                <a:latin typeface="+mn-lt"/>
              </a:rPr>
              <a:t>Start on developing a simple Android app.</a:t>
            </a:r>
          </a:p>
        </p:txBody>
      </p:sp>
    </p:spTree>
  </p:cSld>
  <p:clrMapOvr>
    <a:masterClrMapping/>
  </p:clrMapOvr>
  <p:transition advTm="25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9E8D12-E5BE-4689-909E-A7CAFEA4E45E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0" y="1835150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 dirty="0">
                <a:solidFill>
                  <a:srgbClr val="000066"/>
                </a:solidFill>
                <a:latin typeface="Trebuchet MS" pitchFamily="34" charset="0"/>
              </a:rPr>
              <a:t>CMSC 628: Introduction to Mobile Computing</a:t>
            </a:r>
            <a:endParaRPr lang="en-US" sz="1000" b="1" dirty="0">
              <a:solidFill>
                <a:srgbClr val="000066"/>
              </a:solidFill>
              <a:latin typeface="Trebuchet MS" pitchFamily="34" charset="0"/>
            </a:endParaRP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2590800" y="3201988"/>
            <a:ext cx="3962400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latin typeface="Trebuchet MS" pitchFamily="34" charset="0"/>
              </a:rPr>
              <a:t>Nilanjan Banerjee</a:t>
            </a:r>
          </a:p>
          <a:p>
            <a:pPr algn="ctr"/>
            <a:endParaRPr lang="en-US" sz="2000" b="1" baseline="30000"/>
          </a:p>
        </p:txBody>
      </p:sp>
      <p:sp>
        <p:nvSpPr>
          <p:cNvPr id="16389" name="Text Box 6"/>
          <p:cNvSpPr txBox="1">
            <a:spLocks noChangeArrowheads="1"/>
          </p:cNvSpPr>
          <p:nvPr/>
        </p:nvSpPr>
        <p:spPr bwMode="auto">
          <a:xfrm>
            <a:off x="-19050" y="6370638"/>
            <a:ext cx="9144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b="1" dirty="0">
                <a:latin typeface="Trebuchet MS" pitchFamily="34" charset="0"/>
              </a:rPr>
              <a:t>Introduction to Mobile Computing</a:t>
            </a:r>
            <a:endParaRPr lang="en-US" sz="700" b="1" dirty="0">
              <a:latin typeface="Trebuchet MS" pitchFamily="34" charset="0"/>
            </a:endParaRPr>
          </a:p>
        </p:txBody>
      </p:sp>
      <p:sp>
        <p:nvSpPr>
          <p:cNvPr id="16390" name="Text Box 7"/>
          <p:cNvSpPr txBox="1">
            <a:spLocks noChangeArrowheads="1"/>
          </p:cNvSpPr>
          <p:nvPr/>
        </p:nvSpPr>
        <p:spPr bwMode="auto">
          <a:xfrm>
            <a:off x="2286000" y="3806825"/>
            <a:ext cx="46482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i="1" dirty="0">
                <a:latin typeface="Trebuchet MS" pitchFamily="34" charset="0"/>
              </a:rPr>
              <a:t>University of Maryland</a:t>
            </a:r>
            <a:endParaRPr lang="en-US" sz="1400" b="1" baseline="30000" dirty="0"/>
          </a:p>
          <a:p>
            <a:pPr algn="ctr"/>
            <a:r>
              <a:rPr lang="en-US" sz="1400" dirty="0">
                <a:latin typeface="Trebuchet MS" pitchFamily="34" charset="0"/>
              </a:rPr>
              <a:t>Baltimore County</a:t>
            </a:r>
          </a:p>
          <a:p>
            <a:pPr algn="ctr"/>
            <a:r>
              <a:rPr lang="en-US" sz="1400" dirty="0" err="1">
                <a:latin typeface="Trebuchet MS" pitchFamily="34" charset="0"/>
              </a:rPr>
              <a:t>nilanb@umbc.edu</a:t>
            </a:r>
            <a:endParaRPr lang="en-US" sz="1400" dirty="0">
              <a:latin typeface="Trebuchet MS" pitchFamily="34" charset="0"/>
            </a:endParaRPr>
          </a:p>
          <a:p>
            <a:pPr algn="ctr"/>
            <a:r>
              <a:rPr lang="en-US" sz="1400" dirty="0">
                <a:latin typeface="Trebuchet MS" pitchFamily="34" charset="0"/>
              </a:rPr>
              <a:t>http://www.csee.umbc.edu/~nilanb/teaching/628/</a:t>
            </a:r>
          </a:p>
        </p:txBody>
      </p:sp>
    </p:spTree>
    <p:extLst>
      <p:ext uri="{BB962C8B-B14F-4D97-AF65-F5344CB8AC3E}">
        <p14:creationId xmlns:p14="http://schemas.microsoft.com/office/powerpoint/2010/main" val="2665402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D1225-BCA0-4D3B-BD6A-ACFA6DB396BF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169863" y="76200"/>
            <a:ext cx="8880475" cy="685800"/>
          </a:xfrm>
        </p:spPr>
        <p:txBody>
          <a:bodyPr/>
          <a:lstStyle/>
          <a:p>
            <a:r>
              <a:rPr lang="en-US" dirty="0"/>
              <a:t>Why do I need to learn smart phone programming?</a:t>
            </a:r>
          </a:p>
        </p:txBody>
      </p:sp>
      <p:pic>
        <p:nvPicPr>
          <p:cNvPr id="24" name="Picture 23" descr="QuestionMan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34325" y="218495"/>
            <a:ext cx="933450" cy="1696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169863" y="1066800"/>
            <a:ext cx="8229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3657600" algn="l"/>
              </a:tabLst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“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The number of </a:t>
            </a:r>
            <a:r>
              <a:rPr lang="en-US" sz="2000" kern="0" dirty="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rPr>
              <a:t>smartphone users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 in 2016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 </a:t>
            </a:r>
            <a:r>
              <a:rPr lang="en-US" sz="2000" kern="0" dirty="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rPr>
              <a:t>is projected to be close to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 2.6 billion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” 	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3657600" algn="l"/>
              </a:tabLst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			  --- 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Marketing charts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3657600" algn="l"/>
              </a:tabLst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3657600" algn="l"/>
              </a:tabLst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3657600" algn="l"/>
              </a:tabLst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“Smartphone penetration is now </a:t>
            </a:r>
            <a:r>
              <a:rPr lang="en-US" sz="2000" kern="0" dirty="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rPr>
              <a:t>73.4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% of Internet users with 190.5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 million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 total smartphones now active in the US”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3657600" algn="l"/>
              </a:tabLst>
              <a:defRPr/>
            </a:pP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			      --- </a:t>
            </a:r>
            <a:r>
              <a:rPr kumimoji="0" lang="en-US" sz="20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ComScore</a:t>
            </a:r>
            <a:endParaRPr kumimoji="0" lang="en-US" sz="20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3657600" algn="l"/>
              </a:tabLst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3657600" algn="l"/>
              </a:tabLst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3657600" algn="l"/>
              </a:tabLst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What will drive our research in mobile computing over the next decade? One force is the 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emergence of mobile devices as </a:t>
            </a:r>
            <a:r>
              <a:rPr kumimoji="0" lang="en-US" sz="2000" b="0" i="1" u="sng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rich sensors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. The </a:t>
            </a:r>
            <a:r>
              <a:rPr lang="en-US" sz="2000" kern="0" dirty="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rPr>
              <a:t>other force is the </a:t>
            </a:r>
            <a:r>
              <a:rPr lang="en-US" sz="2000" i="1" kern="0" dirty="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rPr>
              <a:t>convergence of mobile computing and </a:t>
            </a:r>
            <a:r>
              <a:rPr lang="en-US" sz="2000" i="1" u="sng" kern="0" dirty="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rPr>
              <a:t>cloud computing</a:t>
            </a:r>
            <a:r>
              <a:rPr lang="en-US" sz="2000" i="1" kern="0" dirty="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rPr>
              <a:t>.</a:t>
            </a:r>
            <a:endParaRPr kumimoji="0" lang="en-US" sz="2000" b="0" i="1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3657600" algn="l"/>
              </a:tabLst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			--- </a:t>
            </a:r>
            <a:r>
              <a:rPr lang="en-US" sz="2000" i="1" kern="0" dirty="0" err="1">
                <a:latin typeface="+mn-lt"/>
                <a:ea typeface="ＭＳ Ｐゴシック" charset="-128"/>
                <a:cs typeface="ＭＳ Ｐゴシック" charset="-128"/>
              </a:rPr>
              <a:t>Mahadev</a:t>
            </a:r>
            <a:r>
              <a:rPr lang="en-US" sz="2000" i="1" kern="0" dirty="0">
                <a:latin typeface="+mn-lt"/>
                <a:ea typeface="ＭＳ Ｐゴシック" charset="-128"/>
                <a:cs typeface="ＭＳ Ｐゴシック" charset="-128"/>
              </a:rPr>
              <a:t> </a:t>
            </a:r>
            <a:r>
              <a:rPr lang="en-US" sz="2000" i="1" kern="0" dirty="0" err="1">
                <a:latin typeface="+mn-lt"/>
                <a:ea typeface="ＭＳ Ｐゴシック" charset="-128"/>
                <a:cs typeface="ＭＳ Ｐゴシック" charset="-128"/>
              </a:rPr>
              <a:t>Satyanarayanan</a:t>
            </a:r>
            <a:endParaRPr kumimoji="0" lang="en-US" sz="20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ransition advTm="25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4D16B0-353B-48F8-9137-9135321357F0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169863" y="76200"/>
            <a:ext cx="8880475" cy="685800"/>
          </a:xfrm>
        </p:spPr>
        <p:txBody>
          <a:bodyPr/>
          <a:lstStyle/>
          <a:p>
            <a:r>
              <a:rPr lang="en-US" dirty="0"/>
              <a:t>What does mobile phone programming encapsulate?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770" y="1053796"/>
            <a:ext cx="2692429" cy="152886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371599" y="2582663"/>
            <a:ext cx="2308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1" dirty="0">
                <a:solidFill>
                  <a:schemeClr val="tx2"/>
                </a:solidFill>
              </a:rPr>
              <a:t>User-interface design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1053796"/>
            <a:ext cx="1987550" cy="183735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934200" y="1428500"/>
            <a:ext cx="1911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1" dirty="0"/>
              <a:t>Operating system</a:t>
            </a:r>
          </a:p>
          <a:p>
            <a:r>
              <a:rPr lang="en-US" sz="1800" b="1" i="1" dirty="0"/>
              <a:t>    design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0" y="3352800"/>
            <a:ext cx="1973263" cy="147994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930674" y="3733800"/>
            <a:ext cx="1578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1" dirty="0"/>
              <a:t>programming </a:t>
            </a:r>
          </a:p>
          <a:p>
            <a:r>
              <a:rPr lang="en-US" sz="1800" b="1" i="1" dirty="0"/>
              <a:t> languages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1458" y="3287350"/>
            <a:ext cx="1588184" cy="1936363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7315200" y="4010799"/>
            <a:ext cx="134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1" dirty="0"/>
              <a:t>networking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82588" y="5223713"/>
            <a:ext cx="2026596" cy="15240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5057240" y="5562600"/>
            <a:ext cx="12764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1" dirty="0"/>
              <a:t>   cloud </a:t>
            </a:r>
          </a:p>
          <a:p>
            <a:r>
              <a:rPr lang="en-US" sz="1800" b="1" i="1" dirty="0"/>
              <a:t>computing</a:t>
            </a:r>
          </a:p>
        </p:txBody>
      </p:sp>
    </p:spTree>
  </p:cSld>
  <p:clrMapOvr>
    <a:masterClrMapping/>
  </p:clrMapOvr>
  <p:transition advTm="25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4D16B0-353B-48F8-9137-9135321357F0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169863" y="76200"/>
            <a:ext cx="8880475" cy="685800"/>
          </a:xfrm>
        </p:spPr>
        <p:txBody>
          <a:bodyPr/>
          <a:lstStyle/>
          <a:p>
            <a:r>
              <a:rPr lang="en-US" dirty="0"/>
              <a:t>Why is it difficult to develop </a:t>
            </a:r>
            <a:r>
              <a:rPr lang="en-US" i="1" dirty="0"/>
              <a:t>good </a:t>
            </a:r>
            <a:r>
              <a:rPr lang="en-US" dirty="0"/>
              <a:t>mobile</a:t>
            </a:r>
            <a:r>
              <a:rPr lang="en-US" i="1" dirty="0"/>
              <a:t> </a:t>
            </a:r>
            <a:r>
              <a:rPr lang="en-US" dirty="0"/>
              <a:t>apps.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066800"/>
            <a:ext cx="7467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657600" algn="l"/>
              </a:tabLst>
              <a:defRPr/>
            </a:pPr>
            <a:r>
              <a:rPr lang="en-US" sz="2000" kern="0" noProof="0" dirty="0">
                <a:latin typeface="+mn-lt"/>
              </a:rPr>
              <a:t>Is it computational power?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tabLst>
                <a:tab pos="3657600" algn="l"/>
              </a:tabLst>
              <a:defRPr/>
            </a:pPr>
            <a:r>
              <a:rPr lang="en-US" sz="2000" kern="0" dirty="0">
                <a:latin typeface="+mn-lt"/>
              </a:rPr>
              <a:t>1.8 GHz processors</a:t>
            </a:r>
            <a:endParaRPr lang="en-US" sz="2000" kern="0" noProof="0" dirty="0">
              <a:latin typeface="+mn-l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>
                <a:tab pos="3657600" algn="l"/>
              </a:tabLst>
              <a:defRPr/>
            </a:pPr>
            <a:endParaRPr lang="en-US" sz="2000" kern="0" dirty="0"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657600" algn="l"/>
              </a:tabLst>
              <a:defRPr/>
            </a:pPr>
            <a:r>
              <a:rPr lang="en-US" sz="2000" kern="0" dirty="0">
                <a:latin typeface="+mn-lt"/>
              </a:rPr>
              <a:t>Is it memory </a:t>
            </a:r>
            <a:endParaRPr lang="en-US" sz="2000" b="1" kern="0" dirty="0">
              <a:latin typeface="+mn-lt"/>
            </a:endParaRPr>
          </a:p>
          <a:p>
            <a:pPr marL="800100" lvl="1" indent="-342900">
              <a:spcBef>
                <a:spcPct val="20000"/>
              </a:spcBef>
              <a:buFontTx/>
              <a:buChar char="•"/>
              <a:tabLst>
                <a:tab pos="3657600" algn="l"/>
              </a:tabLst>
            </a:pPr>
            <a:r>
              <a:rPr lang="en-US" sz="2000" kern="0" dirty="0">
                <a:latin typeface="+mn-lt"/>
              </a:rPr>
              <a:t>2 GB of RAM in most cases </a:t>
            </a:r>
          </a:p>
          <a:p>
            <a:pPr lvl="1">
              <a:spcBef>
                <a:spcPct val="20000"/>
              </a:spcBef>
              <a:tabLst>
                <a:tab pos="3657600" algn="l"/>
              </a:tabLst>
            </a:pPr>
            <a:endParaRPr lang="en-US" sz="2000" kern="0" dirty="0"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657600" algn="l"/>
              </a:tabLst>
              <a:defRPr/>
            </a:pPr>
            <a:r>
              <a:rPr lang="en-US" sz="2000" u="sng" kern="0" dirty="0">
                <a:latin typeface="+mn-lt"/>
              </a:rPr>
              <a:t>Battery constraint (biggest constraint)</a:t>
            </a:r>
            <a:r>
              <a:rPr lang="en-US" sz="2000" kern="0" dirty="0">
                <a:latin typeface="+mn-lt"/>
              </a:rPr>
              <a:t>	</a:t>
            </a:r>
            <a:endParaRPr lang="en-US" sz="2000" b="1" kern="0" dirty="0">
              <a:latin typeface="+mn-lt"/>
            </a:endParaRPr>
          </a:p>
          <a:p>
            <a:pPr marL="800100" lvl="1" indent="-342900">
              <a:spcBef>
                <a:spcPct val="20000"/>
              </a:spcBef>
              <a:buFontTx/>
              <a:buChar char="•"/>
              <a:tabLst>
                <a:tab pos="3657600" algn="l"/>
              </a:tabLst>
            </a:pPr>
            <a:r>
              <a:rPr lang="en-US" sz="2000" kern="0" dirty="0">
                <a:latin typeface="+mn-lt"/>
              </a:rPr>
              <a:t>iPhone 7 has a battery capacity of 2,900 </a:t>
            </a:r>
            <a:r>
              <a:rPr lang="en-US" sz="2000" kern="0" dirty="0" err="1">
                <a:latin typeface="+mn-lt"/>
              </a:rPr>
              <a:t>mAH</a:t>
            </a:r>
            <a:endParaRPr lang="en-US" sz="2000" kern="0" dirty="0">
              <a:latin typeface="+mn-lt"/>
            </a:endParaRPr>
          </a:p>
          <a:p>
            <a:pPr marL="800100" lvl="1" indent="-342900">
              <a:spcBef>
                <a:spcPct val="20000"/>
              </a:spcBef>
              <a:buFontTx/>
              <a:buChar char="•"/>
              <a:tabLst>
                <a:tab pos="3657600" algn="l"/>
              </a:tabLst>
            </a:pPr>
            <a:r>
              <a:rPr lang="en-US" sz="2000" kern="0" dirty="0">
                <a:latin typeface="+mn-lt"/>
              </a:rPr>
              <a:t>Limited battery is always a constraint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tabLst>
                <a:tab pos="3657600" algn="l"/>
              </a:tabLst>
            </a:pPr>
            <a:r>
              <a:rPr lang="en-US" sz="2000" kern="0" dirty="0">
                <a:latin typeface="+mn-lt"/>
              </a:rPr>
              <a:t>Cannot build apps which kill your battery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657600" algn="l"/>
              </a:tabLst>
              <a:defRPr/>
            </a:pPr>
            <a:endParaRPr lang="en-US" sz="2000" kern="0" dirty="0"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657600" algn="l"/>
              </a:tabLst>
              <a:defRPr/>
            </a:pPr>
            <a:r>
              <a:rPr lang="en-US" sz="2000" kern="0" dirty="0">
                <a:latin typeface="+mn-lt"/>
              </a:rPr>
              <a:t>Too many options </a:t>
            </a:r>
            <a:endParaRPr lang="en-US" sz="2000" b="1" kern="0" dirty="0">
              <a:latin typeface="+mn-lt"/>
            </a:endParaRPr>
          </a:p>
          <a:p>
            <a:pPr marL="800100" lvl="1" indent="-342900">
              <a:spcBef>
                <a:spcPct val="20000"/>
              </a:spcBef>
              <a:buFontTx/>
              <a:buChar char="•"/>
              <a:tabLst>
                <a:tab pos="3657600" algn="l"/>
              </a:tabLst>
            </a:pPr>
            <a:r>
              <a:rPr lang="en-US" sz="2000" kern="0" dirty="0">
                <a:latin typeface="+mn-lt"/>
              </a:rPr>
              <a:t>Accelerometer, GPS, compass, </a:t>
            </a:r>
            <a:r>
              <a:rPr lang="en-US" sz="2000" kern="0" dirty="0" err="1">
                <a:latin typeface="+mn-lt"/>
              </a:rPr>
              <a:t>WiFi</a:t>
            </a:r>
            <a:r>
              <a:rPr lang="en-US" sz="2000" kern="0" dirty="0">
                <a:latin typeface="+mn-lt"/>
              </a:rPr>
              <a:t>, Bluetooth, 3G….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tabLst>
                <a:tab pos="3657600" algn="l"/>
              </a:tabLst>
            </a:pPr>
            <a:endParaRPr lang="en-US" sz="2000" kern="0" dirty="0"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210" y="620885"/>
            <a:ext cx="3642960" cy="1882706"/>
          </a:xfrm>
          <a:prstGeom prst="rect">
            <a:avLst/>
          </a:prstGeom>
        </p:spPr>
      </p:pic>
    </p:spTree>
  </p:cSld>
  <p:clrMapOvr>
    <a:masterClrMapping/>
  </p:clrMapOvr>
  <p:transition advTm="25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4D16B0-353B-48F8-9137-9135321357F0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169863" y="76200"/>
            <a:ext cx="8880475" cy="685800"/>
          </a:xfrm>
        </p:spPr>
        <p:txBody>
          <a:bodyPr/>
          <a:lstStyle/>
          <a:p>
            <a:r>
              <a:rPr lang="en-US" dirty="0"/>
              <a:t>To give you an idea of the specification of a phone!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746500"/>
            <a:ext cx="2387600" cy="3200400"/>
          </a:xfrm>
          <a:prstGeom prst="rect">
            <a:avLst/>
          </a:prstGeom>
        </p:spPr>
      </p:pic>
      <p:pic>
        <p:nvPicPr>
          <p:cNvPr id="1026" name="Picture 2" descr="http://cdn.bgr.com/2014/09/iphone6-gs5-spec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310" y="576023"/>
            <a:ext cx="5236755" cy="5900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 bwMode="auto">
          <a:xfrm>
            <a:off x="3798618" y="2442365"/>
            <a:ext cx="834845" cy="455370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chemeClr val="accent1"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3897470" y="2290575"/>
            <a:ext cx="1129899" cy="758950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767303" y="3397558"/>
            <a:ext cx="758950" cy="531265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964839" y="4934153"/>
            <a:ext cx="1138425" cy="531265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 advTm="25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A4475-E14C-473E-BDA1-85181BD40716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169863" y="76200"/>
            <a:ext cx="8880475" cy="685800"/>
          </a:xfrm>
        </p:spPr>
        <p:txBody>
          <a:bodyPr/>
          <a:lstStyle/>
          <a:p>
            <a:r>
              <a:rPr lang="en-US" dirty="0"/>
              <a:t>What are the potential applications… endless…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623" y="995915"/>
            <a:ext cx="1778000" cy="2667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3778" y="995915"/>
            <a:ext cx="2442101" cy="255473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2525" y="4263845"/>
            <a:ext cx="2863850" cy="208448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2979" y="3884370"/>
            <a:ext cx="1698043" cy="1708612"/>
          </a:xfrm>
          <a:prstGeom prst="rect">
            <a:avLst/>
          </a:prstGeom>
        </p:spPr>
      </p:pic>
      <p:sp>
        <p:nvSpPr>
          <p:cNvPr id="2" name="AutoShape 2" descr="Image result for Facebook on iOS"/>
          <p:cNvSpPr>
            <a:spLocks noChangeAspect="1" noChangeArrowheads="1"/>
          </p:cNvSpPr>
          <p:nvPr/>
        </p:nvSpPr>
        <p:spPr bwMode="auto">
          <a:xfrm>
            <a:off x="155575" y="-13716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189" y="924465"/>
            <a:ext cx="2857500" cy="2857500"/>
          </a:xfrm>
          <a:prstGeom prst="rect">
            <a:avLst/>
          </a:prstGeom>
        </p:spPr>
      </p:pic>
    </p:spTree>
  </p:cSld>
  <p:clrMapOvr>
    <a:masterClrMapping/>
  </p:clrMapOvr>
  <p:transition advTm="25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A4475-E14C-473E-BDA1-85181BD40716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169863" y="76200"/>
            <a:ext cx="8880475" cy="685800"/>
          </a:xfrm>
        </p:spPr>
        <p:txBody>
          <a:bodyPr/>
          <a:lstStyle/>
          <a:p>
            <a:r>
              <a:rPr lang="en-US" dirty="0"/>
              <a:t>Things become more complicated with other mobile devices</a:t>
            </a:r>
          </a:p>
        </p:txBody>
      </p:sp>
      <p:sp>
        <p:nvSpPr>
          <p:cNvPr id="2" name="AutoShape 2" descr="Image result for Facebook on iOS"/>
          <p:cNvSpPr>
            <a:spLocks noChangeAspect="1" noChangeArrowheads="1"/>
          </p:cNvSpPr>
          <p:nvPr/>
        </p:nvSpPr>
        <p:spPr bwMode="auto">
          <a:xfrm>
            <a:off x="155575" y="-13716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55" y="1303940"/>
            <a:ext cx="3911007" cy="21957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983" y="771797"/>
            <a:ext cx="2732220" cy="14282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055" y="2442365"/>
            <a:ext cx="2732220" cy="15360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5" y="4027511"/>
            <a:ext cx="3814966" cy="212110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932429" y="3553206"/>
            <a:ext cx="1448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Smart watches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32620" y="6284363"/>
            <a:ext cx="1696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Smart Android TV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214389"/>
            <a:ext cx="1684518" cy="191379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393480" y="4918784"/>
            <a:ext cx="13644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>
                <a:latin typeface="Calibri" panose="020F0502020204030204" pitchFamily="34" charset="0"/>
                <a:cs typeface="Calibri" panose="020F0502020204030204" pitchFamily="34" charset="0"/>
              </a:rPr>
              <a:t>Android Glass</a:t>
            </a:r>
            <a:endParaRPr lang="en-US" sz="16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206453"/>
      </p:ext>
    </p:extLst>
  </p:cSld>
  <p:clrMapOvr>
    <a:masterClrMapping/>
  </p:clrMapOvr>
  <p:transition advTm="25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A4475-E14C-473E-BDA1-85181BD40716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169863" y="76200"/>
            <a:ext cx="8880475" cy="685800"/>
          </a:xfrm>
        </p:spPr>
        <p:txBody>
          <a:bodyPr/>
          <a:lstStyle/>
          <a:p>
            <a:r>
              <a:rPr lang="en-US" dirty="0"/>
              <a:t>Ok! Tell me what the course contents are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762000"/>
            <a:ext cx="82296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657600" algn="l"/>
              </a:tabLst>
              <a:defRPr/>
            </a:pPr>
            <a:r>
              <a:rPr lang="en-US" sz="2000" kern="0" dirty="0">
                <a:latin typeface="+mn-lt"/>
              </a:rPr>
              <a:t>Primer to the Android platform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657600" algn="l"/>
              </a:tabLst>
              <a:defRPr/>
            </a:pPr>
            <a:r>
              <a:rPr lang="en-US" sz="2000" kern="0" dirty="0">
                <a:latin typeface="+mn-lt"/>
              </a:rPr>
              <a:t>User interfaces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tabLst>
                <a:tab pos="3657600" algn="l"/>
              </a:tabLst>
              <a:defRPr/>
            </a:pPr>
            <a:r>
              <a:rPr lang="en-US" sz="1800" kern="0" dirty="0">
                <a:latin typeface="+mn-lt"/>
              </a:rPr>
              <a:t>design UI elements using </a:t>
            </a:r>
            <a:r>
              <a:rPr lang="en-US" sz="1800" i="1" kern="0" dirty="0">
                <a:latin typeface="+mn-lt"/>
              </a:rPr>
              <a:t>xml</a:t>
            </a:r>
            <a:r>
              <a:rPr lang="en-US" sz="1800" kern="0" dirty="0">
                <a:latin typeface="+mn-lt"/>
              </a:rPr>
              <a:t> (Android)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tabLst>
                <a:tab pos="3657600" algn="l"/>
              </a:tabLst>
              <a:defRPr/>
            </a:pPr>
            <a:r>
              <a:rPr lang="en-US" sz="1800" kern="0" dirty="0">
                <a:latin typeface="+mn-lt"/>
              </a:rPr>
              <a:t>event driven programming (listeners and delegates)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657600" algn="l"/>
              </a:tabLst>
              <a:defRPr/>
            </a:pPr>
            <a:r>
              <a:rPr lang="en-US" sz="2000" kern="0" dirty="0">
                <a:latin typeface="+mn-lt"/>
              </a:rPr>
              <a:t>Programming sensors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tabLst>
                <a:tab pos="3657600" algn="l"/>
              </a:tabLst>
              <a:defRPr/>
            </a:pPr>
            <a:r>
              <a:rPr lang="en-US" sz="1800" kern="0" dirty="0">
                <a:latin typeface="+mn-lt"/>
              </a:rPr>
              <a:t>accelerometers, compass, GPS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657600" algn="l"/>
              </a:tabLst>
              <a:defRPr/>
            </a:pPr>
            <a:r>
              <a:rPr lang="en-US" sz="2000" kern="0" dirty="0">
                <a:latin typeface="+mn-lt"/>
              </a:rPr>
              <a:t>Networking 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tabLst>
                <a:tab pos="3657600" algn="l"/>
              </a:tabLst>
              <a:defRPr/>
            </a:pPr>
            <a:r>
              <a:rPr lang="en-US" sz="1800" kern="0" dirty="0">
                <a:latin typeface="+mn-lt"/>
              </a:rPr>
              <a:t>radios, sockets, and http data transfer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657600" algn="l"/>
              </a:tabLst>
              <a:defRPr/>
            </a:pPr>
            <a:r>
              <a:rPr lang="en-US" sz="2000" kern="0" dirty="0">
                <a:latin typeface="+mn-lt"/>
              </a:rPr>
              <a:t>Localization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tabLst>
                <a:tab pos="3657600" algn="l"/>
              </a:tabLst>
              <a:defRPr/>
            </a:pPr>
            <a:r>
              <a:rPr lang="en-US" sz="1800" kern="0" dirty="0">
                <a:latin typeface="+mn-lt"/>
              </a:rPr>
              <a:t>map services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657600" algn="l"/>
              </a:tabLst>
              <a:defRPr/>
            </a:pPr>
            <a:r>
              <a:rPr lang="en-US" sz="2000" kern="0" dirty="0">
                <a:latin typeface="+mn-lt"/>
              </a:rPr>
              <a:t>Storage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tabLst>
                <a:tab pos="3657600" algn="l"/>
              </a:tabLst>
              <a:defRPr/>
            </a:pPr>
            <a:r>
              <a:rPr lang="en-US" sz="2000" kern="0" dirty="0">
                <a:latin typeface="+mn-lt"/>
              </a:rPr>
              <a:t>local storage and </a:t>
            </a:r>
            <a:r>
              <a:rPr lang="en-US" sz="2000" kern="0" dirty="0" err="1">
                <a:latin typeface="+mn-lt"/>
              </a:rPr>
              <a:t>sqllite</a:t>
            </a:r>
            <a:endParaRPr lang="en-US" sz="2000" kern="0" dirty="0"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657600" algn="l"/>
              </a:tabLst>
              <a:defRPr/>
            </a:pPr>
            <a:r>
              <a:rPr lang="en-US" sz="2000" kern="0" dirty="0">
                <a:latin typeface="+mn-lt"/>
              </a:rPr>
              <a:t>Cloud services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tabLst>
                <a:tab pos="3657600" algn="l"/>
              </a:tabLst>
              <a:defRPr/>
            </a:pPr>
            <a:r>
              <a:rPr lang="en-US" sz="1800" kern="0" dirty="0">
                <a:latin typeface="+mn-lt"/>
              </a:rPr>
              <a:t>Google web services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tabLst>
                <a:tab pos="3657600" algn="l"/>
              </a:tabLst>
              <a:defRPr/>
            </a:pPr>
            <a:r>
              <a:rPr lang="en-US" sz="1800" kern="0" dirty="0">
                <a:latin typeface="+mn-lt"/>
              </a:rPr>
              <a:t>Android wear APIs for smart watches</a:t>
            </a:r>
          </a:p>
          <a:p>
            <a:pPr lvl="1">
              <a:spcBef>
                <a:spcPct val="20000"/>
              </a:spcBef>
              <a:tabLst>
                <a:tab pos="3657600" algn="l"/>
              </a:tabLst>
              <a:defRPr/>
            </a:pPr>
            <a:endParaRPr lang="en-US" sz="1800" kern="0" dirty="0">
              <a:latin typeface="+mn-lt"/>
            </a:endParaRPr>
          </a:p>
        </p:txBody>
      </p:sp>
    </p:spTree>
  </p:cSld>
  <p:clrMapOvr>
    <a:masterClrMapping/>
  </p:clrMapOvr>
  <p:transition advTm="25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A4475-E14C-473E-BDA1-85181BD40716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169863" y="76200"/>
            <a:ext cx="8880475" cy="685800"/>
          </a:xfrm>
        </p:spPr>
        <p:txBody>
          <a:bodyPr/>
          <a:lstStyle/>
          <a:p>
            <a:r>
              <a:rPr lang="en-US" dirty="0"/>
              <a:t>Is this course for me?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066800"/>
            <a:ext cx="8229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657600" algn="l"/>
              </a:tabLst>
              <a:defRPr/>
            </a:pPr>
            <a:r>
              <a:rPr lang="en-US" sz="2000" kern="0" dirty="0">
                <a:latin typeface="+mn-lt"/>
              </a:rPr>
              <a:t>Should have knowledge of </a:t>
            </a:r>
            <a:r>
              <a:rPr lang="en-US" sz="2000" u="sng" kern="0" dirty="0">
                <a:latin typeface="+mn-lt"/>
              </a:rPr>
              <a:t>object-oriented programming</a:t>
            </a:r>
            <a:r>
              <a:rPr lang="en-US" sz="2000" kern="0" dirty="0">
                <a:latin typeface="+mn-lt"/>
              </a:rPr>
              <a:t>.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tabLst>
                <a:tab pos="3657600" algn="l"/>
              </a:tabLst>
              <a:defRPr/>
            </a:pPr>
            <a:r>
              <a:rPr kumimoji="0" lang="en-US" sz="20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Knowledge</a:t>
            </a:r>
            <a:r>
              <a:rPr kumimoji="0" lang="en-US" sz="2000" b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Java or some other OOP language is a  must!</a:t>
            </a:r>
          </a:p>
          <a:p>
            <a:pPr marL="800100" lvl="1" indent="-342900">
              <a:spcBef>
                <a:spcPct val="20000"/>
              </a:spcBef>
              <a:tabLst>
                <a:tab pos="3657600" algn="l"/>
              </a:tabLst>
              <a:defRPr/>
            </a:pPr>
            <a:endParaRPr kumimoji="0" lang="en-US" sz="20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657600" algn="l"/>
              </a:tabLst>
              <a:defRPr/>
            </a:pPr>
            <a:r>
              <a:rPr lang="en-US" sz="2000" kern="0" dirty="0">
                <a:latin typeface="+mn-lt"/>
              </a:rPr>
              <a:t>Should have </a:t>
            </a:r>
            <a:r>
              <a:rPr lang="en-US" sz="2000" u="sng" kern="0" dirty="0">
                <a:latin typeface="+mn-lt"/>
              </a:rPr>
              <a:t>working knowledge</a:t>
            </a:r>
            <a:r>
              <a:rPr lang="en-US" sz="2000" kern="0" dirty="0">
                <a:latin typeface="+mn-lt"/>
              </a:rPr>
              <a:t> of networking and operating system concepts</a:t>
            </a:r>
          </a:p>
          <a:p>
            <a:pPr marL="800100" lvl="1" indent="-342900">
              <a:spcBef>
                <a:spcPct val="20000"/>
              </a:spcBef>
              <a:tabLst>
                <a:tab pos="3657600" algn="l"/>
              </a:tabLst>
              <a:defRPr/>
            </a:pPr>
            <a:endParaRPr lang="en-US" sz="2000" kern="0" dirty="0"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657600" algn="l"/>
              </a:tabLst>
              <a:defRPr/>
            </a:pPr>
            <a:r>
              <a:rPr lang="en-US" sz="2000" kern="0" dirty="0">
                <a:latin typeface="+mn-lt"/>
              </a:rPr>
              <a:t>This is not a book-oriented course. There are lots of online resources that you can leverage</a:t>
            </a:r>
          </a:p>
        </p:txBody>
      </p:sp>
    </p:spTree>
  </p:cSld>
  <p:clrMapOvr>
    <a:masterClrMapping/>
  </p:clrMapOvr>
  <p:transition advTm="250"/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61691</TotalTime>
  <Words>722</Words>
  <Application>Microsoft Office PowerPoint</Application>
  <PresentationFormat>On-screen Show (4:3)</PresentationFormat>
  <Paragraphs>181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ＭＳ Ｐゴシック</vt:lpstr>
      <vt:lpstr>Arial</vt:lpstr>
      <vt:lpstr>Calibri</vt:lpstr>
      <vt:lpstr>Times New Roman</vt:lpstr>
      <vt:lpstr>Trebuchet MS</vt:lpstr>
      <vt:lpstr>Blank Presentation</vt:lpstr>
      <vt:lpstr>PowerPoint Presentation</vt:lpstr>
      <vt:lpstr>Why do I need to learn smart phone programming?</vt:lpstr>
      <vt:lpstr>What does mobile phone programming encapsulate?</vt:lpstr>
      <vt:lpstr>Why is it difficult to develop good mobile apps.</vt:lpstr>
      <vt:lpstr>To give you an idea of the specification of a phone!</vt:lpstr>
      <vt:lpstr>What are the potential applications… endless…</vt:lpstr>
      <vt:lpstr>Things become more complicated with other mobile devices</vt:lpstr>
      <vt:lpstr>Ok! Tell me what the course contents are</vt:lpstr>
      <vt:lpstr>Is this course for me?</vt:lpstr>
      <vt:lpstr>How will I be graded?</vt:lpstr>
      <vt:lpstr>Assignments</vt:lpstr>
      <vt:lpstr>Midterm</vt:lpstr>
      <vt:lpstr>Group Project will be in combination with students in Fine arts</vt:lpstr>
      <vt:lpstr>Lecturing style</vt:lpstr>
      <vt:lpstr>Resources you will need</vt:lpstr>
      <vt:lpstr>Administrivia…</vt:lpstr>
      <vt:lpstr>Let me show you what to install to get started.</vt:lpstr>
      <vt:lpstr>PowerPoint Presentation</vt:lpstr>
    </vt:vector>
  </TitlesOfParts>
  <Company>U.C.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nilan</dc:creator>
  <cp:lastModifiedBy>Nilanjan Banerjee</cp:lastModifiedBy>
  <cp:revision>9154</cp:revision>
  <cp:lastPrinted>2000-06-29T13:25:05Z</cp:lastPrinted>
  <dcterms:created xsi:type="dcterms:W3CDTF">2014-01-26T13:30:48Z</dcterms:created>
  <dcterms:modified xsi:type="dcterms:W3CDTF">2017-01-31T11:43:14Z</dcterms:modified>
</cp:coreProperties>
</file>