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89" r:id="rId2"/>
    <p:sldId id="847" r:id="rId3"/>
    <p:sldId id="589" r:id="rId4"/>
    <p:sldId id="854" r:id="rId5"/>
    <p:sldId id="816" r:id="rId6"/>
    <p:sldId id="821" r:id="rId7"/>
    <p:sldId id="829" r:id="rId8"/>
    <p:sldId id="834" r:id="rId9"/>
    <p:sldId id="851" r:id="rId10"/>
    <p:sldId id="855" r:id="rId11"/>
    <p:sldId id="856" r:id="rId12"/>
    <p:sldId id="857" r:id="rId13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4660"/>
  </p:normalViewPr>
  <p:slideViewPr>
    <p:cSldViewPr snapToObjects="1">
      <p:cViewPr varScale="1">
        <p:scale>
          <a:sx n="118" d="100"/>
          <a:sy n="118" d="100"/>
        </p:scale>
        <p:origin x="14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142" y="-72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17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4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12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2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3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6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5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2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6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2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7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5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8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4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9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2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10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6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CMSC 628: Introduction to Mobile Computing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rebuchet MS" pitchFamily="34" charset="0"/>
              </a:rPr>
              <a:t>Nilanjan Banerjee</a:t>
            </a:r>
          </a:p>
          <a:p>
            <a:pPr algn="ctr"/>
            <a:endParaRPr lang="en-US" sz="2000" b="1" baseline="300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286000" y="3806825"/>
            <a:ext cx="426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</a:t>
            </a:r>
            <a:endParaRPr lang="en-US" sz="1400" b="1" baseline="30000" dirty="0"/>
          </a:p>
          <a:p>
            <a:pPr algn="ctr"/>
            <a:r>
              <a:rPr lang="en-US" sz="1400" dirty="0">
                <a:latin typeface="Trebuchet MS" pitchFamily="34" charset="0"/>
              </a:rPr>
              <a:t>Baltimore County</a:t>
            </a:r>
          </a:p>
          <a:p>
            <a:pPr algn="ctr"/>
            <a:r>
              <a:rPr lang="en-US" sz="1400" dirty="0" err="1">
                <a:latin typeface="Trebuchet MS" pitchFamily="34" charset="0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http://csee.umbc.edu/~nilanb/teaching/628/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starts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onCreate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onStart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onResume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are called </a:t>
            </a:r>
            <a:r>
              <a:rPr kumimoji="0" lang="en-US" sz="2000" b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succession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985" y="2745945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                </a:t>
            </a:r>
            <a:r>
              <a:rPr lang="en-US" sz="1600" b="1" dirty="0" err="1">
                <a:solidFill>
                  <a:srgbClr val="FF0000"/>
                </a:solidFill>
              </a:rPr>
              <a:t>onStart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Activity is partially visible</a:t>
            </a:r>
          </a:p>
        </p:txBody>
      </p:sp>
      <p:pic>
        <p:nvPicPr>
          <p:cNvPr id="2050" name="Picture 2" descr="http://developer.android.com/images/training/basics/basic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1" y="2910741"/>
            <a:ext cx="7780428" cy="346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err="1">
                <a:latin typeface="Trebuchet MS" pitchFamily="34" charset="0"/>
              </a:rPr>
              <a:t>Ack</a:t>
            </a:r>
            <a:r>
              <a:rPr lang="en-US" sz="1600" b="1" dirty="0">
                <a:latin typeface="Trebuchet MS" pitchFamily="34" charset="0"/>
              </a:rPr>
              <a:t>: Android Development website</a:t>
            </a:r>
            <a:endParaRPr lang="en-US" sz="7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21956"/>
      </p:ext>
    </p:extLst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and Resuming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pausing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 activity is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partiall</a:t>
            </a:r>
            <a:r>
              <a:rPr lang="en-US" sz="2000" kern="0" dirty="0">
                <a:latin typeface="+mn-lt"/>
              </a:rPr>
              <a:t>y visible in the background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boxes open up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Method called is </a:t>
            </a:r>
            <a:r>
              <a:rPr lang="en-US" sz="2000" kern="0" baseline="0" dirty="0" err="1">
                <a:latin typeface="+mn-lt"/>
              </a:rPr>
              <a:t>onPause</a:t>
            </a:r>
            <a:r>
              <a:rPr lang="en-US" sz="2000" kern="0" baseline="0" dirty="0">
                <a:latin typeface="+mn-lt"/>
              </a:rPr>
              <a:t>()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568" y="2037371"/>
            <a:ext cx="415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pauses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  <p:extLst>
      <p:ext uri="{BB962C8B-B14F-4D97-AF65-F5344CB8AC3E}">
        <p14:creationId xmlns:p14="http://schemas.microsoft.com/office/powerpoint/2010/main" val="2964198599"/>
      </p:ext>
    </p:extLst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and 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stopping an activity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activity is not visible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Press back or home button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Start a new activity or receive a phone call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7452" y="4643320"/>
            <a:ext cx="1642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System destroys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the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568" y="2138785"/>
            <a:ext cx="402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stops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  <p:extLst>
      <p:ext uri="{BB962C8B-B14F-4D97-AF65-F5344CB8AC3E}">
        <p14:creationId xmlns:p14="http://schemas.microsoft.com/office/powerpoint/2010/main" val="596468755"/>
      </p:ext>
    </p:extLst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670" y="100036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Everyone must have received a piazza invitation.</a:t>
            </a:r>
            <a:endParaRPr lang="en-US" sz="2000" b="1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Today and Next (possibly) lecture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b="1" kern="0" dirty="0"/>
              <a:t>Try to understand what is an </a:t>
            </a:r>
            <a:r>
              <a:rPr lang="en-US" sz="2000" b="1" u="sng" kern="0" dirty="0"/>
              <a:t>Activity, Intent</a:t>
            </a:r>
            <a:r>
              <a:rPr lang="en-US" sz="2000" b="1" kern="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noProof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Build a simple mobile app from scratch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Start a new activity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Build simple UI elements such as </a:t>
            </a:r>
            <a:r>
              <a:rPr lang="en-US" sz="2000" kern="0" dirty="0" err="1">
                <a:latin typeface="+mn-lt"/>
              </a:rPr>
              <a:t>EditText</a:t>
            </a:r>
            <a:r>
              <a:rPr lang="en-US" sz="2000" kern="0" dirty="0">
                <a:latin typeface="+mn-lt"/>
              </a:rPr>
              <a:t>, Button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Add </a:t>
            </a:r>
            <a:r>
              <a:rPr lang="en-US" sz="2000" kern="0" dirty="0" err="1">
                <a:latin typeface="+mn-lt"/>
              </a:rPr>
              <a:t>EventListeners</a:t>
            </a:r>
            <a:r>
              <a:rPr lang="en-US" sz="2000" kern="0" dirty="0">
                <a:latin typeface="+mn-lt"/>
              </a:rPr>
              <a:t> to UI elements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Learn about the lifecycle of the app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Compile and run the app.</a:t>
            </a:r>
            <a:endParaRPr lang="en-US" sz="2000" kern="0" noProof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Build a little more complex app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Has two activities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Use Intent to start a new activity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Pass data between two activities</a:t>
            </a:r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Cookbook to developing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screens does the app have?</a:t>
            </a:r>
          </a:p>
          <a:p>
            <a:pPr lvl="1"/>
            <a:r>
              <a:rPr lang="en-US" dirty="0"/>
              <a:t>What does each screen look like?</a:t>
            </a:r>
          </a:p>
          <a:p>
            <a:r>
              <a:rPr lang="en-US" dirty="0"/>
              <a:t>What is the intent/need for each screen?</a:t>
            </a:r>
          </a:p>
          <a:p>
            <a:pPr lvl="1"/>
            <a:r>
              <a:rPr lang="en-US" dirty="0"/>
              <a:t>What resources do you need to implement each screen?</a:t>
            </a:r>
          </a:p>
          <a:p>
            <a:pPr lvl="1"/>
            <a:r>
              <a:rPr lang="en-US" dirty="0"/>
              <a:t>Manage the transition between </a:t>
            </a:r>
            <a:r>
              <a:rPr lang="en-US"/>
              <a:t>the screens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EEE1A-8B5F-4255-8853-16A44B7F957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Typically corresponds to </a:t>
            </a:r>
            <a:r>
              <a:rPr lang="en-US" sz="2000" u="sng" kern="0" dirty="0">
                <a:latin typeface="+mn-lt"/>
              </a:rPr>
              <a:t>one UI screen</a:t>
            </a:r>
            <a:endParaRPr kumimoji="0" lang="en-US" sz="2000" b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But they can be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Faceless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 floating window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Return a value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Typically a complex application will have multiple </a:t>
            </a:r>
            <a:r>
              <a:rPr lang="en-US" sz="2000" kern="0" dirty="0" err="1">
                <a:latin typeface="+mn-lt"/>
              </a:rPr>
              <a:t>activites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E.g., email application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Activity 1: log in page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Activity 2: displaying a set of email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Transfer data between activities</a:t>
            </a:r>
          </a:p>
          <a:p>
            <a:pPr marL="1714500" lvl="3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Usually form a bundle and pass it around (we will talk about in detail)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dirty="0"/>
              <a:t>Intents 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 description of what you want done… something like a verb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E.g. Intent of a music player is to PLAY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Intents are of two types – Implicit and Explicit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u="sng" kern="0" dirty="0">
                <a:latin typeface="+mn-lt"/>
              </a:rPr>
              <a:t>Explicit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Application states what it needs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u="sng" kern="0" dirty="0">
                <a:latin typeface="+mn-lt"/>
              </a:rPr>
              <a:t>Implicit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System decides for you which application/component can best respond to the Intent.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You just specify what the Intent 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b="1" kern="0" dirty="0">
              <a:latin typeface="+mn-lt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365125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Trebuchet MS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  <p:pic>
        <p:nvPicPr>
          <p:cNvPr id="6" name="Picture 4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1981200"/>
            <a:ext cx="1790700" cy="1057275"/>
          </a:xfr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82975"/>
            <a:ext cx="134778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3597275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GMail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46350"/>
            <a:ext cx="13477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4800" y="265430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Contacts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16922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04800" y="1712913"/>
            <a:ext cx="1200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4800" y="551180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Blogger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689100"/>
            <a:ext cx="6254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582863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7538"/>
            <a:ext cx="13477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304800" y="454025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Chat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3276600" y="4052888"/>
            <a:ext cx="50673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Client component makes a request for a specific action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79725"/>
            <a:ext cx="26066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2314575" y="3140075"/>
            <a:ext cx="1666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</a:rPr>
              <a:t>“Pick photo”</a:t>
            </a:r>
          </a:p>
        </p:txBody>
      </p:sp>
      <p:pic>
        <p:nvPicPr>
          <p:cNvPr id="22" name="Picture 3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7162800" y="2209800"/>
            <a:ext cx="1246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Picasa</a:t>
            </a: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3429000" y="4267200"/>
            <a:ext cx="5067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System picks best component for that action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352800" y="4724400"/>
            <a:ext cx="5067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New components can use existing functionality</a:t>
            </a:r>
          </a:p>
        </p:txBody>
      </p:sp>
      <p:pic>
        <p:nvPicPr>
          <p:cNvPr id="27" name="Picture 38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334000"/>
            <a:ext cx="16922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65125" y="544195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Blogger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7239000" y="2251075"/>
            <a:ext cx="12461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Photo Gallery</a:t>
            </a:r>
          </a:p>
        </p:txBody>
      </p:sp>
    </p:spTree>
    <p:extLst>
      <p:ext uri="{BB962C8B-B14F-4D97-AF65-F5344CB8AC3E}">
        <p14:creationId xmlns:p14="http://schemas.microsoft.com/office/powerpoint/2010/main" val="304780176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8" grpId="0"/>
      <p:bldP spid="19" grpId="0"/>
      <p:bldP spid="19" grpId="1"/>
      <p:bldP spid="21" grpId="0"/>
      <p:bldP spid="23" grpId="0"/>
      <p:bldP spid="25" grpId="0"/>
      <p:bldP spid="25" grpId="1"/>
      <p:bldP spid="26" grpId="0"/>
      <p:bldP spid="28" grpId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Utilities that an application uses and “reuses”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Strings, colors, dimensions, style/theme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r>
              <a:rPr lang="en-US" sz="1600" b="1" kern="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04534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81" y="0"/>
            <a:ext cx="8880475" cy="914400"/>
          </a:xfrm>
        </p:spPr>
        <p:txBody>
          <a:bodyPr/>
          <a:lstStyle/>
          <a:p>
            <a:r>
              <a:rPr lang="en-US" dirty="0"/>
              <a:t>Application lifecycle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150" y="544990"/>
            <a:ext cx="4702472" cy="61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6562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58225</TotalTime>
  <Words>465</Words>
  <Application>Microsoft Office PowerPoint</Application>
  <PresentationFormat>On-screen Show (4:3)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Blank Presentation</vt:lpstr>
      <vt:lpstr>PowerPoint Presentation</vt:lpstr>
      <vt:lpstr>Announcement</vt:lpstr>
      <vt:lpstr>Today and Next (possibly) lecture</vt:lpstr>
      <vt:lpstr>Cookbook to developing an app</vt:lpstr>
      <vt:lpstr>Activities</vt:lpstr>
      <vt:lpstr>Intents </vt:lpstr>
      <vt:lpstr>Intents</vt:lpstr>
      <vt:lpstr>Resources</vt:lpstr>
      <vt:lpstr>Application lifecycle </vt:lpstr>
      <vt:lpstr>Starting an activity</vt:lpstr>
      <vt:lpstr>Pausing and Resuming an Activity</vt:lpstr>
      <vt:lpstr>Stopping and Starting an Activity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nilanb</dc:creator>
  <cp:lastModifiedBy>Nilanjan Banerjee</cp:lastModifiedBy>
  <cp:revision>9176</cp:revision>
  <cp:lastPrinted>2000-06-29T13:25:05Z</cp:lastPrinted>
  <dcterms:created xsi:type="dcterms:W3CDTF">2013-02-11T17:39:27Z</dcterms:created>
  <dcterms:modified xsi:type="dcterms:W3CDTF">2017-02-02T13:44:00Z</dcterms:modified>
</cp:coreProperties>
</file>