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854" r:id="rId2"/>
    <p:sldId id="835" r:id="rId3"/>
    <p:sldId id="836" r:id="rId4"/>
    <p:sldId id="837" r:id="rId5"/>
    <p:sldId id="838" r:id="rId6"/>
    <p:sldId id="840" r:id="rId7"/>
    <p:sldId id="841" r:id="rId8"/>
    <p:sldId id="842" r:id="rId9"/>
    <p:sldId id="843" r:id="rId10"/>
    <p:sldId id="844" r:id="rId11"/>
    <p:sldId id="845" r:id="rId12"/>
    <p:sldId id="846" r:id="rId13"/>
    <p:sldId id="847" r:id="rId14"/>
    <p:sldId id="850" r:id="rId15"/>
    <p:sldId id="851" r:id="rId16"/>
    <p:sldId id="852" r:id="rId17"/>
    <p:sldId id="853" r:id="rId18"/>
    <p:sldId id="848" r:id="rId19"/>
    <p:sldId id="855" r:id="rId20"/>
    <p:sldId id="856" r:id="rId21"/>
  </p:sldIdLst>
  <p:sldSz cx="9144000" cy="6858000" type="screen4x3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512"/>
    <a:srgbClr val="660066"/>
    <a:srgbClr val="0000FF"/>
    <a:srgbClr val="CC0000"/>
    <a:srgbClr val="FF9900"/>
    <a:srgbClr val="008000"/>
    <a:srgbClr val="00CC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8" autoAdjust="0"/>
    <p:restoredTop sz="94660"/>
  </p:normalViewPr>
  <p:slideViewPr>
    <p:cSldViewPr snapToObjects="1">
      <p:cViewPr varScale="1">
        <p:scale>
          <a:sx n="107" d="100"/>
          <a:sy n="107" d="100"/>
        </p:scale>
        <p:origin x="462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2460" y="-258"/>
      </p:cViewPr>
      <p:guideLst>
        <p:guide orient="horz" pos="2896"/>
        <p:guide pos="220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4D63F66-CC64-4EEB-9E90-434896C62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3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88975"/>
            <a:ext cx="4597400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B76B5A6-36E1-4474-BA79-BCC671141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32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CD4FF-721F-4D38-98E2-06441BDB2DC3}" type="slidenum">
              <a:rPr lang="en-US" smtClean="0">
                <a:latin typeface="Times New Roman" pitchFamily="-112" charset="0"/>
              </a:rPr>
              <a:pPr/>
              <a:t>1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85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58BFD3-4C9E-4C03-A414-007EAD7FCAE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78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192FA2-41DC-4DE7-88D3-BE521E8631C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16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7C5F36-C24A-4A47-A5B2-CECD992512E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213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62965B-57DD-4912-B615-16D35D7FF30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67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D43DBF-AB23-461C-9D8A-1ECAA09C2FE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097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A7F00B-0B3D-427A-B1D6-BA632601FE1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583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CD4FF-721F-4D38-98E2-06441BDB2DC3}" type="slidenum">
              <a:rPr lang="en-US" smtClean="0">
                <a:latin typeface="Times New Roman" pitchFamily="-112" charset="0"/>
              </a:rPr>
              <a:pPr/>
              <a:t>20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1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67913B-5BF4-482D-8CC6-CFFB7F86AA9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IN" altLang="en-US">
              <a:latin typeface="Calibri" panose="020F0502020204030204" pitchFamily="34" charset="0"/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0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1DE642-7524-43B4-943F-2667C7CDAF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IN" altLang="en-US">
              <a:latin typeface="Calibri" panose="020F0502020204030204" pitchFamily="34" charset="0"/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54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D4616F-5010-48E3-A704-6DA0D00EA0D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85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AD5FB4-34AC-4185-A118-777F63C5B4A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900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78B593-CCA4-4D43-BB3D-74FD7F269A7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027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DC12FA-D067-4824-9F24-BF80F1B525D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36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2C32CC-8DF0-4597-9EC5-D4CD6480FC9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471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0D0C7E-5B2E-4D5D-88B5-F7BDFE02053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49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0BF38C-8783-4CA4-A428-47B8A0FC9D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E2F3DB-588A-4A4D-8866-1D4B6BA580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1013" y="76200"/>
            <a:ext cx="2219325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863" y="76200"/>
            <a:ext cx="6508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BF5090D-164D-4F8B-AA29-DEC29D8E4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990600"/>
            <a:ext cx="73152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F46EF2-5FF3-4255-A0DE-F18571CC76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90600"/>
            <a:ext cx="3581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990600"/>
            <a:ext cx="3581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BE44FD-1B3A-4765-989A-16D82A72EA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3581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3581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914400" y="3505200"/>
            <a:ext cx="73152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403C59E-1C20-48B8-AE48-51F36C88B3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EEEE1A-8B5F-4255-8853-16A44B7F95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9016C1-61C1-4E21-8E93-D1D596030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3581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581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5A20463-EDA2-4747-9D3A-770C8A8ACE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4F1A98-4964-45CE-A58F-62643862FF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9E2B3BE-A1F3-40D1-8EEC-8125F51F09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310313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3EE4F3-45CC-47E8-B989-A71EF1B38C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A5589E-8953-4BEE-BDD7-05D6E153CE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310313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C175A7-B27D-4E04-8BD0-3BF0E54F34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7315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5550" y="65389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fld id="{E9592585-3565-48DA-B1FA-93911BBCB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69863" y="76200"/>
            <a:ext cx="8880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lanb@umb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nilanb@umbc.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E8D12-E5BE-4689-909E-A7CAFEA4E45E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0" y="183515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Trebuchet MS" pitchFamily="34" charset="0"/>
              </a:rPr>
              <a:t>Working with the Android Storage</a:t>
            </a:r>
            <a:endParaRPr lang="en-US" sz="1000" b="1" dirty="0">
              <a:solidFill>
                <a:srgbClr val="000066"/>
              </a:solidFill>
              <a:latin typeface="Trebuchet MS" pitchFamily="34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590800" y="3201988"/>
            <a:ext cx="39624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err="1">
                <a:latin typeface="Trebuchet MS" pitchFamily="34" charset="0"/>
              </a:rPr>
              <a:t>Nilanjan</a:t>
            </a:r>
            <a:r>
              <a:rPr lang="en-US" sz="2000" b="1" dirty="0">
                <a:latin typeface="Trebuchet MS" pitchFamily="34" charset="0"/>
              </a:rPr>
              <a:t> Banerjee</a:t>
            </a:r>
          </a:p>
          <a:p>
            <a:pPr algn="ctr"/>
            <a:endParaRPr lang="en-US" sz="2000" b="1" baseline="30000" dirty="0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-19050" y="6370638"/>
            <a:ext cx="914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>
                <a:latin typeface="Trebuchet MS" pitchFamily="34" charset="0"/>
              </a:rPr>
              <a:t>Introduction to Mobile Computing</a:t>
            </a:r>
            <a:endParaRPr lang="en-US" sz="700" b="1" dirty="0">
              <a:latin typeface="Trebuchet MS" pitchFamily="34" charset="0"/>
            </a:endParaRP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1915675" y="3840163"/>
            <a:ext cx="562415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Trebuchet MS" pitchFamily="34" charset="0"/>
              </a:rPr>
              <a:t>University of Maryland, Baltimore County</a:t>
            </a:r>
          </a:p>
          <a:p>
            <a:pPr algn="ctr"/>
            <a:r>
              <a:rPr lang="en-US" sz="1400" dirty="0">
                <a:latin typeface="Trebuchet MS" pitchFamily="34" charset="0"/>
                <a:hlinkClick r:id="rId3"/>
              </a:rPr>
              <a:t>nilanb@umbc.edu</a:t>
            </a:r>
            <a:endParaRPr lang="en-US" sz="1400" dirty="0">
              <a:latin typeface="Trebuchet MS" pitchFamily="34" charset="0"/>
            </a:endParaRPr>
          </a:p>
          <a:p>
            <a:pPr algn="ctr"/>
            <a:r>
              <a:rPr lang="en-US" sz="1400" dirty="0">
                <a:latin typeface="Trebuchet MS" pitchFamily="34" charset="0"/>
              </a:rPr>
              <a:t>WWW: http://www.csee.umbc.edu/~nilanb/teaching/628/</a:t>
            </a:r>
          </a:p>
        </p:txBody>
      </p:sp>
    </p:spTree>
    <p:extLst>
      <p:ext uri="{BB962C8B-B14F-4D97-AF65-F5344CB8AC3E}">
        <p14:creationId xmlns:p14="http://schemas.microsoft.com/office/powerpoint/2010/main" val="363756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F356D29-F15A-4009-ACCE-1799FED956EC}" type="slidenum">
              <a:rPr lang="en-IN" altLang="en-US"/>
              <a:pPr/>
              <a:t>10</a:t>
            </a:fld>
            <a:endParaRPr lang="en-IN" alt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839780" y="2821840"/>
            <a:ext cx="4933175" cy="60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I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Internal Storage Example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035675"/>
            <a:ext cx="12795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766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8977112-8448-4837-8C68-DAA1E00C69DF}" type="slidenum">
              <a:rPr lang="en-IN" altLang="en-US"/>
              <a:pPr/>
              <a:t>11</a:t>
            </a:fld>
            <a:endParaRPr lang="en-IN" altLang="en-US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11163" y="1554163"/>
            <a:ext cx="8229600" cy="293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Every Android-compatible device supports a shared "external storage" that you can use to save files. </a:t>
            </a:r>
            <a:b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can be a removable storage media (such as an SD card)</a:t>
            </a:r>
            <a:b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or an internal (non-removable) storage. </a:t>
            </a:r>
            <a:b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Files saved to the external storage are world-readable and can be modified by the user when they enable USB mass storage to transfer files on a computer. 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1167" y="87485"/>
            <a:ext cx="48244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2800" dirty="0">
                <a:latin typeface="DejaVu Sans" charset="0"/>
                <a:cs typeface="Tahoma" panose="020B0604030504040204" pitchFamily="34" charset="0"/>
              </a:rPr>
              <a:t>External Storage 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035675"/>
            <a:ext cx="12795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796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2B65092-ADB6-460D-BEB1-B77CEAE3CF76}" type="slidenum">
              <a:rPr lang="en-IN" altLang="en-US"/>
              <a:pPr/>
              <a:t>12</a:t>
            </a:fld>
            <a:endParaRPr lang="en-IN" altLang="en-US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384411" y="2518260"/>
            <a:ext cx="5009070" cy="79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External Storage</a:t>
            </a:r>
            <a:r>
              <a:rPr lang="en-I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Example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035675"/>
            <a:ext cx="12795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009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65C3940-2DBA-4C4C-9E42-DDE214C04A6C}" type="slidenum">
              <a:rPr lang="en-IN" altLang="en-US"/>
              <a:pPr/>
              <a:t>13</a:t>
            </a:fld>
            <a:endParaRPr lang="en-IN" alt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215900" y="131763"/>
            <a:ext cx="6002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2800">
                <a:latin typeface="DejaVu Sans" charset="0"/>
              </a:rPr>
              <a:t>SQLite Relational Database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03238" y="1008063"/>
            <a:ext cx="8318882" cy="317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50000"/>
              </a:lnSpc>
              <a:buClrTx/>
              <a:buFontTx/>
              <a:buNone/>
            </a:pPr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Structured data can be saved in an SQLite database</a:t>
            </a:r>
            <a:b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Android provides built-in support for SQLite(</a:t>
            </a:r>
            <a:r>
              <a:rPr lang="en-IN" altLang="en-US" sz="2000" u="sng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http://www.sqlite.org</a:t>
            </a:r>
            <a:r>
              <a:rPr lang="en-IN" altLang="en-US" sz="2000" u="sng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  <a:buClrTx/>
              <a:buFontTx/>
              <a:buNone/>
            </a:pPr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class and interfaces are in </a:t>
            </a:r>
            <a:r>
              <a:rPr lang="en-IN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android.database.sqlite</a:t>
            </a:r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package</a:t>
            </a:r>
          </a:p>
          <a:p>
            <a:pPr>
              <a:lnSpc>
                <a:spcPct val="150000"/>
              </a:lnSpc>
              <a:buClrTx/>
              <a:buFontTx/>
              <a:buNone/>
            </a:pPr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Database files are local to the app</a:t>
            </a:r>
          </a:p>
          <a:p>
            <a:pPr>
              <a:lnSpc>
                <a:spcPct val="150000"/>
              </a:lnSpc>
              <a:buClrTx/>
              <a:buFontTx/>
              <a:buNone/>
            </a:pPr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share structured data with other apps, consider creating a custom </a:t>
            </a:r>
            <a:r>
              <a:rPr lang="en-IN" alt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Content provider </a:t>
            </a:r>
            <a:r>
              <a:rPr lang="en-I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(future topic)</a:t>
            </a:r>
          </a:p>
          <a:p>
            <a:pPr>
              <a:lnSpc>
                <a:spcPct val="150000"/>
              </a:lnSpc>
              <a:buClrTx/>
              <a:buFontTx/>
              <a:buNone/>
            </a:pPr>
            <a:r>
              <a:rPr lang="en-IN" altLang="en-US" sz="2000" dirty="0">
                <a:latin typeface="DejaVu Sans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71528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Features, limitations, and properties of </a:t>
            </a:r>
            <a:r>
              <a:rPr lang="en-US" dirty="0" err="1">
                <a:ea typeface="ＭＳ Ｐゴシック" pitchFamily="34" charset="-128"/>
              </a:rPr>
              <a:t>sqllite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399" y="1295400"/>
            <a:ext cx="5784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supports three data type: INT, REAL, STRING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all other data types need to be type casted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399" y="2366470"/>
            <a:ext cx="8212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 not perform type checking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it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upto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developer to make sure that everything is type checked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399" y="3504895"/>
            <a:ext cx="8212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database is local to the application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To give other applications access to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ContentProviders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9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Creating a database and a table in the database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307975" y="762000"/>
            <a:ext cx="8575675" cy="2057399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r>
              <a:rPr lang="en-US" sz="1800" dirty="0">
                <a:ea typeface="ＭＳ Ｐゴシック" charset="0"/>
              </a:rPr>
              <a:t>Build a helper class that extends </a:t>
            </a:r>
            <a:r>
              <a:rPr lang="en-US" sz="1800" dirty="0" err="1">
                <a:ea typeface="ＭＳ Ｐゴシック" charset="0"/>
              </a:rPr>
              <a:t>SQLiteOpenHelper</a:t>
            </a:r>
            <a:endParaRPr lang="en-US" sz="1400" dirty="0">
              <a:ea typeface="ＭＳ Ｐゴシック" charset="0"/>
            </a:endParaRPr>
          </a:p>
          <a:p>
            <a:pPr>
              <a:defRPr/>
            </a:pPr>
            <a:r>
              <a:rPr lang="en-US" sz="1800" dirty="0">
                <a:ea typeface="ＭＳ Ｐゴシック" charset="0"/>
              </a:rPr>
              <a:t>The class has functions that can create a database for you</a:t>
            </a:r>
          </a:p>
          <a:p>
            <a:pPr>
              <a:defRPr/>
            </a:pPr>
            <a:r>
              <a:rPr lang="en-US" sz="1800" dirty="0">
                <a:ea typeface="ＭＳ Ｐゴシック" charset="0"/>
              </a:rPr>
              <a:t>Create a table in the database using SQL queries. </a:t>
            </a:r>
          </a:p>
          <a:p>
            <a:pPr>
              <a:defRPr/>
            </a:pPr>
            <a:r>
              <a:rPr lang="en-US" sz="1800" dirty="0">
                <a:ea typeface="ＭＳ Ｐゴシック" charset="0"/>
              </a:rPr>
              <a:t>Calling </a:t>
            </a:r>
            <a:r>
              <a:rPr lang="en-US" sz="1800" dirty="0" err="1">
                <a:ea typeface="ＭＳ Ｐゴシック" charset="0"/>
              </a:rPr>
              <a:t>execSQL</a:t>
            </a:r>
            <a:r>
              <a:rPr lang="en-US" sz="1800" dirty="0">
                <a:ea typeface="ＭＳ Ｐゴシック" charset="0"/>
              </a:rPr>
              <a:t>(Query) executes the query</a:t>
            </a:r>
            <a:r>
              <a:rPr lang="en-US" sz="1000" dirty="0">
                <a:ea typeface="ＭＳ Ｐゴシック" charset="0"/>
              </a:rPr>
              <a:t>	</a:t>
            </a:r>
          </a:p>
          <a:p>
            <a:pPr lvl="1"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975" y="2594155"/>
            <a:ext cx="8420100" cy="4154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public class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Dbhelperclass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extends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SQLiteOpenHelper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{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private static final String DATABASE_NAME = “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applicationdata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”;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private static final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DATABASE_VERSION = 1;</a:t>
            </a:r>
          </a:p>
          <a:p>
            <a:pPr eaLnBrk="1" hangingPunct="1"/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public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Dbhelperclass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(Context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context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)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{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super(context, DATABASE_NAME, null, DATABASE_VERSION);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pPr eaLnBrk="1" hangingPunct="1"/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public void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onCreate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SQLiteDatabase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database) 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 {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database.execSQL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(“create table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todolist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(_id, integer, primary key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autoincrement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,”+”category text not null, summary text not null, description text not null);”; 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 }</a:t>
            </a:r>
          </a:p>
          <a:p>
            <a:pPr eaLnBrk="1" hangingPunct="1"/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public void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onUpgrade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SQLiteDatabase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database,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oldversion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newversion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)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 {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database.execSQL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(“DROP TABLE IF EXISTS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todolist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”);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onCreate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(database);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 }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61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Inserting data into a database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8575675" cy="1752600"/>
          </a:xfrm>
        </p:spPr>
        <p:txBody>
          <a:bodyPr/>
          <a:lstStyle/>
          <a:p>
            <a:pPr lvl="1">
              <a:defRPr/>
            </a:pPr>
            <a:r>
              <a:rPr lang="en-US" sz="1800" dirty="0">
                <a:ea typeface="ＭＳ Ｐゴシック" charset="0"/>
              </a:rPr>
              <a:t>Create a bundled up version of the </a:t>
            </a:r>
            <a:r>
              <a:rPr lang="en-US" sz="1800" dirty="0" err="1">
                <a:ea typeface="ＭＳ Ｐゴシック" charset="0"/>
              </a:rPr>
              <a:t>Contentvalues</a:t>
            </a:r>
            <a:endParaRPr lang="en-US" sz="1400" dirty="0">
              <a:ea typeface="ＭＳ Ｐゴシック" charset="0"/>
            </a:endParaRP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Use the </a:t>
            </a:r>
            <a:r>
              <a:rPr lang="en-US" sz="1800" dirty="0" err="1">
                <a:ea typeface="ＭＳ Ｐゴシック" charset="0"/>
              </a:rPr>
              <a:t>contentvalues</a:t>
            </a:r>
            <a:r>
              <a:rPr lang="en-US" sz="1800" dirty="0">
                <a:ea typeface="ＭＳ Ｐゴシック" charset="0"/>
              </a:rPr>
              <a:t> object to push data into the database</a:t>
            </a:r>
            <a:endParaRPr lang="en-US" sz="1400" dirty="0">
              <a:ea typeface="ＭＳ Ｐゴシック" charset="0"/>
            </a:endParaRPr>
          </a:p>
          <a:p>
            <a:pPr lvl="1"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413" y="2138785"/>
            <a:ext cx="8418512" cy="4339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DBHelperClass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dbhelper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 eaLnBrk="1" hangingPunct="1"/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SQLiteDatabase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database;</a:t>
            </a:r>
          </a:p>
          <a:p>
            <a:pPr eaLnBrk="1" hangingPunct="1"/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dbhelper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= new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DBHelperClass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(context); //present context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database =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dbhelper.getWritableDatabase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();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public long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createtodolisitem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(String category, String summary, String description)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{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Contentvalues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initialvalues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createContentValues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(category, summary, description);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return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database.insert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(DATABASE_TABLE, null,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initialvalues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}</a:t>
            </a:r>
          </a:p>
          <a:p>
            <a:pPr eaLnBrk="1" hangingPunct="1"/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Contentvalues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createContentValues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(String category, String summary, String description)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{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Contentvalues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values = new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Contentvalues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();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values.put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(“category”, category);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values.put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(“summary”, summary);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values.put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(“description”, description);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return values;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735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Extracting data from a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025" y="1607520"/>
            <a:ext cx="84201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public Cursor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fetchallnodes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() {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return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database.query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(DATABASE_TABLE, new String[]{“_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id”,”category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”, “summary”, “description”}, null, null, null, null, null); 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025" y="3504895"/>
            <a:ext cx="8420100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Cursor _temp =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fetchallnodes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();</a:t>
            </a:r>
          </a:p>
          <a:p>
            <a:pPr eaLnBrk="1" hangingPunct="1"/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do {</a:t>
            </a:r>
          </a:p>
          <a:p>
            <a:pPr eaLnBrk="1" hangingPunct="1"/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field1 = _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temp.getString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nameColumn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field2 = _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temp.getString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otherColumn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………</a:t>
            </a:r>
          </a:p>
          <a:p>
            <a:pPr eaLnBrk="1" hangingPunct="1"/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} while(_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temp.moveToNext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48483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18E640A-913F-4757-B1E7-D766D32FED34}" type="slidenum">
              <a:rPr lang="en-IN" altLang="en-US"/>
              <a:pPr/>
              <a:t>18</a:t>
            </a:fld>
            <a:endParaRPr lang="en-IN" alt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991570" y="2193925"/>
            <a:ext cx="5388544" cy="93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spcBef>
                <a:spcPts val="1200"/>
              </a:spcBef>
              <a:spcAft>
                <a:spcPts val="1000"/>
              </a:spcAft>
              <a:buClrTx/>
              <a:buFontTx/>
              <a:buNone/>
            </a:pPr>
            <a:r>
              <a:rPr lang="en-I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SQLite Database Example</a:t>
            </a:r>
          </a:p>
          <a:p>
            <a:pPr>
              <a:spcBef>
                <a:spcPts val="1200"/>
              </a:spcBef>
              <a:spcAft>
                <a:spcPts val="1000"/>
              </a:spcAft>
              <a:buClrTx/>
              <a:buFontTx/>
              <a:buNone/>
            </a:pPr>
            <a:endParaRPr lang="en-I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84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BE945AB-5CD1-496E-8C11-72F8BA872E8F}" type="slidenum">
              <a:rPr lang="en-IN" altLang="en-US"/>
              <a:pPr/>
              <a:t>19</a:t>
            </a:fld>
            <a:endParaRPr lang="en-IN" altLang="en-US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94195" y="165515"/>
            <a:ext cx="857613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2800" dirty="0">
                <a:latin typeface="DejaVu Sans" charset="0"/>
              </a:rPr>
              <a:t>Using Preference Activity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45985" y="1584325"/>
            <a:ext cx="8250315" cy="14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DejaVu Sans" charset="0"/>
              </a:rPr>
              <a:t>Preference activity defines and writes values to disk automatically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DejaVu Sans" charset="0"/>
              </a:rPr>
              <a:t>Value can be a string, </a:t>
            </a:r>
            <a:r>
              <a:rPr lang="en-IN" altLang="en-US" sz="2000" dirty="0" err="1">
                <a:latin typeface="DejaVu Sans" charset="0"/>
              </a:rPr>
              <a:t>boolean</a:t>
            </a:r>
            <a:r>
              <a:rPr lang="en-IN" altLang="en-US" sz="2000" dirty="0">
                <a:latin typeface="DejaVu Sans" charset="0"/>
              </a:rPr>
              <a:t> or list of string</a:t>
            </a:r>
            <a:br>
              <a:rPr lang="en-IN" altLang="en-US" sz="2000" dirty="0">
                <a:latin typeface="DejaVu Sans" charset="0"/>
              </a:rPr>
            </a:br>
            <a:r>
              <a:rPr lang="en-IN" altLang="en-US" sz="2000" dirty="0">
                <a:latin typeface="DejaVu Sans" charset="0"/>
              </a:rPr>
              <a:t>Defining in a layout XML file</a:t>
            </a:r>
            <a:br>
              <a:rPr lang="en-IN" altLang="en-US" sz="2000" dirty="0">
                <a:latin typeface="DejaVu Sans" charset="0"/>
              </a:rPr>
            </a:br>
            <a:r>
              <a:rPr lang="en-IN" altLang="en-US" sz="2000" dirty="0">
                <a:latin typeface="DejaVu Sans" charset="0"/>
              </a:rPr>
              <a:t>Navigating to preference activity with an Intent object 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035675"/>
            <a:ext cx="12795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150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4DC32F0-525B-43D8-BCA5-9BD5ED203751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287338" y="1152525"/>
            <a:ext cx="8856662" cy="496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  <a:buClrTx/>
              <a:buSzPct val="68000"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Android provides several options for you to save persistent application data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- </a:t>
            </a:r>
            <a:r>
              <a:rPr lang="en-US" alt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Shared preferences 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- </a:t>
            </a:r>
            <a:r>
              <a:rPr lang="en-US" alt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Creation and storage of arbitrary file types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- </a:t>
            </a:r>
            <a:r>
              <a:rPr lang="en-US" alt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SQLite relational databases</a:t>
            </a:r>
            <a:br>
              <a:rPr lang="en-US" altLang="en-US" sz="2000" dirty="0">
                <a:latin typeface="DejaVu Sans" charset="0"/>
              </a:rPr>
            </a:b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" y="152400"/>
            <a:ext cx="882151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Storage Options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035675"/>
            <a:ext cx="12795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496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E8D12-E5BE-4689-909E-A7CAFEA4E45E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0" y="183515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Trebuchet MS" pitchFamily="34" charset="0"/>
              </a:rPr>
              <a:t>Working with the Android Storage</a:t>
            </a:r>
            <a:endParaRPr lang="en-US" sz="1000" b="1" dirty="0">
              <a:solidFill>
                <a:srgbClr val="000066"/>
              </a:solidFill>
              <a:latin typeface="Trebuchet MS" pitchFamily="34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590800" y="3201988"/>
            <a:ext cx="39624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err="1">
                <a:latin typeface="Trebuchet MS" pitchFamily="34" charset="0"/>
              </a:rPr>
              <a:t>Nilanjan</a:t>
            </a:r>
            <a:r>
              <a:rPr lang="en-US" sz="2000" b="1" dirty="0">
                <a:latin typeface="Trebuchet MS" pitchFamily="34" charset="0"/>
              </a:rPr>
              <a:t> Banerjee</a:t>
            </a:r>
          </a:p>
          <a:p>
            <a:pPr algn="ctr"/>
            <a:endParaRPr lang="en-US" sz="2000" b="1" baseline="30000" dirty="0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-19050" y="6370638"/>
            <a:ext cx="914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>
                <a:latin typeface="Trebuchet MS" pitchFamily="34" charset="0"/>
              </a:rPr>
              <a:t>Introduction to Mobile Computing</a:t>
            </a:r>
            <a:endParaRPr lang="en-US" sz="700" b="1" dirty="0">
              <a:latin typeface="Trebuchet MS" pitchFamily="34" charset="0"/>
            </a:endParaRP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1915675" y="3840163"/>
            <a:ext cx="562415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Trebuchet MS" pitchFamily="34" charset="0"/>
              </a:rPr>
              <a:t>University of Maryland, Baltimore County</a:t>
            </a:r>
          </a:p>
          <a:p>
            <a:pPr algn="ctr"/>
            <a:r>
              <a:rPr lang="en-US" sz="1400" dirty="0">
                <a:latin typeface="Trebuchet MS" pitchFamily="34" charset="0"/>
                <a:hlinkClick r:id="rId3"/>
              </a:rPr>
              <a:t>nilanb@umbc.edu</a:t>
            </a:r>
            <a:endParaRPr lang="en-US" sz="1400" dirty="0">
              <a:latin typeface="Trebuchet MS" pitchFamily="34" charset="0"/>
            </a:endParaRPr>
          </a:p>
          <a:p>
            <a:pPr algn="ctr"/>
            <a:r>
              <a:rPr lang="en-US" sz="1400" dirty="0">
                <a:latin typeface="Trebuchet MS" pitchFamily="34" charset="0"/>
              </a:rPr>
              <a:t>WWW: http://www.csee.umbc.edu/~nilanb/teaching/628/</a:t>
            </a:r>
          </a:p>
        </p:txBody>
      </p:sp>
    </p:spTree>
    <p:extLst>
      <p:ext uri="{BB962C8B-B14F-4D97-AF65-F5344CB8AC3E}">
        <p14:creationId xmlns:p14="http://schemas.microsoft.com/office/powerpoint/2010/main" val="177352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A1ECE8B-1696-4299-B0EA-5F688136DD69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36525" y="1603375"/>
            <a:ext cx="8913279" cy="364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marL="1141413" indent="-217488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indent="-215900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lvl="2">
              <a:lnSpc>
                <a:spcPct val="15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2400" dirty="0"/>
              <a:t>The solution you choose depends on your specific needs</a:t>
            </a:r>
          </a:p>
          <a:p>
            <a:pPr>
              <a:lnSpc>
                <a:spcPct val="150000"/>
              </a:lnSpc>
              <a:spcBef>
                <a:spcPts val="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dirty="0"/>
              <a:t>data should be </a:t>
            </a:r>
            <a:r>
              <a:rPr lang="en-US" altLang="en-US" sz="2400" u="sng" dirty="0"/>
              <a:t>private </a:t>
            </a:r>
            <a:r>
              <a:rPr lang="en-US" altLang="en-US" sz="2400" dirty="0"/>
              <a:t>to your application </a:t>
            </a:r>
          </a:p>
          <a:p>
            <a:pPr>
              <a:lnSpc>
                <a:spcPct val="150000"/>
              </a:lnSpc>
              <a:spcBef>
                <a:spcPts val="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dirty="0"/>
              <a:t>accessible to </a:t>
            </a:r>
            <a:r>
              <a:rPr lang="en-US" altLang="en-US" sz="2400" u="sng" dirty="0"/>
              <a:t>other applications </a:t>
            </a:r>
            <a:r>
              <a:rPr lang="en-US" altLang="en-US" sz="2400" dirty="0"/>
              <a:t>(and the </a:t>
            </a:r>
            <a:r>
              <a:rPr lang="en-US" altLang="en-US" sz="2400" u="sng" dirty="0"/>
              <a:t>user</a:t>
            </a:r>
            <a:r>
              <a:rPr lang="en-US" altLang="en-US" sz="2400" dirty="0"/>
              <a:t>) </a:t>
            </a:r>
          </a:p>
          <a:p>
            <a:pPr>
              <a:lnSpc>
                <a:spcPct val="150000"/>
              </a:lnSpc>
              <a:spcBef>
                <a:spcPts val="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dirty="0"/>
              <a:t>How much space your data requires?</a:t>
            </a:r>
          </a:p>
          <a:p>
            <a:pPr>
              <a:lnSpc>
                <a:spcPct val="150000"/>
              </a:lnSpc>
              <a:spcBef>
                <a:spcPts val="4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dirty="0"/>
              <a:t>Is the data relational? 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36524" y="360363"/>
            <a:ext cx="883738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Why choose a specific Storage option over others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035675"/>
            <a:ext cx="12795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579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CC52539-FB13-493F-BE93-59711F5118DD}" type="slidenum">
              <a:rPr lang="en-IN" altLang="en-US"/>
              <a:pPr/>
              <a:t>4</a:t>
            </a:fld>
            <a:endParaRPr lang="en-IN" altLang="en-US"/>
          </a:p>
        </p:txBody>
      </p: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287338" y="360363"/>
            <a:ext cx="4895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2800">
                <a:latin typeface="DejaVu Sans" charset="0"/>
              </a:rPr>
              <a:t>Shared Preferences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2563" y="1096963"/>
            <a:ext cx="8559800" cy="466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50000"/>
              </a:lnSpc>
              <a:buClrTx/>
              <a:buFontTx/>
              <a:buNone/>
            </a:pPr>
            <a:r>
              <a:rPr lang="en-IN" altLang="en-US" sz="2000" dirty="0">
                <a:latin typeface="DejaVu Sans" charset="0"/>
              </a:rPr>
              <a:t>Each preference is a simple key / value pair</a:t>
            </a:r>
          </a:p>
          <a:p>
            <a:pPr>
              <a:lnSpc>
                <a:spcPct val="150000"/>
              </a:lnSpc>
              <a:buClrTx/>
              <a:buFontTx/>
              <a:buNone/>
            </a:pPr>
            <a:r>
              <a:rPr lang="en-IN" altLang="en-US" sz="2000" dirty="0">
                <a:latin typeface="DejaVu Sans" charset="0"/>
              </a:rPr>
              <a:t>		- Keys are typed as string</a:t>
            </a:r>
          </a:p>
          <a:p>
            <a:pPr>
              <a:lnSpc>
                <a:spcPct val="150000"/>
              </a:lnSpc>
              <a:buClrTx/>
              <a:buFontTx/>
              <a:buNone/>
            </a:pPr>
            <a:r>
              <a:rPr lang="en-IN" altLang="en-US" sz="2000" dirty="0">
                <a:latin typeface="DejaVu Sans" charset="0"/>
              </a:rPr>
              <a:t>		- Individual value can be typed as one of these</a:t>
            </a:r>
            <a:br>
              <a:rPr lang="en-IN" altLang="en-US" sz="2000" dirty="0">
                <a:latin typeface="DejaVu Sans" charset="0"/>
              </a:rPr>
            </a:br>
            <a:r>
              <a:rPr lang="en-IN" altLang="en-US" sz="2000" dirty="0">
                <a:latin typeface="DejaVu Sans" charset="0"/>
              </a:rPr>
              <a:t>			</a:t>
            </a:r>
            <a:r>
              <a:rPr lang="en-IN" altLang="en-US" sz="1600" b="1" dirty="0" err="1">
                <a:latin typeface="DejaVu Sans" charset="0"/>
              </a:rPr>
              <a:t>boolean</a:t>
            </a:r>
            <a:br>
              <a:rPr lang="en-IN" altLang="en-US" sz="1600" b="1" dirty="0">
                <a:latin typeface="DejaVu Sans" charset="0"/>
              </a:rPr>
            </a:br>
            <a:r>
              <a:rPr lang="en-IN" altLang="en-US" sz="1600" b="1" dirty="0">
                <a:latin typeface="DejaVu Sans" charset="0"/>
              </a:rPr>
              <a:t>                long</a:t>
            </a:r>
            <a:br>
              <a:rPr lang="en-IN" altLang="en-US" sz="1600" b="1" dirty="0">
                <a:latin typeface="DejaVu Sans" charset="0"/>
              </a:rPr>
            </a:br>
            <a:r>
              <a:rPr lang="en-IN" altLang="en-US" sz="1600" b="1" dirty="0">
                <a:latin typeface="DejaVu Sans" charset="0"/>
              </a:rPr>
              <a:t>                </a:t>
            </a:r>
            <a:r>
              <a:rPr lang="en-IN" altLang="en-US" sz="1600" b="1" dirty="0" err="1">
                <a:latin typeface="DejaVu Sans" charset="0"/>
              </a:rPr>
              <a:t>int</a:t>
            </a:r>
            <a:endParaRPr lang="en-IN" altLang="en-US" sz="1600" b="1" dirty="0">
              <a:latin typeface="DejaVu Sans" charset="0"/>
            </a:endParaRPr>
          </a:p>
          <a:p>
            <a:pPr>
              <a:lnSpc>
                <a:spcPct val="150000"/>
              </a:lnSpc>
              <a:buClrTx/>
              <a:buFontTx/>
              <a:buNone/>
            </a:pPr>
            <a:r>
              <a:rPr lang="en-IN" altLang="en-US" sz="1600" b="1" dirty="0">
                <a:latin typeface="DejaVu Sans" charset="0"/>
              </a:rPr>
              <a:t>                float</a:t>
            </a:r>
          </a:p>
          <a:p>
            <a:pPr>
              <a:lnSpc>
                <a:spcPct val="150000"/>
              </a:lnSpc>
              <a:buClrTx/>
              <a:buFontTx/>
              <a:buNone/>
            </a:pPr>
            <a:endParaRPr lang="en-IN" altLang="en-US" sz="2000" b="1" dirty="0">
              <a:latin typeface="DejaVu Sans" charset="0"/>
            </a:endParaRPr>
          </a:p>
          <a:p>
            <a:pPr>
              <a:lnSpc>
                <a:spcPct val="150000"/>
              </a:lnSpc>
              <a:buClrTx/>
              <a:buFontTx/>
              <a:buNone/>
            </a:pPr>
            <a:r>
              <a:rPr lang="en-IN" altLang="en-US" sz="2000" dirty="0">
                <a:latin typeface="DejaVu Sans" charset="0"/>
              </a:rPr>
              <a:t>Managed through Java code or through a special preference activity</a:t>
            </a:r>
            <a:br>
              <a:rPr lang="en-IN" altLang="en-US" sz="2000" dirty="0">
                <a:latin typeface="DejaVu Sans" charset="0"/>
              </a:rPr>
            </a:br>
            <a:r>
              <a:rPr lang="en-IN" altLang="en-US" sz="2000" dirty="0">
                <a:latin typeface="DejaVu Sans" charset="0"/>
              </a:rPr>
              <a:t>Stored unencrypted on disk</a:t>
            </a:r>
          </a:p>
          <a:p>
            <a:pPr>
              <a:lnSpc>
                <a:spcPct val="150000"/>
              </a:lnSpc>
              <a:buClrTx/>
              <a:buFontTx/>
              <a:buNone/>
            </a:pPr>
            <a:endParaRPr lang="en-IN" altLang="en-US" sz="2000" dirty="0">
              <a:latin typeface="DejaVu Sans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107113"/>
            <a:ext cx="12795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7019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DD31AE3-6042-4738-942C-3120E236B791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44463" y="215900"/>
            <a:ext cx="54721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2800">
                <a:latin typeface="DejaVu Sans" charset="0"/>
              </a:rPr>
              <a:t>Creating Preferences in Java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31800" y="955675"/>
            <a:ext cx="8712200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marL="741363" indent="-27146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marL="1141413" indent="-21431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marL="342900" indent="-342900">
              <a:buClrTx/>
              <a:buFontTx/>
              <a:buChar char="-"/>
            </a:pPr>
            <a:r>
              <a:rPr lang="en-I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SharedPreferences</a:t>
            </a:r>
            <a:r>
              <a:rPr lang="en-I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class represents a set of preferences </a:t>
            </a:r>
          </a:p>
          <a:p>
            <a:pPr lvl="1" indent="0"/>
            <a:r>
              <a:rPr lang="en-I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instantiate with “mode” of </a:t>
            </a:r>
            <a:r>
              <a:rPr lang="en-IN" alt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MODE_PRIVATE</a:t>
            </a:r>
          </a:p>
          <a:p>
            <a:pPr>
              <a:buClrTx/>
              <a:buFontTx/>
              <a:buNone/>
            </a:pPr>
            <a:endParaRPr lang="en-I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  <a:buSzPct val="45000"/>
              <a:buFontTx/>
              <a:buNone/>
            </a:pPr>
            <a:r>
              <a:rPr lang="en-IN" altLang="en-US" sz="2000" dirty="0">
                <a:latin typeface="DejaVu Sans" charset="0"/>
              </a:rPr>
              <a:t>	</a:t>
            </a:r>
            <a:r>
              <a:rPr lang="en-IN" altLang="en-US" sz="1600" dirty="0">
                <a:latin typeface="DejaVu Sans" charset="0"/>
              </a:rPr>
              <a:t>Other mode constants are available (MODE_WORLD_WRITABLE)</a:t>
            </a:r>
          </a:p>
          <a:p>
            <a:pPr>
              <a:buClrTx/>
              <a:buSzPct val="45000"/>
              <a:buFontTx/>
              <a:buNone/>
            </a:pPr>
            <a:endParaRPr lang="en-IN" altLang="en-US" sz="1600" b="1" dirty="0">
              <a:latin typeface="DejaVu Sans" charset="0"/>
            </a:endParaRPr>
          </a:p>
          <a:p>
            <a:pPr lvl="1">
              <a:buClrTx/>
              <a:buSzPct val="45000"/>
              <a:buFontTx/>
              <a:buNone/>
            </a:pPr>
            <a:r>
              <a:rPr lang="en-IN" altLang="en-US" sz="1600" b="1" dirty="0">
                <a:solidFill>
                  <a:srgbClr val="0000FF"/>
                </a:solidFill>
                <a:latin typeface="DejaVu Sans" charset="0"/>
              </a:rPr>
              <a:t>preferences for current activity</a:t>
            </a:r>
          </a:p>
          <a:p>
            <a:pPr lvl="1">
              <a:buClrTx/>
              <a:buSzPct val="45000"/>
              <a:buFontTx/>
              <a:buNone/>
            </a:pPr>
            <a:endParaRPr lang="en-IN" altLang="en-US" sz="1600" b="1" dirty="0">
              <a:solidFill>
                <a:srgbClr val="0000FF"/>
              </a:solidFill>
              <a:latin typeface="DejaVu Sans" charset="0"/>
            </a:endParaRPr>
          </a:p>
          <a:p>
            <a:pPr lvl="2">
              <a:buClrTx/>
              <a:buSzPct val="45000"/>
              <a:buFontTx/>
              <a:buNone/>
            </a:pPr>
            <a:r>
              <a:rPr lang="en-IN" altLang="en-US" sz="1600" b="1" dirty="0">
                <a:latin typeface="DejaVu Sans" charset="0"/>
              </a:rPr>
              <a:t>private </a:t>
            </a:r>
            <a:r>
              <a:rPr lang="en-IN" altLang="en-US" sz="1600" b="1" dirty="0" err="1">
                <a:latin typeface="DejaVu Sans" charset="0"/>
              </a:rPr>
              <a:t>SharedPrefences</a:t>
            </a:r>
            <a:r>
              <a:rPr lang="en-IN" altLang="en-US" sz="1600" b="1" dirty="0">
                <a:latin typeface="DejaVu Sans" charset="0"/>
              </a:rPr>
              <a:t> setting = </a:t>
            </a:r>
            <a:r>
              <a:rPr lang="en-IN" altLang="en-US" sz="1600" b="1" dirty="0" err="1">
                <a:latin typeface="DejaVu Sans" charset="0"/>
              </a:rPr>
              <a:t>getPrefences</a:t>
            </a:r>
            <a:r>
              <a:rPr lang="en-IN" altLang="en-US" sz="1600" b="1" dirty="0">
                <a:latin typeface="DejaVu Sans" charset="0"/>
              </a:rPr>
              <a:t>(CONTEXT.MODE_PRIVATE);</a:t>
            </a:r>
          </a:p>
          <a:p>
            <a:pPr lvl="1">
              <a:buClrTx/>
              <a:buSzPct val="45000"/>
              <a:buFontTx/>
              <a:buNone/>
            </a:pPr>
            <a:endParaRPr lang="en-IN" altLang="en-US" sz="1600" dirty="0">
              <a:latin typeface="DejaVu Sans" charset="0"/>
            </a:endParaRPr>
          </a:p>
          <a:p>
            <a:pPr lvl="1">
              <a:buClrTx/>
              <a:buSzPct val="45000"/>
              <a:buFontTx/>
              <a:buNone/>
            </a:pPr>
            <a:r>
              <a:rPr lang="en-IN" altLang="en-US" sz="1600" b="1" dirty="0">
                <a:solidFill>
                  <a:srgbClr val="0000FF"/>
                </a:solidFill>
                <a:latin typeface="DejaVu Sans" charset="0"/>
              </a:rPr>
              <a:t>a named set of preferences</a:t>
            </a:r>
          </a:p>
          <a:p>
            <a:pPr lvl="1">
              <a:buClrTx/>
              <a:buFontTx/>
              <a:buNone/>
            </a:pPr>
            <a:endParaRPr lang="en-IN" altLang="en-US" sz="1600" b="1" dirty="0">
              <a:solidFill>
                <a:srgbClr val="0000FF"/>
              </a:solidFill>
              <a:latin typeface="DejaVu Sans" charset="0"/>
            </a:endParaRPr>
          </a:p>
          <a:p>
            <a:pPr lvl="1">
              <a:buClrTx/>
              <a:buFontTx/>
              <a:buNone/>
            </a:pPr>
            <a:r>
              <a:rPr lang="en-IN" altLang="en-US" sz="1600" b="1" dirty="0">
                <a:latin typeface="DejaVu Sans" charset="0"/>
              </a:rPr>
              <a:t>private </a:t>
            </a:r>
            <a:r>
              <a:rPr lang="en-IN" altLang="en-US" sz="1600" b="1" dirty="0" err="1">
                <a:latin typeface="DejaVu Sans" charset="0"/>
              </a:rPr>
              <a:t>SharedPrefences</a:t>
            </a:r>
            <a:r>
              <a:rPr lang="en-IN" altLang="en-US" sz="1600" b="1" dirty="0">
                <a:latin typeface="DejaVu Sans" charset="0"/>
              </a:rPr>
              <a:t> setting =   				</a:t>
            </a:r>
            <a:r>
              <a:rPr lang="en-IN" altLang="en-US" sz="1600" b="1" dirty="0" err="1">
                <a:latin typeface="DejaVu Sans" charset="0"/>
              </a:rPr>
              <a:t>getSharedPrefences</a:t>
            </a:r>
            <a:r>
              <a:rPr lang="en-IN" altLang="en-US" sz="1600" b="1" dirty="0">
                <a:latin typeface="DejaVu Sans" charset="0"/>
              </a:rPr>
              <a:t>(“</a:t>
            </a:r>
            <a:r>
              <a:rPr lang="en-IN" altLang="en-US" sz="1600" b="1" dirty="0" err="1">
                <a:latin typeface="DejaVu Sans" charset="0"/>
              </a:rPr>
              <a:t>pref_name”,CONTEXT.MODE_PRIVATE</a:t>
            </a:r>
            <a:r>
              <a:rPr lang="en-IN" altLang="en-US" sz="1600" b="1" dirty="0">
                <a:latin typeface="DejaVu Sans" charset="0"/>
              </a:rPr>
              <a:t>);</a:t>
            </a:r>
          </a:p>
          <a:p>
            <a:pPr lvl="1">
              <a:buClrTx/>
              <a:buFontTx/>
              <a:buNone/>
            </a:pPr>
            <a:endParaRPr lang="en-IN" altLang="en-US" sz="1600" b="1" dirty="0">
              <a:latin typeface="DejaVu Sans" charset="0"/>
            </a:endParaRPr>
          </a:p>
          <a:p>
            <a:pPr>
              <a:buClrTx/>
              <a:buSzPct val="45000"/>
              <a:buFontTx/>
              <a:buNone/>
            </a:pPr>
            <a:r>
              <a:rPr lang="en-IN" altLang="en-US" sz="1600" dirty="0">
                <a:latin typeface="DejaVu Sans" charset="0"/>
              </a:rPr>
              <a:t> 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035675"/>
            <a:ext cx="12795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268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1C67B94-FA63-4F8F-97FD-437BF82F18EF}" type="slidenum">
              <a:rPr lang="en-IN" altLang="en-US"/>
              <a:pPr/>
              <a:t>6</a:t>
            </a:fld>
            <a:endParaRPr lang="en-IN" altLang="en-US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915675" y="2670050"/>
            <a:ext cx="5616230" cy="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Shared Preferences Example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035675"/>
            <a:ext cx="12795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897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0DAB2B7-DE39-4D5A-9371-AE7814A40D92}" type="slidenum">
              <a:rPr lang="en-IN" altLang="en-US"/>
              <a:pPr/>
              <a:t>7</a:t>
            </a:fld>
            <a:endParaRPr lang="en-IN" altLang="en-US"/>
          </a:p>
        </p:txBody>
      </p:sp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60363" y="287338"/>
            <a:ext cx="35274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2800">
                <a:latin typeface="DejaVu Sans" charset="0"/>
              </a:rPr>
              <a:t>Files Storage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01436" y="1607520"/>
            <a:ext cx="8146150" cy="280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50000"/>
              </a:lnSpc>
              <a:buClrTx/>
              <a:buFontTx/>
              <a:buNone/>
            </a:pPr>
            <a:r>
              <a:rPr lang="en-IN" altLang="en-US" sz="2000" dirty="0">
                <a:latin typeface="DejaVu Sans" charset="0"/>
              </a:rPr>
              <a:t>File can be created and read on persistent media</a:t>
            </a:r>
          </a:p>
          <a:p>
            <a:pPr>
              <a:lnSpc>
                <a:spcPct val="150000"/>
              </a:lnSpc>
              <a:buClrTx/>
              <a:buFontTx/>
              <a:buNone/>
            </a:pPr>
            <a:endParaRPr lang="en-IN" altLang="en-US" sz="2000" dirty="0">
              <a:latin typeface="DejaVu Sans" charset="0"/>
            </a:endParaRPr>
          </a:p>
          <a:p>
            <a:pPr>
              <a:lnSpc>
                <a:spcPct val="150000"/>
              </a:lnSpc>
              <a:buClrTx/>
              <a:buFontTx/>
              <a:buNone/>
            </a:pPr>
            <a:r>
              <a:rPr lang="en-IN" altLang="en-US" sz="2000" dirty="0">
                <a:latin typeface="DejaVu Sans" charset="0"/>
              </a:rPr>
              <a:t>No special file type – store images, XML or data files or anything else</a:t>
            </a:r>
          </a:p>
          <a:p>
            <a:pPr>
              <a:lnSpc>
                <a:spcPct val="150000"/>
              </a:lnSpc>
              <a:buClrTx/>
              <a:buFontTx/>
              <a:buNone/>
            </a:pPr>
            <a:endParaRPr lang="en-IN" altLang="en-US" sz="2000" dirty="0">
              <a:latin typeface="DejaVu Sans" charset="0"/>
            </a:endParaRPr>
          </a:p>
          <a:p>
            <a:pPr>
              <a:lnSpc>
                <a:spcPct val="150000"/>
              </a:lnSpc>
              <a:buClrTx/>
              <a:buFontTx/>
              <a:buNone/>
            </a:pPr>
            <a:r>
              <a:rPr lang="en-IN" altLang="en-US" sz="2000" dirty="0">
                <a:latin typeface="DejaVu Sans" charset="0"/>
              </a:rPr>
              <a:t>File can be designate for internal (local to app) or external storage</a:t>
            </a:r>
          </a:p>
          <a:p>
            <a:pPr>
              <a:lnSpc>
                <a:spcPct val="150000"/>
              </a:lnSpc>
              <a:buClrTx/>
              <a:buFontTx/>
              <a:buNone/>
            </a:pPr>
            <a:r>
              <a:rPr lang="en-IN" altLang="en-US" sz="2000" dirty="0">
                <a:latin typeface="DejaVu Sans" charset="0"/>
              </a:rPr>
              <a:t>  </a:t>
            </a:r>
          </a:p>
          <a:p>
            <a:pPr>
              <a:lnSpc>
                <a:spcPct val="150000"/>
              </a:lnSpc>
              <a:buClrTx/>
              <a:buFontTx/>
              <a:buNone/>
            </a:pPr>
            <a:r>
              <a:rPr lang="en-IN" altLang="en-US" sz="2000" dirty="0">
                <a:latin typeface="DejaVu Sans" charset="0"/>
              </a:rPr>
              <a:t> 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035675"/>
            <a:ext cx="12795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104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65C228B-A068-45E1-9CC9-0F4883365022}" type="slidenum">
              <a:rPr lang="en-IN" altLang="en-US"/>
              <a:pPr/>
              <a:t>8</a:t>
            </a:fld>
            <a:endParaRPr lang="en-IN" altLang="en-US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503238" y="1433513"/>
            <a:ext cx="8318882" cy="275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Android can save files directly to the device internal storage. 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files are private to the application and will be removed if you uninstall the application.</a:t>
            </a:r>
            <a:r>
              <a:rPr lang="en-US" altLang="en-US" sz="2000" dirty="0">
                <a:solidFill>
                  <a:srgbClr val="4646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400"/>
              </a:spcBef>
              <a:buClrTx/>
              <a:buSzPct val="68000"/>
              <a:buFontTx/>
              <a:buNone/>
            </a:pPr>
            <a:endParaRPr lang="en-US" altLang="en-US" sz="2000" dirty="0">
              <a:solidFill>
                <a:srgbClr val="4646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create a file using </a:t>
            </a:r>
            <a:r>
              <a:rPr lang="en-US" alt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openFileOutput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parameters as file name and the operating mode.</a:t>
            </a:r>
            <a:r>
              <a:rPr lang="en-US" altLang="en-US" sz="2000" dirty="0">
                <a:solidFill>
                  <a:srgbClr val="4646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400"/>
              </a:spcBef>
              <a:buClrTx/>
              <a:buSzPct val="68000"/>
              <a:buFontTx/>
              <a:buNone/>
            </a:pPr>
            <a:endParaRPr lang="en-US" altLang="en-US" sz="2000" dirty="0">
              <a:solidFill>
                <a:srgbClr val="4646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buClrTx/>
              <a:buSzPct val="68000"/>
              <a:buFontTx/>
              <a:buNone/>
            </a:pPr>
            <a:endParaRPr lang="en-US" altLang="en-US" sz="2000" dirty="0">
              <a:solidFill>
                <a:srgbClr val="4646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buClrTx/>
              <a:buSzPct val="68000"/>
              <a:buFontTx/>
              <a:buNone/>
            </a:pPr>
            <a:endParaRPr lang="en-US" altLang="en-US" sz="2000" dirty="0">
              <a:solidFill>
                <a:srgbClr val="4646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44463" y="185738"/>
            <a:ext cx="35131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2800">
                <a:latin typeface="DejaVu Sans" charset="0"/>
                <a:cs typeface="Tahoma" panose="020B0604030504040204" pitchFamily="34" charset="0"/>
              </a:rPr>
              <a:t>Internal Storage 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035675"/>
            <a:ext cx="12795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238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CDA1CA-4592-4624-AAE8-CABD259C7A65}" type="slidenum">
              <a:rPr lang="en-IN" altLang="en-US"/>
              <a:pPr/>
              <a:t>9</a:t>
            </a:fld>
            <a:endParaRPr lang="en-IN" altLang="en-US"/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7200" y="1295400"/>
            <a:ext cx="7772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spcBef>
                <a:spcPts val="400"/>
              </a:spcBef>
              <a:buClrTx/>
              <a:buFontTx/>
              <a:buNone/>
            </a:pPr>
            <a:endParaRPr lang="en-US" altLang="en-US" sz="2000" dirty="0">
              <a:latin typeface="DejaVu Sans" charset="0"/>
            </a:endParaRPr>
          </a:p>
          <a:p>
            <a:pPr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en-US" sz="2000" dirty="0">
                <a:latin typeface="DejaVu Sans" charset="0"/>
              </a:rPr>
              <a:t>Similarly, we can open the file using </a:t>
            </a:r>
            <a:r>
              <a:rPr lang="en-US" altLang="en-US" sz="2000" b="1" dirty="0" err="1">
                <a:latin typeface="DejaVu Sans" charset="0"/>
              </a:rPr>
              <a:t>openFileInput</a:t>
            </a:r>
            <a:r>
              <a:rPr lang="en-US" altLang="en-US" sz="2000" b="1" dirty="0">
                <a:latin typeface="DejaVu Sans" charset="0"/>
              </a:rPr>
              <a:t>() </a:t>
            </a:r>
            <a:r>
              <a:rPr lang="en-US" altLang="en-US" sz="2000" dirty="0">
                <a:latin typeface="DejaVu Sans" charset="0"/>
              </a:rPr>
              <a:t>passing the parameter as the File Name.</a:t>
            </a:r>
            <a:r>
              <a:rPr lang="en-US" altLang="en-US" sz="2000" dirty="0">
                <a:solidFill>
                  <a:srgbClr val="464646"/>
                </a:solidFill>
                <a:latin typeface="DejaVu Sans" charset="0"/>
              </a:rPr>
              <a:t> 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altLang="en-US" sz="2000" dirty="0">
              <a:latin typeface="DejaVu Sans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altLang="en-US" sz="2000" dirty="0">
              <a:latin typeface="DejaVu Sans" charset="0"/>
            </a:endParaRPr>
          </a:p>
          <a:p>
            <a:pPr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en-US" sz="2000" dirty="0">
                <a:latin typeface="DejaVu Sans" charset="0"/>
              </a:rPr>
              <a:t>One thing, that we need to remember is, give that an extension to file name</a:t>
            </a:r>
            <a:br>
              <a:rPr lang="en-US" altLang="en-US" sz="2000" dirty="0">
                <a:latin typeface="DejaVu Sans" charset="0"/>
              </a:rPr>
            </a:br>
            <a:r>
              <a:rPr lang="en-US" altLang="en-US" sz="2000" dirty="0">
                <a:latin typeface="DejaVu Sans" charset="0"/>
              </a:rPr>
              <a:t>  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44463" y="185738"/>
            <a:ext cx="36718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2800" dirty="0">
                <a:cs typeface="Tahoma" panose="020B0604030504040204" pitchFamily="34" charset="0"/>
              </a:rPr>
              <a:t>Internal Storage</a:t>
            </a:r>
            <a:r>
              <a:rPr lang="en-IN" altLang="en-US" sz="2800" dirty="0">
                <a:latin typeface="Verdan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035675"/>
            <a:ext cx="12795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125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57216</TotalTime>
  <Words>564</Words>
  <Application>Microsoft Office PowerPoint</Application>
  <PresentationFormat>On-screen Show (4:3)</PresentationFormat>
  <Paragraphs>188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ＭＳ Ｐゴシック</vt:lpstr>
      <vt:lpstr>Arial</vt:lpstr>
      <vt:lpstr>Calibri</vt:lpstr>
      <vt:lpstr>Courier</vt:lpstr>
      <vt:lpstr>DejaVu Sans</vt:lpstr>
      <vt:lpstr>Tahoma</vt:lpstr>
      <vt:lpstr>Times New Roman</vt:lpstr>
      <vt:lpstr>Trebuchet MS</vt:lpstr>
      <vt:lpstr>Verdana</vt:lpstr>
      <vt:lpstr>WenQuanYi Micro Hei</vt:lpstr>
      <vt:lpstr>Wingdings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Features, limitations, and properties of sqllite</vt:lpstr>
      <vt:lpstr>Creating a database and a table in the database</vt:lpstr>
      <vt:lpstr>Inserting data into a database</vt:lpstr>
      <vt:lpstr>Extracting data from a database</vt:lpstr>
      <vt:lpstr>PowerPoint Presentation</vt:lpstr>
      <vt:lpstr>PowerPoint Presentation</vt:lpstr>
      <vt:lpstr>PowerPoint Presentation</vt:lpstr>
    </vt:vector>
  </TitlesOfParts>
  <Company>U.C.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nilanb</dc:creator>
  <cp:lastModifiedBy>Nilanjan Banerjee</cp:lastModifiedBy>
  <cp:revision>9107</cp:revision>
  <cp:lastPrinted>2000-06-29T13:25:05Z</cp:lastPrinted>
  <dcterms:created xsi:type="dcterms:W3CDTF">2011-11-15T13:41:30Z</dcterms:created>
  <dcterms:modified xsi:type="dcterms:W3CDTF">2017-03-02T17:53:17Z</dcterms:modified>
</cp:coreProperties>
</file>