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7" r:id="rId10"/>
    <p:sldId id="265" r:id="rId11"/>
    <p:sldId id="266" r:id="rId12"/>
    <p:sldId id="264"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8/23/2022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8/23/2022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8/23/2022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8/23/2022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2026920"/>
          </a:xfrm>
        </p:spPr>
        <p:txBody>
          <a:bodyPr/>
          <a:lstStyle/>
          <a:p>
            <a:r>
              <a:rPr lang="en-IN" sz="3600" b="1" dirty="0" smtClean="0">
                <a:latin typeface="Times New Roman" panose="02020603050405020304" pitchFamily="18" charset="0"/>
                <a:cs typeface="Times New Roman" panose="02020603050405020304" pitchFamily="18" charset="0"/>
              </a:rPr>
              <a:t>A </a:t>
            </a:r>
            <a:r>
              <a:rPr lang="en-IN" sz="3600" b="1" dirty="0">
                <a:latin typeface="Times New Roman" panose="02020603050405020304" pitchFamily="18" charset="0"/>
                <a:cs typeface="Times New Roman" panose="02020603050405020304" pitchFamily="18" charset="0"/>
              </a:rPr>
              <a:t>STUDY ON EQUITY STOCK ANALYSIS OF SELECTED PRIVATE </a:t>
            </a:r>
            <a:r>
              <a:rPr lang="en-IN" sz="3600" b="1" dirty="0" smtClean="0">
                <a:latin typeface="Times New Roman" panose="02020603050405020304" pitchFamily="18" charset="0"/>
                <a:cs typeface="Times New Roman" panose="02020603050405020304" pitchFamily="18" charset="0"/>
              </a:rPr>
              <a:t>BANKS</a:t>
            </a:r>
            <a:br>
              <a:rPr lang="en-IN" sz="3600" b="1" dirty="0" smtClean="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 </a:t>
            </a:r>
            <a:r>
              <a:rPr lang="en-IN" sz="3600" b="1" dirty="0" smtClean="0">
                <a:latin typeface="Times New Roman" panose="02020603050405020304" pitchFamily="18" charset="0"/>
                <a:cs typeface="Times New Roman" panose="02020603050405020304" pitchFamily="18" charset="0"/>
              </a:rPr>
              <a:t>                                      </a:t>
            </a:r>
            <a:r>
              <a:rPr lang="en-IN" sz="2800" b="1" dirty="0" smtClean="0">
                <a:latin typeface="Times New Roman" panose="02020603050405020304" pitchFamily="18" charset="0"/>
                <a:cs typeface="Times New Roman" panose="02020603050405020304" pitchFamily="18" charset="0"/>
              </a:rPr>
              <a:t>K.HARISH</a:t>
            </a:r>
            <a:r>
              <a:rPr lang="en-IN" sz="3600" b="1" dirty="0" smtClean="0">
                <a:latin typeface="Times New Roman" panose="02020603050405020304" pitchFamily="18" charset="0"/>
                <a:cs typeface="Times New Roman" panose="02020603050405020304" pitchFamily="18" charset="0"/>
              </a:rPr>
              <a:t>                                       </a:t>
            </a:r>
            <a:r>
              <a:rPr lang="en-IN" sz="3600" dirty="0">
                <a:latin typeface="Times New Roman" panose="02020603050405020304" pitchFamily="18" charset="0"/>
                <a:cs typeface="Times New Roman" panose="02020603050405020304" pitchFamily="18" charset="0"/>
              </a:rPr>
              <a:t/>
            </a:r>
            <a:br>
              <a:rPr lang="en-IN" sz="3600" dirty="0">
                <a:latin typeface="Times New Roman" panose="02020603050405020304" pitchFamily="18" charset="0"/>
                <a:cs typeface="Times New Roman" panose="02020603050405020304" pitchFamily="18" charset="0"/>
              </a:rPr>
            </a:br>
            <a:r>
              <a:rPr lang="en-IN" sz="3600" dirty="0" smtClean="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ROLL NO: 20691E0052</a:t>
            </a:r>
            <a:endParaRPr lang="en-IN"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pPr algn="ctr"/>
            <a:endParaRPr lang="en-US" dirty="0" smtClean="0"/>
          </a:p>
          <a:p>
            <a:pPr algn="ctr"/>
            <a:endParaRPr lang="en-IN" dirty="0"/>
          </a:p>
        </p:txBody>
      </p:sp>
    </p:spTree>
    <p:extLst>
      <p:ext uri="{BB962C8B-B14F-4D97-AF65-F5344CB8AC3E}">
        <p14:creationId xmlns:p14="http://schemas.microsoft.com/office/powerpoint/2010/main" val="3397715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57163" y="365125"/>
            <a:ext cx="9893300" cy="5883275"/>
          </a:xfrm>
        </p:spPr>
        <p:txBody>
          <a:bodyPr/>
          <a:lstStyle/>
          <a:p>
            <a:r>
              <a:rPr lang="en-IN" b="1" dirty="0"/>
              <a:t>LIMITATIONS OF THE STUDY</a:t>
            </a:r>
            <a:endParaRPr lang="en-IN" dirty="0"/>
          </a:p>
          <a:p>
            <a:r>
              <a:rPr lang="en-IN" dirty="0"/>
              <a:t>•This study is predominantly done in view of the exhibition 3 confidential area which may be not adequate to sum up entire financial area.</a:t>
            </a:r>
          </a:p>
          <a:p>
            <a:r>
              <a:rPr lang="en-IN" dirty="0"/>
              <a:t>•The review depends on specialized examination and no basic variables were thought of.</a:t>
            </a:r>
          </a:p>
          <a:p>
            <a:r>
              <a:rPr lang="en-IN" dirty="0"/>
              <a:t>•The crucial investigation and the business of the area are not inspected totally.</a:t>
            </a:r>
          </a:p>
          <a:p>
            <a:r>
              <a:rPr lang="en-IN" dirty="0"/>
              <a:t>•The credit risk the board of the singular bank isn't examined</a:t>
            </a:r>
            <a:r>
              <a:rPr lang="en-IN" dirty="0" smtClean="0"/>
              <a:t>.</a:t>
            </a:r>
          </a:p>
          <a:p>
            <a:r>
              <a:rPr lang="en-IN" b="1" dirty="0"/>
              <a:t>HYPOTHYSIS</a:t>
            </a:r>
            <a:endParaRPr lang="en-IN" dirty="0"/>
          </a:p>
          <a:p>
            <a:r>
              <a:rPr lang="en-IN" dirty="0"/>
              <a:t>H0: There is no massive distinction between the chose factors of chosen banks.</a:t>
            </a:r>
          </a:p>
          <a:p>
            <a:r>
              <a:rPr lang="en-IN" dirty="0"/>
              <a:t>H1:There is a massive distinction between the chose factors of chosen banks.</a:t>
            </a:r>
          </a:p>
          <a:p>
            <a:pPr marL="0" indent="0">
              <a:buNone/>
            </a:pPr>
            <a:endParaRPr lang="en-IN" dirty="0"/>
          </a:p>
        </p:txBody>
      </p:sp>
    </p:spTree>
    <p:extLst>
      <p:ext uri="{BB962C8B-B14F-4D97-AF65-F5344CB8AC3E}">
        <p14:creationId xmlns:p14="http://schemas.microsoft.com/office/powerpoint/2010/main" val="4171288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754" y="222070"/>
            <a:ext cx="11808823" cy="6387736"/>
          </a:xfrm>
        </p:spPr>
        <p:txBody>
          <a:bodyPr/>
          <a:lstStyle/>
          <a:p>
            <a:r>
              <a:rPr lang="en-IN" b="1" dirty="0"/>
              <a:t>RESEARCH METHODOLOGY</a:t>
            </a:r>
            <a:endParaRPr lang="en-IN" dirty="0"/>
          </a:p>
          <a:p>
            <a:r>
              <a:rPr lang="en-IN" dirty="0"/>
              <a:t>   The current review </a:t>
            </a:r>
            <a:r>
              <a:rPr lang="en-IN" dirty="0" err="1"/>
              <a:t>endeavors</a:t>
            </a:r>
            <a:r>
              <a:rPr lang="en-IN" dirty="0"/>
              <a:t> to assess the exhibition of chosen private area banks in India. Optional information has been utilized with the end goal of this review. To investigate the essentials of the main 3 banks, has be taken as tests HDFC Bank, ICICI Bank, KOTAK Bank the reason for review. The factors which are considered for examining the productivity are market costs, capital design, monetary proportions. The factors are concentrated on over a time of years beginning from 2014to 2021</a:t>
            </a:r>
            <a:r>
              <a:rPr lang="en-IN" dirty="0" smtClean="0"/>
              <a:t>.</a:t>
            </a:r>
            <a:endParaRPr lang="en-IN" dirty="0"/>
          </a:p>
        </p:txBody>
      </p:sp>
    </p:spTree>
    <p:extLst>
      <p:ext uri="{BB962C8B-B14F-4D97-AF65-F5344CB8AC3E}">
        <p14:creationId xmlns:p14="http://schemas.microsoft.com/office/powerpoint/2010/main" val="1411272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755" y="195943"/>
            <a:ext cx="11717382" cy="6466114"/>
          </a:xfrm>
        </p:spPr>
        <p:txBody>
          <a:bodyPr/>
          <a:lstStyle/>
          <a:p>
            <a:r>
              <a:rPr lang="en-IN" b="1" dirty="0" smtClean="0"/>
              <a:t>DATA ANALYSIS</a:t>
            </a:r>
            <a:endParaRPr lang="en-IN" dirty="0"/>
          </a:p>
          <a:p>
            <a:r>
              <a:rPr lang="en-IN" dirty="0"/>
              <a:t>    This segment of study encapsulates the computation and investigation of chosen factors taken into reflection for the review reason. The proportions are being determined by the guide of crude information accessible on the concerned sites. The crude information includes yearly outcomes and accounting report of the example organizations. After computations of market </a:t>
            </a:r>
            <a:r>
              <a:rPr lang="en-IN" dirty="0" smtClean="0"/>
              <a:t>prices, </a:t>
            </a:r>
            <a:r>
              <a:rPr lang="en-IN" dirty="0"/>
              <a:t>capital </a:t>
            </a:r>
            <a:r>
              <a:rPr lang="en-IN" dirty="0" smtClean="0"/>
              <a:t>structures, </a:t>
            </a:r>
            <a:r>
              <a:rPr lang="en-IN" dirty="0"/>
              <a:t>monetary proportions investigation individual is being finished. During the time of 2014 to 2021.</a:t>
            </a:r>
          </a:p>
          <a:p>
            <a:r>
              <a:rPr lang="en-IN" dirty="0"/>
              <a:t>    The measurable instrument for examination is</a:t>
            </a:r>
          </a:p>
          <a:p>
            <a:r>
              <a:rPr lang="en-IN" dirty="0"/>
              <a:t>•	Market prices</a:t>
            </a:r>
          </a:p>
          <a:p>
            <a:r>
              <a:rPr lang="en-IN" dirty="0"/>
              <a:t>•	Capital structure</a:t>
            </a:r>
          </a:p>
          <a:p>
            <a:r>
              <a:rPr lang="en-IN" dirty="0"/>
              <a:t>•	Financial ratios </a:t>
            </a:r>
          </a:p>
          <a:p>
            <a:r>
              <a:rPr lang="en-IN" dirty="0"/>
              <a:t>•	Earning per share and Book value</a:t>
            </a:r>
          </a:p>
          <a:p>
            <a:pPr marL="0" indent="0" algn="just">
              <a:buNone/>
            </a:pPr>
            <a:endParaRPr lang="en-IN" dirty="0"/>
          </a:p>
        </p:txBody>
      </p:sp>
    </p:spTree>
    <p:extLst>
      <p:ext uri="{BB962C8B-B14F-4D97-AF65-F5344CB8AC3E}">
        <p14:creationId xmlns:p14="http://schemas.microsoft.com/office/powerpoint/2010/main" val="2570409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2070" y="261257"/>
            <a:ext cx="11821884" cy="6309359"/>
          </a:xfrm>
        </p:spPr>
        <p:txBody>
          <a:bodyPr>
            <a:normAutofit lnSpcReduction="10000"/>
          </a:bodyPr>
          <a:lstStyle/>
          <a:p>
            <a:pPr marL="0" indent="0" algn="ctr">
              <a:buNone/>
            </a:pPr>
            <a:r>
              <a:rPr lang="en-IN" b="1" dirty="0" smtClean="0"/>
              <a:t>FINDINGS</a:t>
            </a:r>
            <a:endParaRPr lang="en-IN" dirty="0"/>
          </a:p>
          <a:p>
            <a:pPr algn="just"/>
            <a:r>
              <a:rPr lang="en-IN" dirty="0"/>
              <a:t>1.These three banks have been well acting right after developing Indian economy. Kotak Mahindra Bank seems to have reached as the immersion point as its keep up with stable proportions most recent five years.</a:t>
            </a:r>
          </a:p>
          <a:p>
            <a:pPr algn="just"/>
            <a:r>
              <a:rPr lang="en-IN" dirty="0"/>
              <a:t>2.In Indian economy, banking area organizations stands firm on a decent footing in the financial backers mind while choosing costs of the for the venture.</a:t>
            </a:r>
          </a:p>
          <a:p>
            <a:pPr algn="just"/>
            <a:r>
              <a:rPr lang="en-IN" dirty="0"/>
              <a:t>3.Estimation of instability of market costs of the banking.</a:t>
            </a:r>
          </a:p>
          <a:p>
            <a:pPr algn="just"/>
            <a:r>
              <a:rPr lang="en-IN" dirty="0"/>
              <a:t>4.Most </a:t>
            </a:r>
            <a:r>
              <a:rPr lang="en-IN" dirty="0" err="1"/>
              <a:t>imporatnt</a:t>
            </a:r>
            <a:r>
              <a:rPr lang="en-IN" dirty="0"/>
              <a:t> job in Indian economy of the confidential banking.</a:t>
            </a:r>
          </a:p>
          <a:p>
            <a:pPr algn="just"/>
            <a:r>
              <a:rPr lang="en-IN" dirty="0"/>
              <a:t>5.In the showed a positive moving business sector costs and monetary proportions throughout the last years.</a:t>
            </a:r>
          </a:p>
          <a:p>
            <a:pPr algn="ctr"/>
            <a:r>
              <a:rPr lang="en-IN" b="1" dirty="0"/>
              <a:t>SUGGESTIONS</a:t>
            </a:r>
            <a:endParaRPr lang="en-IN" dirty="0"/>
          </a:p>
          <a:p>
            <a:pPr algn="just"/>
            <a:r>
              <a:rPr lang="en-IN" dirty="0"/>
              <a:t>1.The job of new age banks to the Indian economy is excessively unavoidable in the anyway for the long walk distance. In the entirely different age of private banking in India to the edge their system and new advancement for clients.</a:t>
            </a:r>
          </a:p>
          <a:p>
            <a:pPr algn="just"/>
            <a:r>
              <a:rPr lang="en-IN" dirty="0"/>
              <a:t>2.However, the </a:t>
            </a:r>
            <a:r>
              <a:rPr lang="en-IN" dirty="0" err="1"/>
              <a:t>kotak</a:t>
            </a:r>
            <a:r>
              <a:rPr lang="en-IN" dirty="0"/>
              <a:t> bank positions first in market costs and it ought to likewise think to expand the benefits via the increment.</a:t>
            </a:r>
          </a:p>
          <a:p>
            <a:pPr algn="just"/>
            <a:r>
              <a:rPr lang="en-IN" dirty="0"/>
              <a:t>3.They ought to approach to the increment into the their capital meet the more possibilities in the market costs.</a:t>
            </a:r>
          </a:p>
          <a:p>
            <a:pPr marL="0" indent="0" algn="just">
              <a:buNone/>
            </a:pPr>
            <a:endParaRPr lang="en-IN" dirty="0"/>
          </a:p>
        </p:txBody>
      </p:sp>
    </p:spTree>
    <p:extLst>
      <p:ext uri="{BB962C8B-B14F-4D97-AF65-F5344CB8AC3E}">
        <p14:creationId xmlns:p14="http://schemas.microsoft.com/office/powerpoint/2010/main" val="4205439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95944"/>
            <a:ext cx="11625943" cy="6209210"/>
          </a:xfrm>
        </p:spPr>
        <p:txBody>
          <a:bodyPr/>
          <a:lstStyle/>
          <a:p>
            <a:pPr algn="ctr"/>
            <a:r>
              <a:rPr lang="en-IN" b="1" dirty="0"/>
              <a:t>CONCLUSION</a:t>
            </a:r>
            <a:endParaRPr lang="en-IN" dirty="0"/>
          </a:p>
          <a:p>
            <a:pPr algn="just"/>
            <a:r>
              <a:rPr lang="en-IN" dirty="0"/>
              <a:t>A financial </a:t>
            </a:r>
            <a:r>
              <a:rPr lang="en-IN" dirty="0" smtClean="0"/>
              <a:t>banker should </a:t>
            </a:r>
            <a:r>
              <a:rPr lang="en-IN" dirty="0"/>
              <a:t>investigate what sort of business the organization is doing, for the </a:t>
            </a:r>
            <a:r>
              <a:rPr lang="en-IN" dirty="0" err="1"/>
              <a:t>perceivability</a:t>
            </a:r>
            <a:r>
              <a:rPr lang="en-IN" dirty="0"/>
              <a:t> of the moving industry, and afterward the previous records, capital requirements of the organization for the extension of the worldwide confidential banks. "Banks were considered as a spine to the monetary framework and assume a significant part of financial turn of events" in Nation. A productive financial arrangement of countries and more critical positive externalities which increment the effectiveness of monetary power method for fostering a Nation. As one of the targets of monetary area changes was to work on the effectiveness of private financial framework in country economy.</a:t>
            </a:r>
          </a:p>
          <a:p>
            <a:pPr algn="just"/>
            <a:r>
              <a:rPr lang="en-IN" dirty="0"/>
              <a:t>The financial </a:t>
            </a:r>
            <a:r>
              <a:rPr lang="en-IN" dirty="0" smtClean="0"/>
              <a:t>banker absolute </a:t>
            </a:r>
            <a:r>
              <a:rPr lang="en-IN" dirty="0"/>
              <a:t>requirement and ought to zero in on key market costs, key monetary proportions, capital designs, procuring per offer and he likewise check whether the organization is creating incomes. The expression "finance "in our straightforward comprehension it is seen as identical to the cash".</a:t>
            </a:r>
          </a:p>
        </p:txBody>
      </p:sp>
    </p:spTree>
    <p:extLst>
      <p:ext uri="{BB962C8B-B14F-4D97-AF65-F5344CB8AC3E}">
        <p14:creationId xmlns:p14="http://schemas.microsoft.com/office/powerpoint/2010/main" val="3690009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769326"/>
            <a:ext cx="9404723" cy="1175656"/>
          </a:xfrm>
        </p:spPr>
        <p:txBody>
          <a:bodyPr/>
          <a:lstStyle/>
          <a:p>
            <a:pPr algn="ctr"/>
            <a:r>
              <a:rPr lang="en-US" dirty="0" smtClean="0"/>
              <a:t>THANK YOU</a:t>
            </a:r>
            <a:endParaRPr lang="en-IN" dirty="0"/>
          </a:p>
        </p:txBody>
      </p:sp>
    </p:spTree>
    <p:extLst>
      <p:ext uri="{BB962C8B-B14F-4D97-AF65-F5344CB8AC3E}">
        <p14:creationId xmlns:p14="http://schemas.microsoft.com/office/powerpoint/2010/main" val="1163657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132" y="300446"/>
            <a:ext cx="9814722" cy="5947953"/>
          </a:xfrm>
        </p:spPr>
        <p:txBody>
          <a:bodyPr/>
          <a:lstStyle/>
          <a:p>
            <a:r>
              <a:rPr lang="en-IN" b="1" dirty="0"/>
              <a:t>INTRODUCTION</a:t>
            </a:r>
            <a:endParaRPr lang="en-IN" dirty="0"/>
          </a:p>
          <a:p>
            <a:r>
              <a:rPr lang="en-IN" dirty="0"/>
              <a:t>India is a making country. Nowadays' various people are fascinated to place assets into cash related advertises especially on values to get remarkable yields, and to save appraisal in faire way. Values the introduction of gives suggestion, immense amounts of monetary expert are </a:t>
            </a:r>
            <a:r>
              <a:rPr lang="en-IN" dirty="0" err="1"/>
              <a:t>exhibit.Value</a:t>
            </a:r>
            <a:r>
              <a:rPr lang="en-IN" dirty="0"/>
              <a:t> investigation is the method involved with dissecting area and organizations to offer guidance to proficient asset directors and confidential clients on what offer to purchase. Sell investigation work for store the board firms. Value investigation is to give data to financial backers.</a:t>
            </a:r>
          </a:p>
          <a:p>
            <a:r>
              <a:rPr lang="en-IN" dirty="0"/>
              <a:t>Key is the more examination is exchanging discipline utilized to assess speculations and recognize exchanging monetary and monetary variables. Basic investigators concentrate on whatever can influence the security's worth, from macroeconomic factors, for example, the condition of the economy and industry condition to microeconomic for the most factors like the adequacy of the organization's administration.</a:t>
            </a:r>
          </a:p>
          <a:p>
            <a:endParaRPr lang="en-IN" dirty="0"/>
          </a:p>
        </p:txBody>
      </p:sp>
    </p:spTree>
    <p:extLst>
      <p:ext uri="{BB962C8B-B14F-4D97-AF65-F5344CB8AC3E}">
        <p14:creationId xmlns:p14="http://schemas.microsoft.com/office/powerpoint/2010/main" val="2643716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944" y="0"/>
            <a:ext cx="11848010" cy="6701246"/>
          </a:xfrm>
        </p:spPr>
        <p:txBody>
          <a:bodyPr/>
          <a:lstStyle/>
          <a:p>
            <a:pPr marL="0" indent="0">
              <a:buNone/>
            </a:pPr>
            <a:r>
              <a:rPr lang="en-IN" b="1" dirty="0"/>
              <a:t> INDUSTRY </a:t>
            </a:r>
            <a:r>
              <a:rPr lang="en-IN" b="1" dirty="0" smtClean="0"/>
              <a:t>PROFILE</a:t>
            </a:r>
          </a:p>
          <a:p>
            <a:r>
              <a:rPr lang="en-IN" b="1" dirty="0"/>
              <a:t>HDFC BANK LTD:</a:t>
            </a:r>
            <a:endParaRPr lang="en-IN" dirty="0"/>
          </a:p>
          <a:p>
            <a:pPr algn="just"/>
            <a:r>
              <a:rPr lang="en-IN" dirty="0"/>
              <a:t>             The Housing Development Finance Corporation Limited (HDFC) was among quick to get an 'on a basic level 'endorsement from the Reserve Bank of India (RBI) to set up a bank in the confidential area, as a component of RBIs progression of the Indian Banking in 1994. The bank was consolidated in August 1994 for the sake of 'HDFC Bank Limited', with its enlisted office in Mumbai, India. HDFC Bank started tasks as a Scheduled Commercial Bank in January 1995.</a:t>
            </a:r>
          </a:p>
          <a:p>
            <a:pPr marL="0" indent="0" algn="just">
              <a:buNone/>
            </a:pPr>
            <a:r>
              <a:rPr lang="en-IN" dirty="0"/>
              <a:t> HDFC Bank perceives the significance of good corporate administration, which is by and large acknowledged as a vital figure accomplishing decency for all partners and accomplishing hierarchical productivity. This Corporate Governance Policy, subsequently, is laid out to give a course and system to overseeing and checking the bank as per standards of good corporate administration.</a:t>
            </a:r>
            <a:endParaRPr lang="en-IN" dirty="0"/>
          </a:p>
        </p:txBody>
      </p:sp>
    </p:spTree>
    <p:extLst>
      <p:ext uri="{BB962C8B-B14F-4D97-AF65-F5344CB8AC3E}">
        <p14:creationId xmlns:p14="http://schemas.microsoft.com/office/powerpoint/2010/main" val="2928747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567" y="117566"/>
            <a:ext cx="11848010" cy="6130834"/>
          </a:xfrm>
        </p:spPr>
        <p:txBody>
          <a:bodyPr/>
          <a:lstStyle/>
          <a:p>
            <a:r>
              <a:rPr lang="en-IN" b="1" dirty="0"/>
              <a:t>ICICI BANK PRIVATE LIMITED</a:t>
            </a:r>
            <a:endParaRPr lang="en-IN" dirty="0"/>
          </a:p>
          <a:p>
            <a:r>
              <a:rPr lang="en-IN" dirty="0"/>
              <a:t>ICICI BANK LIMITED is an Indian global bank and monetary assistance organization settled in Vadodara. It offers many financial items and monetary administrations for corporate and retail clients through different diverts and concentrated auxiliaries in the space of speculation banking, life, non-extra security, funding and resource the executives.</a:t>
            </a:r>
          </a:p>
          <a:p>
            <a:r>
              <a:rPr lang="en-IN" dirty="0"/>
              <a:t>  The bank has an organization of 5,275 branches and 15,589 ATMs across India and has a presence in 17 nations. The bank has auxiliaries in the United Kingdom and Canada; branches in United states, Singapore, Bahrain, Hong </a:t>
            </a:r>
            <a:r>
              <a:rPr lang="en-IN" dirty="0" err="1"/>
              <a:t>kong</a:t>
            </a:r>
            <a:r>
              <a:rPr lang="en-IN" dirty="0"/>
              <a:t>, </a:t>
            </a:r>
            <a:r>
              <a:rPr lang="en-IN" dirty="0" err="1"/>
              <a:t>Quatar</a:t>
            </a:r>
            <a:r>
              <a:rPr lang="en-IN" dirty="0"/>
              <a:t>, Oman, Dubai International Finance </a:t>
            </a:r>
            <a:r>
              <a:rPr lang="en-IN" dirty="0" err="1"/>
              <a:t>Center</a:t>
            </a:r>
            <a:r>
              <a:rPr lang="en-IN" dirty="0"/>
              <a:t>, China and South Africa, as well as delegates office in United Arab Emirates, Bangladesh, Malaysia and Indonesia. The organization's UK auxiliary has likewise settled branches in Belgium and Germany.</a:t>
            </a:r>
          </a:p>
          <a:p>
            <a:r>
              <a:rPr lang="en-IN" dirty="0"/>
              <a:t>ICICI bank offers items and administrations, for example, online cash move, following administrations, current records, investment accounts, time stores, repeating stores, </a:t>
            </a:r>
            <a:r>
              <a:rPr lang="en-IN" dirty="0" err="1"/>
              <a:t>mortagages</a:t>
            </a:r>
            <a:r>
              <a:rPr lang="en-IN" dirty="0"/>
              <a:t>, advances, computerized storage spaces, Visas, pre-loaded cards and computerized wallets called ICICI pocket.</a:t>
            </a:r>
          </a:p>
          <a:p>
            <a:pPr marL="0" indent="0">
              <a:buNone/>
            </a:pPr>
            <a:endParaRPr lang="en-IN" dirty="0"/>
          </a:p>
        </p:txBody>
      </p:sp>
    </p:spTree>
    <p:extLst>
      <p:ext uri="{BB962C8B-B14F-4D97-AF65-F5344CB8AC3E}">
        <p14:creationId xmlns:p14="http://schemas.microsoft.com/office/powerpoint/2010/main" val="323409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818" y="222069"/>
            <a:ext cx="12022182" cy="6505301"/>
          </a:xfrm>
        </p:spPr>
        <p:txBody>
          <a:bodyPr/>
          <a:lstStyle/>
          <a:p>
            <a:pPr algn="just"/>
            <a:r>
              <a:rPr lang="en-IN" dirty="0"/>
              <a:t>KOTAK MAHINDRA BANK LIMITED </a:t>
            </a:r>
            <a:endParaRPr lang="en-IN" dirty="0" smtClean="0"/>
          </a:p>
          <a:p>
            <a:pPr algn="just"/>
            <a:r>
              <a:rPr lang="en-IN" dirty="0" smtClean="0"/>
              <a:t>is </a:t>
            </a:r>
            <a:r>
              <a:rPr lang="en-IN" dirty="0"/>
              <a:t>an Indian banking and monetary administrations organization settled in Mumbai. It offers banking items and monetary administrations for corporate and retail clients in the space of individual accounting, speculation banking, life coverage, and abundance the board. It is India's third biggest confidential area bank by resources and by market capitalization as of November 2021. As of the February 2021, the bank has 1600 branches and 2519 ATMs</a:t>
            </a:r>
            <a:r>
              <a:rPr lang="en-IN" dirty="0" smtClean="0"/>
              <a:t>.</a:t>
            </a:r>
          </a:p>
          <a:p>
            <a:pPr algn="just"/>
            <a:r>
              <a:rPr lang="en-IN" b="1" dirty="0"/>
              <a:t>KOTAK BANK Q4 Profit up 65%</a:t>
            </a:r>
            <a:r>
              <a:rPr lang="en-IN" dirty="0"/>
              <a:t> resources quality improves strongly</a:t>
            </a:r>
          </a:p>
          <a:p>
            <a:pPr algn="just"/>
            <a:r>
              <a:rPr lang="en-IN" dirty="0"/>
              <a:t>Confidential moneylender Kotak Mahindra Bank detailed a 65% ascent in its net benefit to ₹2,767 crore for the March quarter on the rear areas of strength for of and higher expense pay. The bank had detailed a benefit of ₹1,682 crore in a similar period a year prior. we are obviously in new a never ordinary world, we never drop our </a:t>
            </a:r>
            <a:r>
              <a:rPr lang="en-IN" dirty="0" err="1"/>
              <a:t>defenses</a:t>
            </a:r>
            <a:r>
              <a:rPr lang="en-IN" dirty="0"/>
              <a:t> and even as we go for development we guarantee that our radio wire is generally up" said </a:t>
            </a:r>
            <a:r>
              <a:rPr lang="en-IN" dirty="0" err="1"/>
              <a:t>Uday</a:t>
            </a:r>
            <a:r>
              <a:rPr lang="en-IN" dirty="0"/>
              <a:t> Kotak, MD, Kotak Mahindra bank. " Our slippages is one of the least is banking ,and we are more than satisfactorily accommodated ".</a:t>
            </a:r>
          </a:p>
          <a:p>
            <a:pPr algn="just"/>
            <a:r>
              <a:rPr lang="en-IN" dirty="0"/>
              <a:t>The resource quality markers showed vigorous improvement with gross non-performing advance proportion at 2.34% down from 3.25% in a similar period last year. Net NPA proportion remained at 0.64%. credit cost on progresses for the March quarter was 27 premise focuses barring inversion of </a:t>
            </a:r>
            <a:r>
              <a:rPr lang="en-IN" dirty="0" err="1"/>
              <a:t>Covid</a:t>
            </a:r>
            <a:r>
              <a:rPr lang="en-IN" dirty="0"/>
              <a:t> arrangements</a:t>
            </a:r>
          </a:p>
          <a:p>
            <a:pPr algn="just"/>
            <a:endParaRPr lang="en-IN" dirty="0"/>
          </a:p>
        </p:txBody>
      </p:sp>
    </p:spTree>
    <p:extLst>
      <p:ext uri="{BB962C8B-B14F-4D97-AF65-F5344CB8AC3E}">
        <p14:creationId xmlns:p14="http://schemas.microsoft.com/office/powerpoint/2010/main" val="3155624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2069" y="91440"/>
            <a:ext cx="11704319" cy="6635931"/>
          </a:xfrm>
        </p:spPr>
        <p:txBody>
          <a:bodyPr/>
          <a:lstStyle/>
          <a:p>
            <a:pPr algn="just"/>
            <a:r>
              <a:rPr lang="en-IN" b="1" dirty="0"/>
              <a:t>STATEMENT OF THE PROBLEM</a:t>
            </a:r>
            <a:endParaRPr lang="en-IN" dirty="0"/>
          </a:p>
          <a:p>
            <a:pPr algn="just"/>
            <a:r>
              <a:rPr lang="en-IN" dirty="0"/>
              <a:t>     In the period of globalization, the use of money is thought as the main capability of an association. The organizations are confronting a still contest from the entire market, so the inflow and outpouring of assets will be overseen well. Finance is one of the main parts of business the board. Without appropriate monetary arranging a venture is probably not going to find actual success. Monetary execution examination is the most common way of distinguishing the monetary qualities and shortcomings of the organization by appropriately laying out the connection between the things of asset report and benefit and misfortune account. It additionally assists in present moment and long haul </a:t>
            </a:r>
            <a:r>
              <a:rPr lang="en-IN" dirty="0" err="1"/>
              <a:t>guaging</a:t>
            </a:r>
            <a:r>
              <a:rPr lang="en-IN" dirty="0"/>
              <a:t> and development with canning be related to the assistance of monetary execution </a:t>
            </a:r>
            <a:r>
              <a:rPr lang="en-IN" dirty="0" smtClean="0"/>
              <a:t>examination.</a:t>
            </a:r>
          </a:p>
          <a:p>
            <a:pPr algn="just"/>
            <a:r>
              <a:rPr lang="en-IN" dirty="0"/>
              <a:t>The new ages private area banks are encountering the positive change in their work and execution. Thusly, it is important to know the presentation of the banks is vital. Subsequently, the scientist point is to examine the presentation of new age private area banks in India. The confidential areas banks assume a part in the Indian economy. </a:t>
            </a:r>
            <a:endParaRPr lang="en-IN" dirty="0"/>
          </a:p>
        </p:txBody>
      </p:sp>
    </p:spTree>
    <p:extLst>
      <p:ext uri="{BB962C8B-B14F-4D97-AF65-F5344CB8AC3E}">
        <p14:creationId xmlns:p14="http://schemas.microsoft.com/office/powerpoint/2010/main" val="976529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567" y="339635"/>
            <a:ext cx="11834948" cy="6052456"/>
          </a:xfrm>
        </p:spPr>
        <p:txBody>
          <a:bodyPr/>
          <a:lstStyle/>
          <a:p>
            <a:pPr algn="just"/>
            <a:r>
              <a:rPr lang="en-IN" b="1" dirty="0"/>
              <a:t>Need for the Study</a:t>
            </a:r>
            <a:endParaRPr lang="en-IN" dirty="0"/>
          </a:p>
          <a:p>
            <a:pPr algn="just"/>
            <a:r>
              <a:rPr lang="en-IN" dirty="0"/>
              <a:t> The vast majority of the financial backers put resources into share market with no thought or lucidity on playing out the offers and even they have no information about central and specialized investigation. The investigation of my venture is crucial examination and specialized examination on chose banks and contrasting the presentation of the chose banks.</a:t>
            </a:r>
          </a:p>
          <a:p>
            <a:pPr algn="just"/>
            <a:r>
              <a:rPr lang="en-IN" dirty="0"/>
              <a:t>On an assessment of the monetary exhibition of India private area banks. He composed private area banks play an "significant job being developed of Indian economy. After progression, the financial business went through significant changes. The financial changes absolutely have changed the </a:t>
            </a:r>
            <a:r>
              <a:rPr lang="en-IN" dirty="0" smtClean="0"/>
              <a:t>banking.</a:t>
            </a:r>
          </a:p>
          <a:p>
            <a:pPr marL="0" indent="0" algn="just">
              <a:buNone/>
            </a:pPr>
            <a:endParaRPr lang="en-US" dirty="0"/>
          </a:p>
        </p:txBody>
      </p:sp>
    </p:spTree>
    <p:extLst>
      <p:ext uri="{BB962C8B-B14F-4D97-AF65-F5344CB8AC3E}">
        <p14:creationId xmlns:p14="http://schemas.microsoft.com/office/powerpoint/2010/main" val="2108128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817" y="274320"/>
            <a:ext cx="11769633" cy="6400800"/>
          </a:xfrm>
        </p:spPr>
        <p:txBody>
          <a:bodyPr/>
          <a:lstStyle/>
          <a:p>
            <a:pPr algn="just"/>
            <a:r>
              <a:rPr lang="en-IN" b="1" dirty="0"/>
              <a:t>OBJECTIVES OF THE STUDY</a:t>
            </a:r>
            <a:endParaRPr lang="en-IN" dirty="0"/>
          </a:p>
          <a:p>
            <a:pPr algn="just"/>
            <a:r>
              <a:rPr lang="en-IN" dirty="0"/>
              <a:t>  Explanation: How the productivity of banks is influencing their return from venture and above all what it means for the prize to its investors or proprietors and point is to comprehend the way in which supervisors have done whatever it takes to change the business and further develop benefit.</a:t>
            </a:r>
          </a:p>
          <a:p>
            <a:pPr algn="just"/>
            <a:r>
              <a:rPr lang="en-IN" dirty="0"/>
              <a:t>•	To measure the return of selected private sector banks.</a:t>
            </a:r>
          </a:p>
          <a:p>
            <a:pPr algn="just"/>
            <a:r>
              <a:rPr lang="en-IN" dirty="0"/>
              <a:t>•	To study the risk of selected private banks.</a:t>
            </a:r>
          </a:p>
          <a:p>
            <a:pPr algn="just"/>
            <a:r>
              <a:rPr lang="en-IN" dirty="0"/>
              <a:t>•	To study the capitalization of selected private sector banks.</a:t>
            </a:r>
          </a:p>
          <a:p>
            <a:pPr algn="just"/>
            <a:r>
              <a:rPr lang="en-IN" dirty="0"/>
              <a:t>•	To study EPS, DPS of selected private </a:t>
            </a:r>
            <a:r>
              <a:rPr lang="en-IN" dirty="0" smtClean="0"/>
              <a:t>banks.</a:t>
            </a:r>
          </a:p>
          <a:p>
            <a:pPr algn="just"/>
            <a:r>
              <a:rPr lang="en-IN" b="1" dirty="0"/>
              <a:t>DATA COLLECTION AND TOOLS USED FOR ANALYSIS</a:t>
            </a:r>
            <a:endParaRPr lang="en-IN" dirty="0"/>
          </a:p>
          <a:p>
            <a:pPr algn="just"/>
            <a:r>
              <a:rPr lang="en-IN" dirty="0"/>
              <a:t>        The review includes the optional information as it were. The auxiliary information relating to the review were gathered sites, diaries and magazines. This is the review examination the presentation of the banks by involving the information for the time of 2017 to 2022. The scientist has utilized the measurable apparatuses, for example, "Expressive statics, </a:t>
            </a:r>
            <a:r>
              <a:rPr lang="en-IN" dirty="0" err="1"/>
              <a:t>Anova</a:t>
            </a:r>
            <a:r>
              <a:rPr lang="en-IN" dirty="0"/>
              <a:t> single element, relapse examination, t-test and two inspecting expecting inconsistent changes".</a:t>
            </a:r>
          </a:p>
          <a:p>
            <a:pPr algn="just"/>
            <a:endParaRPr lang="en-IN" dirty="0"/>
          </a:p>
          <a:p>
            <a:pPr marL="0" indent="0" algn="just">
              <a:buNone/>
            </a:pPr>
            <a:endParaRPr lang="en-IN" dirty="0"/>
          </a:p>
          <a:p>
            <a:pPr algn="just"/>
            <a:endParaRPr lang="en-IN" dirty="0"/>
          </a:p>
        </p:txBody>
      </p:sp>
    </p:spTree>
    <p:extLst>
      <p:ext uri="{BB962C8B-B14F-4D97-AF65-F5344CB8AC3E}">
        <p14:creationId xmlns:p14="http://schemas.microsoft.com/office/powerpoint/2010/main" val="2347916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4775" y="195263"/>
            <a:ext cx="12087225" cy="6053137"/>
          </a:xfrm>
          <a:prstGeom prst="rect">
            <a:avLst/>
          </a:prstGeom>
        </p:spPr>
        <p:txBody>
          <a:bodyPr>
            <a:spAutoFit/>
          </a:bodyPr>
          <a:lstStyle/>
          <a:p>
            <a:pPr algn="just"/>
            <a:r>
              <a:rPr lang="en-IN" b="1" dirty="0"/>
              <a:t>DATA COLLECTION AND TOOLS USED FOR ANALYSIS</a:t>
            </a:r>
            <a:endParaRPr lang="en-IN" dirty="0"/>
          </a:p>
          <a:p>
            <a:pPr algn="just"/>
            <a:r>
              <a:rPr lang="en-IN" dirty="0"/>
              <a:t>        The review includes the optional information as it were. The auxiliary information relating to the review were gathered sites, diaries and magazines. This is the review examination the presentation of the banks by involving the information for the time of 2017 to 2022. The scientist has utilized the measurable apparatuses, for example, "Expressive statics, </a:t>
            </a:r>
            <a:r>
              <a:rPr lang="en-IN" dirty="0" err="1"/>
              <a:t>Anova</a:t>
            </a:r>
            <a:r>
              <a:rPr lang="en-IN" dirty="0"/>
              <a:t> single element, relapse examination, t-test and two inspecting expecting inconsistent changes".</a:t>
            </a:r>
            <a:endParaRPr lang="en-IN" dirty="0"/>
          </a:p>
        </p:txBody>
      </p:sp>
    </p:spTree>
    <p:extLst>
      <p:ext uri="{BB962C8B-B14F-4D97-AF65-F5344CB8AC3E}">
        <p14:creationId xmlns:p14="http://schemas.microsoft.com/office/powerpoint/2010/main" val="2934658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38</TotalTime>
  <Words>1867</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Times New Roman</vt:lpstr>
      <vt:lpstr>Wingdings 3</vt:lpstr>
      <vt:lpstr>Ion</vt:lpstr>
      <vt:lpstr>A STUDY ON EQUITY STOCK ANALYSIS OF SELECTED PRIVATE BANKS                                        K.HARISH                                                                                 ROLL NO: 20691E0052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ON EQUITY STOCK ANALYSIS OF SELECTED PRIVATE BANKS                                        K.HARISH                                                                                 ROLL NO: 20691E0052</dc:title>
  <dc:creator>HARISH K</dc:creator>
  <cp:lastModifiedBy>HARISH K</cp:lastModifiedBy>
  <cp:revision>5</cp:revision>
  <dcterms:created xsi:type="dcterms:W3CDTF">2022-08-23T15:17:29Z</dcterms:created>
  <dcterms:modified xsi:type="dcterms:W3CDTF">2022-08-23T15:55:42Z</dcterms:modified>
</cp:coreProperties>
</file>