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embeddedFontLst>
    <p:embeddedFont>
      <p:font typeface="Helvetica Neue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BC3CDF3-FB59-4084-8EB4-9EB9CA001B59}">
  <a:tblStyle styleId="{3BC3CDF3-FB59-4084-8EB4-9EB9CA001B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HelveticaNeue-bold.fntdata"/><Relationship Id="rId21" Type="http://schemas.openxmlformats.org/officeDocument/2006/relationships/slide" Target="slides/slide15.xml"/><Relationship Id="rId65" Type="http://schemas.openxmlformats.org/officeDocument/2006/relationships/font" Target="fonts/HelveticaNeue-regular.fntdata"/><Relationship Id="rId24" Type="http://schemas.openxmlformats.org/officeDocument/2006/relationships/slide" Target="slides/slide18.xml"/><Relationship Id="rId68" Type="http://schemas.openxmlformats.org/officeDocument/2006/relationships/font" Target="fonts/HelveticaNeue-boldItalic.fntdata"/><Relationship Id="rId23" Type="http://schemas.openxmlformats.org/officeDocument/2006/relationships/slide" Target="slides/slide17.xml"/><Relationship Id="rId67" Type="http://schemas.openxmlformats.org/officeDocument/2006/relationships/font" Target="fonts/HelveticaNeue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c8a964c7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c8a964c7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c8a964c7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c8a964c7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c8a964c7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c8a964c7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3c8a964c7b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3c8a964c7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3c8a964c7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3c8a964c7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c8a964c7b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c8a964c7b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c8a964c7b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3c8a964c7b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3c8a964c7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3c8a964c7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POD: Plain Old Datatype — no methods, no constructors, no destructors, no </a:t>
            </a:r>
            <a:r>
              <a:rPr lang="en"/>
              <a:t>inheritance</a:t>
            </a:r>
            <a:r>
              <a:rPr lang="en"/>
              <a:t>, etc.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3c8a964c7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3c8a964c7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sizeof()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c8a964c7b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c8a964c7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c8a964c7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c8a964c7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only taken for students present after the first 10 mins, please consult </a:t>
            </a:r>
            <a:r>
              <a:rPr lang="en"/>
              <a:t>the</a:t>
            </a:r>
            <a:r>
              <a:rPr lang="en"/>
              <a:t> admin form for any other one-time conflicts.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3c8a964c7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3c8a964c7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c8a964c7b_0_4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3c8a964c7b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3c8a964c7b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3c8a964c7b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c8a964c7b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c8a964c7b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c8a964c7b_0_4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c8a964c7b_0_4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c8a964c7b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c8a964c7b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c8a964c7b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c8a964c7b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c8a964c7b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c8a964c7b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PEMDAS (Parentheses, Exponent, Mult., Div., Add., Sub.)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c8a964c7b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c8a964c7b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3c8a964c7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3c8a964c7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a9357b9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2a9357b9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3c8a964c7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3c8a964c7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c8a964c7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c8a964c7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c8a964c7b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3c8a964c7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3c8a964c7b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3c8a964c7b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c8a964c7b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3c8a964c7b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3c8a964c7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3c8a964c7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c8a964c7b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3c8a964c7b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b0ce58547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b0ce58547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3c8a964c7b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3c8a964c7b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3b8834a11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3b8834a11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0cc062f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0cc062f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3b8834a11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3b8834a11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3b8834a117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3b8834a11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3b8834a11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3b8834a11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3b8834a11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3b8834a11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3b8834a11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3b8834a11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3b8834a11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3b8834a11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3b8834a11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3b8834a11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3b8834a11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3b8834a11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3b8834a11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3b8834a11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3b8834a11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3b8834a11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c8a964c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c8a964c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3b8834a11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3b8834a11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3b8834a11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3b8834a11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3b8834a117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3b8834a11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3b8834a11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3b8834a11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3b8834a117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3b8834a117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23b8834a117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23b8834a117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23b8834a11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23b8834a11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3b8834a11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23b8834a11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3c8a964c7b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3c8a964c7b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654c394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654c394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3c8a964c7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3c8a964c7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c8a964c7b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c8a964c7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c8a964c7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c8a964c7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11700" y="2834125"/>
            <a:ext cx="8520600" cy="1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0"/>
            <a:ext cx="74073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0"/>
            <a:ext cx="74073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4843350"/>
            <a:ext cx="9144000" cy="306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0"/>
            <a:ext cx="7407300" cy="11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  <a:defRPr sz="28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Char char="●"/>
              <a:defRPr sz="18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●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Helvetica Neue"/>
              <a:buChar char="○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Helvetica Neue"/>
              <a:buChar char="■"/>
              <a:defRPr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r">
              <a:buNone/>
              <a:def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 algn="r">
              <a:buNone/>
              <a:def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 algn="r">
              <a:buNone/>
              <a:def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 algn="r">
              <a:buNone/>
              <a:def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 algn="r">
              <a:buNone/>
              <a:def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 algn="r">
              <a:buNone/>
              <a:def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 algn="r">
              <a:buNone/>
              <a:def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 algn="r">
              <a:buNone/>
              <a:defRPr b="1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0" y="4843350"/>
            <a:ext cx="16644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EECS 370</a:t>
            </a:r>
            <a:endParaRPr b="1"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11;p1"/>
          <p:cNvSpPr txBox="1"/>
          <p:nvPr/>
        </p:nvSpPr>
        <p:spPr>
          <a:xfrm>
            <a:off x="6939300" y="4843350"/>
            <a:ext cx="1664400" cy="30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Fall 2025</a:t>
            </a:r>
            <a:endParaRPr b="1"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19000" y="0"/>
            <a:ext cx="1425000" cy="7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/>
          <p:nvPr/>
        </p:nvSpPr>
        <p:spPr>
          <a:xfrm>
            <a:off x="8603700" y="4843350"/>
            <a:ext cx="5403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2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sz="12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240">
          <p15:clr>
            <a:srgbClr val="EA4335"/>
          </p15:clr>
        </p15:guide>
        <p15:guide id="2" pos="5760">
          <p15:clr>
            <a:srgbClr val="EA4335"/>
          </p15:clr>
        </p15:guide>
        <p15:guide id="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ecs370.github.io/resources/ccc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youtube.com/watch?v=KGPfymjE2z8&amp;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en.cppreference.com/w/c/language/operator_precedenc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eecs370.github.io/resources/gdb_tutorial.html" TargetMode="External"/><Relationship Id="rId4" Type="http://schemas.openxmlformats.org/officeDocument/2006/relationships/hyperlink" Target="https://www.cs.umd.edu/~srhuang/teaching/cmsc212/gdb-tutorial-handout.pdf" TargetMode="External"/><Relationship Id="rId5" Type="http://schemas.openxmlformats.org/officeDocument/2006/relationships/hyperlink" Target="http://www.unknownroad.com/rtfm/gdbtut/gdbtoc.html" TargetMode="External"/><Relationship Id="rId6" Type="http://schemas.openxmlformats.org/officeDocument/2006/relationships/hyperlink" Target="https://eecs280staff.github.io/eecs280.org/#tutorial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eecs280staff.github.io/tutorials/setup_vscode" TargetMode="External"/><Relationship Id="rId4" Type="http://schemas.openxmlformats.org/officeDocument/2006/relationships/hyperlink" Target="https://code.visualstudio.com/download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eecs370.github.io/project_1_spec/starter_1a.tar.gz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2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4.png"/><Relationship Id="rId4" Type="http://schemas.openxmlformats.org/officeDocument/2006/relationships/image" Target="../media/image7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eecs280staff.github.io/tutorials/setup_git.html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1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s://learn.microsoft.com/en-us/visualstudio/debugger/format-specifiers-in-cpp?view=vs-2022" TargetMode="External"/><Relationship Id="rId4" Type="http://schemas.openxmlformats.org/officeDocument/2006/relationships/image" Target="../media/image2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EECS 370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1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1: Binary &amp; 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311700" y="0"/>
            <a:ext cx="74073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form for Binary and Hexadecimal</a:t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311700" y="116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{3BC3CDF3-FB59-4084-8EB4-9EB9CA001B59}</a:tableStyleId>
              </a:tblPr>
              <a:tblGrid>
                <a:gridCol w="1571200"/>
                <a:gridCol w="2230450"/>
                <a:gridCol w="2545775"/>
                <a:gridCol w="2173125"/>
              </a:tblGrid>
              <a:tr h="84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Decimal</a:t>
                      </a:r>
                      <a:endParaRPr b="1"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Binary</a:t>
                      </a:r>
                      <a:endParaRPr b="1"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Hex</a:t>
                      </a:r>
                      <a:endParaRPr b="1"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843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Digits</a:t>
                      </a:r>
                      <a:endParaRPr b="1"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9  4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1 0 1 1 1 1 0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  E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843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Values</a:t>
                      </a:r>
                      <a:endParaRPr b="1"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10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16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baseline="30000"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8433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Conversion</a:t>
                      </a:r>
                      <a:br>
                        <a:rPr b="1"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</a:br>
                      <a:r>
                        <a:rPr b="1"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Back to Decimal</a:t>
                      </a:r>
                      <a:endParaRPr b="1"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9*10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+ 4*10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94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+ 2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+ 2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</a:t>
                      </a:r>
                      <a:b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+ 2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94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5*16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+ 14*16</a:t>
                      </a:r>
                      <a:r>
                        <a:rPr baseline="30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 94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Pause</a:t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099950"/>
            <a:ext cx="8520600" cy="37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the next slide, we will introduce the first problem for our weekly assignment. We’ll do this problem together as an example.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upload a Google Doc with some work.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Sometimes, like today, it will include autograder coding assignments.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now, open </a:t>
            </a:r>
            <a:r>
              <a:rPr b="1" lang="en"/>
              <a:t>Lab 1 Assignment </a:t>
            </a:r>
            <a:r>
              <a:rPr lang="en"/>
              <a:t>from the Google Drive.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1: Conversion from Binary</a:t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the following Binary into Decimal and Hex and submit: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0101 1010 1101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2179575"/>
            <a:ext cx="8520600" cy="26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Decimal:</a:t>
            </a:r>
            <a:r>
              <a:rPr b="1" lang="en">
                <a:solidFill>
                  <a:schemeClr val="accent3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Sum each of the representations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0 + 2</a:t>
            </a:r>
            <a:r>
              <a:rPr baseline="30000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+ 0 + 2</a:t>
            </a:r>
            <a:r>
              <a:rPr baseline="30000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+ 2</a:t>
            </a:r>
            <a:r>
              <a:rPr baseline="30000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+ 0 + 2</a:t>
            </a:r>
            <a:r>
              <a:rPr baseline="30000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+ 0 + 2</a:t>
            </a:r>
            <a:r>
              <a:rPr baseline="30000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+ 2</a:t>
            </a:r>
            <a:r>
              <a:rPr baseline="30000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+ 0 + 2</a:t>
            </a:r>
            <a:r>
              <a:rPr baseline="30000"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 = 1453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Hex: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Sum representations </a:t>
            </a:r>
            <a:r>
              <a:rPr i="1" lang="en">
                <a:solidFill>
                  <a:schemeClr val="accent3"/>
                </a:solidFill>
              </a:rPr>
              <a:t>OR</a:t>
            </a:r>
            <a:r>
              <a:rPr lang="en">
                <a:solidFill>
                  <a:schemeClr val="accent3"/>
                </a:solidFill>
              </a:rPr>
              <a:t> Group bits into “nibbles” of 4 and convert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0101 -&gt; 5, 1010 -&gt; A, 1101 -&gt; D		= 0x5AD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Octal (for fun):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Can you figure out how to convert into base 8?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Operations in Binary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50" name="Google Shape;150;p25"/>
          <p:cNvGraphicFramePr/>
          <p:nvPr/>
        </p:nvGraphicFramePr>
        <p:xfrm>
          <a:off x="632875" y="178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{3BC3CDF3-FB59-4084-8EB4-9EB9CA001B59}</a:tableStyleId>
              </a:tblPr>
              <a:tblGrid>
                <a:gridCol w="1206700"/>
                <a:gridCol w="1206700"/>
                <a:gridCol w="1206700"/>
              </a:tblGrid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&amp; Y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311700" y="1152475"/>
            <a:ext cx="85206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Since bits represent T/F values, we can apply truth tables bitwise:</a:t>
            </a:r>
            <a:endParaRPr/>
          </a:p>
        </p:txBody>
      </p:sp>
      <p:graphicFrame>
        <p:nvGraphicFramePr>
          <p:cNvPr id="152" name="Google Shape;152;p25"/>
          <p:cNvGraphicFramePr/>
          <p:nvPr/>
        </p:nvGraphicFramePr>
        <p:xfrm>
          <a:off x="4863850" y="178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{3BC3CDF3-FB59-4084-8EB4-9EB9CA001B59}</a:tableStyleId>
              </a:tblPr>
              <a:tblGrid>
                <a:gridCol w="1206700"/>
                <a:gridCol w="1206700"/>
                <a:gridCol w="1206700"/>
              </a:tblGrid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| Y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 in Decimal and Binary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 is the same as decimal addition, just with 2 digits.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105						01101001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+	  99					+	01</a:t>
            </a:r>
            <a:r>
              <a:rPr lang="en"/>
              <a:t>100011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			      204						11001100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Multiplication is the same too actually, but we’ll come back to that later.</a:t>
            </a:r>
            <a:endParaRPr/>
          </a:p>
        </p:txBody>
      </p:sp>
      <p:sp>
        <p:nvSpPr>
          <p:cNvPr id="159" name="Google Shape;159;p26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26"/>
          <p:cNvCxnSpPr/>
          <p:nvPr/>
        </p:nvCxnSpPr>
        <p:spPr>
          <a:xfrm>
            <a:off x="2079300" y="3283100"/>
            <a:ext cx="108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6"/>
          <p:cNvSpPr txBox="1"/>
          <p:nvPr/>
        </p:nvSpPr>
        <p:spPr>
          <a:xfrm>
            <a:off x="2456175" y="2017750"/>
            <a:ext cx="70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1 1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2" name="Google Shape;162;p26"/>
          <p:cNvCxnSpPr/>
          <p:nvPr/>
        </p:nvCxnSpPr>
        <p:spPr>
          <a:xfrm flipH="1" rot="10800000">
            <a:off x="4898700" y="3270800"/>
            <a:ext cx="15945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26"/>
          <p:cNvSpPr txBox="1"/>
          <p:nvPr/>
        </p:nvSpPr>
        <p:spPr>
          <a:xfrm>
            <a:off x="5362375" y="2005600"/>
            <a:ext cx="13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lang="en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1         1 1 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Lab will cover: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Decimal, Binary, and Hexadecimal (Hex)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Differences between C and C++</a:t>
            </a:r>
            <a:endParaRPr b="1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Visual Debugger Setup Tutorial</a:t>
            </a:r>
            <a:endParaRPr/>
          </a:p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and C++ are similar, but have slight differences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51475" y="1152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All code written for this class will be in C or assembly!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have likely used C++ in other introductory classes</a:t>
            </a:r>
            <a:br>
              <a:rPr lang="en"/>
            </a:br>
            <a:r>
              <a:rPr lang="en"/>
              <a:t>	(ENGR 101/151, EECS 183, EECS 280, etc.)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 is similar, but a layer of overhead is removed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For more info, check out </a:t>
            </a:r>
            <a:r>
              <a:rPr lang="en" u="sng">
                <a:solidFill>
                  <a:schemeClr val="hlink"/>
                </a:solidFill>
                <a:hlinkClick r:id="rId3"/>
              </a:rPr>
              <a:t>C for C++ developers</a:t>
            </a:r>
            <a:r>
              <a:rPr lang="en"/>
              <a:t> (also available in course resources on the website)</a:t>
            </a:r>
            <a:endParaRPr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vs C++: Important Differences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C/C++ Venn Diagram" id="184" name="Google Shape;18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304875"/>
            <a:ext cx="3701349" cy="3430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5" name="Google Shape;185;p29"/>
          <p:cNvGraphicFramePr/>
          <p:nvPr/>
        </p:nvGraphicFramePr>
        <p:xfrm>
          <a:off x="4149200" y="137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{3BC3CDF3-FB59-4084-8EB4-9EB9CA001B59}</a:tableStyleId>
              </a:tblPr>
              <a:tblGrid>
                <a:gridCol w="2341550"/>
                <a:gridCol w="2341550"/>
              </a:tblGrid>
              <a:tr h="428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C++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</a:t>
                      </a:r>
                      <a:endParaRPr b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2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Classes, Objects, Structs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Only Structs (PODs)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new, delete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malloc(), free()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std::string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char*, strcmp(), strcpy()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std::vector, std::set, std::map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Only arrays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8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std::cout, std::cin, std::fstream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printf(), scanf(), fopen(), fgets()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Size of Common Data Types</a:t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2" name="Google Shape;192;p30"/>
          <p:cNvGraphicFramePr/>
          <p:nvPr/>
        </p:nvGraphicFramePr>
        <p:xfrm>
          <a:off x="952500" y="111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{3BC3CDF3-FB59-4084-8EB4-9EB9CA001B59}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Data Type</a:t>
                      </a:r>
                      <a:endParaRPr b="1"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Typical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Size</a:t>
                      </a:r>
                      <a:endParaRPr b="1" sz="18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 Byte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short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2 Bytes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int, float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 Bytes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 Bytes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                        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(32-bit Architecture)</a:t>
                      </a:r>
                      <a:endParaRPr i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 Bytes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long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                        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(64-bit Architecture)</a:t>
                      </a:r>
                      <a:endParaRPr i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 Bytes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pointer 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(32-bit Architecture)</a:t>
                      </a:r>
                      <a:endParaRPr i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4 Bytes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pointer    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</a:t>
                      </a:r>
                      <a:r>
                        <a:rPr i="1"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(64-bit Architecture)</a:t>
                      </a:r>
                      <a:endParaRPr i="1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8 Bytes</a:t>
                      </a:r>
                      <a:endParaRPr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about types in C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doesn’t have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bool</a:t>
            </a:r>
            <a:r>
              <a:rPr lang="en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/>
              <a:t>types (without </a:t>
            </a:r>
            <a:r>
              <a:rPr lang="en" sz="16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#include &lt;stdbool.h&gt;</a:t>
            </a:r>
            <a:r>
              <a:rPr lang="en"/>
              <a:t>)!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have to use </a:t>
            </a:r>
            <a:r>
              <a:rPr lang="en" sz="2100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/>
              <a:t>s instead.</a:t>
            </a:r>
            <a:endParaRPr/>
          </a:p>
          <a:p>
            <a:pPr indent="-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(Also watch out for </a:t>
            </a:r>
            <a:r>
              <a:rPr lang="en">
                <a:solidFill>
                  <a:srgbClr val="FF0000"/>
                </a:solidFill>
                <a:latin typeface="Courier"/>
                <a:ea typeface="Courier"/>
                <a:cs typeface="Courier"/>
                <a:sym typeface="Courier"/>
              </a:rPr>
              <a:t>int32_t</a:t>
            </a:r>
            <a:r>
              <a:rPr lang="en">
                <a:solidFill>
                  <a:srgbClr val="FF0000"/>
                </a:solidFill>
              </a:rPr>
              <a:t> </a:t>
            </a:r>
            <a:r>
              <a:rPr lang="en"/>
              <a:t>- you must </a:t>
            </a:r>
            <a:r>
              <a:rPr lang="en" sz="1600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#include &lt;stdint.h&gt;</a:t>
            </a:r>
            <a:r>
              <a:rPr lang="en"/>
              <a:t> to use this. But </a:t>
            </a:r>
            <a:r>
              <a:rPr lang="en">
                <a:solidFill>
                  <a:schemeClr val="accent3"/>
                </a:solidFill>
                <a:latin typeface="Courier"/>
                <a:ea typeface="Courier"/>
                <a:cs typeface="Courier"/>
                <a:sym typeface="Courier"/>
              </a:rPr>
              <a:t>int</a:t>
            </a:r>
            <a:r>
              <a:rPr lang="en"/>
              <a:t> works just fine too.)</a:t>
            </a:r>
            <a:endParaRPr/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</a:t>
            </a:r>
            <a:r>
              <a:rPr lang="en"/>
              <a:t> Logistics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847675"/>
            <a:ext cx="8587500" cy="377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Attendance is </a:t>
            </a:r>
            <a:r>
              <a:rPr b="1" lang="en" sz="1800" u="sng"/>
              <a:t>required</a:t>
            </a:r>
            <a:r>
              <a:rPr lang="en" sz="1800"/>
              <a:t>, and you must attend your section </a:t>
            </a:r>
            <a:r>
              <a:rPr lang="en" sz="1800"/>
              <a:t>(waived for this week)</a:t>
            </a:r>
            <a:endParaRPr sz="1800"/>
          </a:p>
          <a:p>
            <a:pPr indent="-428625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For one-off conflict or sickness/emergency, lowest lab score is dropped </a:t>
            </a:r>
            <a:r>
              <a:rPr b="1" lang="en" sz="1800"/>
              <a:t>automatically</a:t>
            </a:r>
            <a:endParaRPr b="1" sz="1800"/>
          </a:p>
          <a:p>
            <a:pPr indent="-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Fill out admin form if you need to miss so we have a record.</a:t>
            </a:r>
            <a:endParaRPr sz="1800"/>
          </a:p>
          <a:p>
            <a:pPr indent="-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If there will be an ongoing conflict, please switch sections. Check the form on our website for help.</a:t>
            </a:r>
            <a:endParaRPr sz="1800"/>
          </a:p>
          <a:p>
            <a:pPr indent="-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Recordings of content without assignments are on our YouTube.</a:t>
            </a:r>
            <a:endParaRPr sz="1800"/>
          </a:p>
          <a:p>
            <a:pPr indent="-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You can find these slides in our Google Drive</a:t>
            </a:r>
            <a:endParaRPr sz="1800"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Decimal, Binary, and Hexadecimal in C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923875"/>
            <a:ext cx="8520600" cy="19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formats are just different ways of </a:t>
            </a:r>
            <a:r>
              <a:rPr b="1" lang="en"/>
              <a:t>displaying the data for humans</a:t>
            </a:r>
            <a:r>
              <a:rPr lang="en"/>
              <a:t>.  They are stored the same way in C, so there is no need to convert between formats in C.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 main () {</a:t>
            </a:r>
            <a:endParaRPr sz="14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 a = 15;		// a = 15</a:t>
            </a:r>
            <a:endParaRPr sz="14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int b = 0b1111;	// b = 15, b == a</a:t>
            </a:r>
            <a:endParaRPr sz="14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	int c = 0xF;		// c = 15, c == b</a:t>
            </a:r>
            <a:endParaRPr sz="14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They are only different when printing or reading in (we took care of reading for you).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We will show later how to debug with hex.</a:t>
            </a:r>
            <a:endParaRPr sz="1700"/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This is useful since every nibble (4 bits) in binary corresponds to a hexdigit.</a:t>
            </a:r>
            <a:endParaRPr sz="1700"/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 in C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Video Review: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https://www.youtube.com/watch?v=KGPfymjE2z8&amp;t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Despite us being able to declare variables with decimal, binary, or hex values, </a:t>
            </a:r>
            <a:r>
              <a:rPr b="1" lang="en"/>
              <a:t>all data is stored as binary under the hood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addition to performing numerical actions on the values (e.g. addition, subtraction), we can also perform actions on an integer value that directly affects its binary sequence</a:t>
            </a:r>
            <a:endParaRPr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 in C: Bitwise AND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/>
              <a:t>)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152475"/>
            <a:ext cx="8520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Bitwise AND operator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"/>
              <a:t>) performs a logical AND </a:t>
            </a:r>
            <a:r>
              <a:rPr i="1" lang="en"/>
              <a:t>bitwise:</a:t>
            </a:r>
            <a:br>
              <a:rPr lang="en"/>
            </a:br>
            <a:r>
              <a:rPr lang="en"/>
              <a:t>	between each bit of two numbers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a = 26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… 0001 1010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b = 15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… 0000 1111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= a &amp; b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… 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0000</a:t>
            </a:r>
            <a:r>
              <a:rPr lang="en" sz="1800">
                <a:solidFill>
                  <a:srgbClr val="69696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1010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/>
              <a:t>This is extremely useful for </a:t>
            </a:r>
            <a:r>
              <a:rPr i="1" lang="en" sz="1800"/>
              <a:t>masking</a:t>
            </a:r>
            <a:r>
              <a:rPr lang="en" sz="1800"/>
              <a:t> bits</a:t>
            </a:r>
            <a:br>
              <a:rPr lang="en" sz="1800"/>
            </a:br>
            <a:r>
              <a:rPr lang="en" sz="1800"/>
              <a:t>	(changing all but some useful bits to 0).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For b = 2</a:t>
            </a:r>
            <a:r>
              <a:rPr baseline="30000" lang="en" sz="1800"/>
              <a:t>n</a:t>
            </a:r>
            <a:r>
              <a:rPr lang="en" sz="1800"/>
              <a:t> - 1, a &amp; b == a % 2</a:t>
            </a:r>
            <a:r>
              <a:rPr baseline="30000" lang="en" sz="1800"/>
              <a:t>n</a:t>
            </a:r>
            <a:r>
              <a:rPr lang="en" sz="1800"/>
              <a:t>. (P4 tip).</a:t>
            </a:r>
            <a:endParaRPr/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1" name="Google Shape;221;p34"/>
          <p:cNvGraphicFramePr/>
          <p:nvPr/>
        </p:nvGraphicFramePr>
        <p:xfrm>
          <a:off x="5244850" y="178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{3BC3CDF3-FB59-4084-8EB4-9EB9CA001B59}</a:tableStyleId>
              </a:tblPr>
              <a:tblGrid>
                <a:gridCol w="1206700"/>
                <a:gridCol w="1206700"/>
                <a:gridCol w="1206700"/>
              </a:tblGrid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&amp; Y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 in C: Bitwise OR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/>
              <a:t>)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152475"/>
            <a:ext cx="8520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Bitwise OR operator 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|</a:t>
            </a:r>
            <a:r>
              <a:rPr lang="en"/>
              <a:t>) performs a logical OR bitwise</a:t>
            </a:r>
            <a:br>
              <a:rPr lang="en"/>
            </a:br>
            <a:r>
              <a:rPr lang="en"/>
              <a:t>	between each bit of two numbers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a = 42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… 0010 1010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b = 4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… 0000 0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= a | b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… 0010 1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 sz="1800"/>
            </a:br>
            <a:r>
              <a:rPr lang="en" sz="1800"/>
              <a:t>This is extremely useful for </a:t>
            </a:r>
            <a:r>
              <a:rPr i="1" lang="en" sz="1800"/>
              <a:t>setting </a:t>
            </a:r>
            <a:r>
              <a:rPr lang="en" sz="1800"/>
              <a:t>bits</a:t>
            </a:r>
            <a:br>
              <a:rPr lang="en" sz="1800"/>
            </a:br>
            <a:r>
              <a:rPr lang="en" sz="1800"/>
              <a:t>	without changing any other values</a:t>
            </a:r>
            <a:endParaRPr/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29" name="Google Shape;229;p35"/>
          <p:cNvGraphicFramePr/>
          <p:nvPr/>
        </p:nvGraphicFramePr>
        <p:xfrm>
          <a:off x="5244850" y="178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{3BC3CDF3-FB59-4084-8EB4-9EB9CA001B59}</a:tableStyleId>
              </a:tblPr>
              <a:tblGrid>
                <a:gridCol w="1206700"/>
                <a:gridCol w="1206700"/>
                <a:gridCol w="1206700"/>
              </a:tblGrid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Y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| Y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 Manipulation in C: Shifting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311700" y="1152475"/>
            <a:ext cx="8520600" cy="35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Left Shift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&lt;&lt;</a:t>
            </a:r>
            <a:r>
              <a:rPr lang="en"/>
              <a:t> and Right Shift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&gt;&gt;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a = 18;   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… 0001 0010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b = a &gt;&gt; 2;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… 0000 0100 </a:t>
            </a:r>
            <a:r>
              <a:rPr lang="en" sz="1800" strike="sngStrike">
                <a:latin typeface="Consolas"/>
                <a:ea typeface="Consolas"/>
                <a:cs typeface="Consolas"/>
                <a:sym typeface="Consolas"/>
              </a:rPr>
              <a:t>10</a:t>
            </a:r>
            <a:endParaRPr sz="1800" strike="sngStrike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a = 18;  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// … 0001 0010 </a:t>
            </a:r>
            <a:r>
              <a:rPr lang="en" sz="1800">
                <a:solidFill>
                  <a:srgbClr val="B7B7B7"/>
                </a:solidFill>
                <a:latin typeface="Consolas"/>
                <a:ea typeface="Consolas"/>
                <a:cs typeface="Consolas"/>
                <a:sym typeface="Consolas"/>
              </a:rPr>
              <a:t>00</a:t>
            </a:r>
            <a:br>
              <a:rPr lang="en" sz="1800">
                <a:latin typeface="Consolas"/>
                <a:ea typeface="Consolas"/>
                <a:cs typeface="Consolas"/>
                <a:sym typeface="Consolas"/>
              </a:rPr>
            </a:br>
            <a:r>
              <a:rPr b="1"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b = a &lt;&lt; 2;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// … 0100 1000 </a:t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Left shift multiplies by powers of 2, and right shift divides by powers of 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Note: Shifting doesn’t actually change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 here.  If you wanted to modify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/>
              <a:t>, you’d need to reassign (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 = a &gt;&gt; 2;</a:t>
            </a:r>
            <a:r>
              <a:rPr lang="en"/>
              <a:t>)</a:t>
            </a:r>
            <a:endParaRPr/>
          </a:p>
        </p:txBody>
      </p:sp>
      <p:sp>
        <p:nvSpPr>
          <p:cNvPr id="236" name="Google Shape;236;p36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37" name="Google Shape;237;p36"/>
          <p:cNvCxnSpPr/>
          <p:nvPr/>
        </p:nvCxnSpPr>
        <p:spPr>
          <a:xfrm>
            <a:off x="3812675" y="2028625"/>
            <a:ext cx="244500" cy="1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6"/>
          <p:cNvCxnSpPr/>
          <p:nvPr/>
        </p:nvCxnSpPr>
        <p:spPr>
          <a:xfrm>
            <a:off x="4317300" y="2028625"/>
            <a:ext cx="244500" cy="1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39" name="Google Shape;239;p36"/>
          <p:cNvCxnSpPr/>
          <p:nvPr/>
        </p:nvCxnSpPr>
        <p:spPr>
          <a:xfrm flipH="1">
            <a:off x="3493488" y="2866825"/>
            <a:ext cx="244500" cy="1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40" name="Google Shape;240;p36"/>
          <p:cNvCxnSpPr/>
          <p:nvPr/>
        </p:nvCxnSpPr>
        <p:spPr>
          <a:xfrm flipH="1">
            <a:off x="3979462" y="2866825"/>
            <a:ext cx="244500" cy="1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41" name="Google Shape;241;p36"/>
          <p:cNvSpPr txBox="1"/>
          <p:nvPr/>
        </p:nvSpPr>
        <p:spPr>
          <a:xfrm>
            <a:off x="5767600" y="1652449"/>
            <a:ext cx="30000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After assignment:</a:t>
            </a:r>
            <a:endParaRPr sz="2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4. (18 / 2</a:t>
            </a:r>
            <a:r>
              <a:rPr baseline="30000" lang="en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 = 72. (18 * 2</a:t>
            </a:r>
            <a:r>
              <a:rPr baseline="30000" lang="en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" sz="20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000"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idx="1" type="body"/>
          </p:nvPr>
        </p:nvSpPr>
        <p:spPr>
          <a:xfrm>
            <a:off x="311700" y="1152475"/>
            <a:ext cx="8520600" cy="33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 the difference between the following: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Both work with C, but for different things!</a:t>
            </a:r>
            <a:endParaRPr/>
          </a:p>
        </p:txBody>
      </p:sp>
      <p:sp>
        <p:nvSpPr>
          <p:cNvPr id="247" name="Google Shape;247;p37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8" name="Google Shape;248;p37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Decimal, Binary, and Hexadecimal in C</a:t>
            </a:r>
            <a:endParaRPr/>
          </a:p>
        </p:txBody>
      </p:sp>
      <p:graphicFrame>
        <p:nvGraphicFramePr>
          <p:cNvPr id="249" name="Google Shape;249;p3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{3BC3CDF3-FB59-4084-8EB4-9EB9CA001B59}</a:tableStyleId>
              </a:tblPr>
              <a:tblGrid>
                <a:gridCol w="3239500"/>
                <a:gridCol w="725725"/>
                <a:gridCol w="3273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Logical/Boolean Operators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Bitwise Operators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&amp;&amp;</a:t>
                      </a:r>
                      <a:endParaRPr sz="16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and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&amp;</a:t>
                      </a:r>
                      <a:endParaRPr sz="16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||</a:t>
                      </a:r>
                      <a:endParaRPr sz="16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|</a:t>
                      </a:r>
                      <a:endParaRPr sz="16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!</a:t>
                      </a:r>
                      <a:endParaRPr sz="16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not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~</a:t>
                      </a:r>
                      <a:endParaRPr sz="1600">
                        <a:solidFill>
                          <a:schemeClr val="dk1"/>
                        </a:solidFill>
                        <a:latin typeface="Courier"/>
                        <a:ea typeface="Courier"/>
                        <a:cs typeface="Courier"/>
                        <a:sym typeface="Courier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Used for conditions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Used for setting/extracting fields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311700" y="997075"/>
            <a:ext cx="8520600" cy="3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What’s wrong with this code?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int i = 2;</a:t>
            </a:r>
            <a:endParaRPr sz="1800">
              <a:solidFill>
                <a:schemeClr val="accen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if(i &amp; (i&lt;3)){		//If i is not 0 but less than 3</a:t>
            </a:r>
            <a:endParaRPr sz="1800">
              <a:solidFill>
                <a:schemeClr val="accen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	printf(“It works!!”); //This won’t print on CAEN*.</a:t>
            </a:r>
            <a:endParaRPr sz="1800">
              <a:solidFill>
                <a:schemeClr val="accen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</a:rPr>
              <a:t>}</a:t>
            </a:r>
            <a:endParaRPr sz="18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// Don’t forget the parentheses around (i&lt;3).</a:t>
            </a:r>
            <a:endParaRPr sz="1800">
              <a:solidFill>
                <a:schemeClr val="accen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	//See C order of operations to see why</a:t>
            </a:r>
            <a:endParaRPr sz="1800">
              <a:solidFill>
                <a:schemeClr val="accen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55" name="Google Shape;255;p38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8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Decimal, Binary, and Hexadecimal in C</a:t>
            </a:r>
            <a:endParaRPr/>
          </a:p>
        </p:txBody>
      </p:sp>
      <p:sp>
        <p:nvSpPr>
          <p:cNvPr id="257" name="Google Shape;257;p38"/>
          <p:cNvSpPr txBox="1"/>
          <p:nvPr/>
        </p:nvSpPr>
        <p:spPr>
          <a:xfrm>
            <a:off x="273075" y="3827550"/>
            <a:ext cx="769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*C booleans are handled differently by different systems. This is undefined behavior. The condition should use &amp;&amp; for defined behavior.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 Precedence</a:t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Basically PEMDAS for C and C++ </a:t>
            </a:r>
            <a:r>
              <a:rPr lang="en" sz="1300"/>
              <a:t>(</a:t>
            </a:r>
            <a:r>
              <a:rPr lang="en" sz="1300" u="sng">
                <a:solidFill>
                  <a:schemeClr val="hlink"/>
                </a:solidFill>
                <a:hlinkClick r:id="rId3"/>
              </a:rPr>
              <a:t>https://en.cppreference.com/w/c/language/operator_precedence</a:t>
            </a:r>
            <a:r>
              <a:rPr lang="en" sz="1300"/>
              <a:t>)</a:t>
            </a:r>
            <a:endParaRPr sz="13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1:		Parentheses, Brackets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2:		Unaries: Negative -, Logical not !, Bitwise not ~, casts, derefs *, refs &amp;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3:		Multiplication *, Division /, Modulus %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4:		Addition +, Subtraction -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5:		Shifts &lt;&lt;, &gt;&gt;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6:		Comparisons &lt;, &gt;, &lt;=, &gt;=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7:		Comparisons ==, !=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8, 9, 10:	Bitwise: and &amp;, xor ^, or | respectively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11, 12:	Logical: and &amp;&amp;, or || respectively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13:		Ternary ?: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14:		Assignments with =</a:t>
            </a:r>
            <a:endParaRPr sz="17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15:		Comma</a:t>
            </a:r>
            <a:endParaRPr sz="1700"/>
          </a:p>
        </p:txBody>
      </p:sp>
      <p:sp>
        <p:nvSpPr>
          <p:cNvPr id="264" name="Google Shape;264;p39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311700" y="0"/>
            <a:ext cx="74073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Translating from C++ to C</a:t>
            </a:r>
            <a:endParaRPr/>
          </a:p>
        </p:txBody>
      </p:sp>
      <p:sp>
        <p:nvSpPr>
          <p:cNvPr id="270" name="Google Shape;270;p40"/>
          <p:cNvSpPr txBox="1"/>
          <p:nvPr>
            <p:ph idx="1" type="body"/>
          </p:nvPr>
        </p:nvSpPr>
        <p:spPr>
          <a:xfrm>
            <a:off x="311700" y="1152475"/>
            <a:ext cx="3999900" cy="31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/**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* Goal: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* Print "Hello world! Jello world!"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*/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string hello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= "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string jello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jello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hello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jello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 =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'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cout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&lt;&lt; 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&lt;&lt; " " &lt;&lt;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jello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40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40"/>
          <p:cNvSpPr txBox="1"/>
          <p:nvPr>
            <p:ph idx="2" type="body"/>
          </p:nvPr>
        </p:nvSpPr>
        <p:spPr>
          <a:xfrm>
            <a:off x="4832400" y="2372800"/>
            <a:ext cx="3999900" cy="19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hello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jello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jello 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jello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 = '</a:t>
            </a:r>
            <a:r>
              <a:rPr lang="en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%s %s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hello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jello</a:t>
            </a:r>
            <a:r>
              <a:rPr lang="en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73" name="Google Shape;273;p40"/>
          <p:cNvGrpSpPr/>
          <p:nvPr/>
        </p:nvGrpSpPr>
        <p:grpSpPr>
          <a:xfrm>
            <a:off x="4424278" y="1245593"/>
            <a:ext cx="4408239" cy="760761"/>
            <a:chOff x="4629900" y="1245587"/>
            <a:chExt cx="4202325" cy="725225"/>
          </a:xfrm>
        </p:grpSpPr>
        <p:pic>
          <p:nvPicPr>
            <p:cNvPr id="274" name="Google Shape;274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9900" y="1245587"/>
              <a:ext cx="725225" cy="725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" name="Google Shape;275;p40"/>
            <p:cNvSpPr txBox="1"/>
            <p:nvPr/>
          </p:nvSpPr>
          <p:spPr>
            <a:xfrm>
              <a:off x="5441925" y="1245650"/>
              <a:ext cx="3390300" cy="72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chemeClr val="accent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This won’t work!!</a:t>
              </a:r>
              <a:br>
                <a:rPr lang="en" sz="1600">
                  <a:solidFill>
                    <a:schemeClr val="accent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" sz="1600">
                  <a:solidFill>
                    <a:schemeClr val="accent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It can be dangerous to think in C++ when writing C code, let’s talk why</a:t>
              </a:r>
              <a:endParaRPr sz="16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type="title"/>
          </p:nvPr>
        </p:nvSpPr>
        <p:spPr>
          <a:xfrm>
            <a:off x="311700" y="0"/>
            <a:ext cx="74073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Copying a String Works in C++</a:t>
            </a:r>
            <a:endParaRPr/>
          </a:p>
        </p:txBody>
      </p:sp>
      <p:sp>
        <p:nvSpPr>
          <p:cNvPr id="281" name="Google Shape;281;p4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/**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* Goal: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* Print "Hello world! Jello world!"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 */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hello = "Hello world!";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string jello;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jello = hello;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jello[0] = 'J';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cout &lt;&lt; hello &lt;&lt; " " &lt;&lt; jello;</a:t>
            </a:r>
            <a:endParaRPr/>
          </a:p>
        </p:txBody>
      </p:sp>
      <p:sp>
        <p:nvSpPr>
          <p:cNvPr id="282" name="Google Shape;282;p41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3" name="Google Shape;283;p41"/>
          <p:cNvSpPr txBox="1"/>
          <p:nvPr>
            <p:ph idx="2" type="body"/>
          </p:nvPr>
        </p:nvSpPr>
        <p:spPr>
          <a:xfrm>
            <a:off x="4311600" y="1152475"/>
            <a:ext cx="4520700" cy="18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jello</a:t>
            </a:r>
            <a:r>
              <a:rPr lang="en"/>
              <a:t> and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/>
              <a:t> are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std::string</a:t>
            </a:r>
            <a:r>
              <a:rPr lang="en"/>
              <a:t> objects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performing the assignment,</a:t>
            </a:r>
            <a:br>
              <a:rPr lang="en"/>
            </a:br>
            <a:r>
              <a:rPr lang="en"/>
              <a:t>	the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std::string</a:t>
            </a:r>
            <a:r>
              <a:rPr b="1" lang="en"/>
              <a:t> </a:t>
            </a:r>
            <a:r>
              <a:rPr lang="en"/>
              <a:t>copy constructor is called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creates a new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std::string</a:t>
            </a:r>
            <a:r>
              <a:rPr lang="en"/>
              <a:t> and copies</a:t>
            </a:r>
            <a:br>
              <a:rPr lang="en"/>
            </a:br>
            <a:r>
              <a:rPr lang="en"/>
              <a:t>	the contents from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/>
              <a:t> into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jello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284" name="Google Shape;284;p41"/>
          <p:cNvGraphicFramePr/>
          <p:nvPr/>
        </p:nvGraphicFramePr>
        <p:xfrm>
          <a:off x="6262425" y="340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{3BC3CDF3-FB59-4084-8EB4-9EB9CA001B59}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543350"/>
              </a:tblGrid>
              <a:tr h="39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5" name="Google Shape;285;p41"/>
          <p:cNvSpPr/>
          <p:nvPr/>
        </p:nvSpPr>
        <p:spPr>
          <a:xfrm>
            <a:off x="3862675" y="3405038"/>
            <a:ext cx="1962600" cy="3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std::string hello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6" name="Google Shape;286;p41"/>
          <p:cNvCxnSpPr>
            <a:stCxn id="285" idx="3"/>
          </p:cNvCxnSpPr>
          <p:nvPr/>
        </p:nvCxnSpPr>
        <p:spPr>
          <a:xfrm>
            <a:off x="5825275" y="3602888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287" name="Google Shape;287;p41"/>
          <p:cNvGraphicFramePr/>
          <p:nvPr/>
        </p:nvGraphicFramePr>
        <p:xfrm>
          <a:off x="6262425" y="401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{3BC3CDF3-FB59-4084-8EB4-9EB9CA001B59}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543350"/>
              </a:tblGrid>
              <a:tr h="39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41"/>
          <p:cNvSpPr/>
          <p:nvPr/>
        </p:nvSpPr>
        <p:spPr>
          <a:xfrm>
            <a:off x="3862675" y="4014638"/>
            <a:ext cx="1962600" cy="3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std::string jello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89" name="Google Shape;289;p41"/>
          <p:cNvCxnSpPr>
            <a:stCxn id="288" idx="3"/>
          </p:cNvCxnSpPr>
          <p:nvPr/>
        </p:nvCxnSpPr>
        <p:spPr>
          <a:xfrm>
            <a:off x="5825275" y="4212488"/>
            <a:ext cx="415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41"/>
          <p:cNvCxnSpPr/>
          <p:nvPr/>
        </p:nvCxnSpPr>
        <p:spPr>
          <a:xfrm>
            <a:off x="6452675" y="3810800"/>
            <a:ext cx="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41"/>
          <p:cNvCxnSpPr/>
          <p:nvPr/>
        </p:nvCxnSpPr>
        <p:spPr>
          <a:xfrm>
            <a:off x="6845825" y="3809138"/>
            <a:ext cx="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41"/>
          <p:cNvCxnSpPr/>
          <p:nvPr/>
        </p:nvCxnSpPr>
        <p:spPr>
          <a:xfrm>
            <a:off x="7214675" y="3810800"/>
            <a:ext cx="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41"/>
          <p:cNvCxnSpPr/>
          <p:nvPr/>
        </p:nvCxnSpPr>
        <p:spPr>
          <a:xfrm>
            <a:off x="7607825" y="3809138"/>
            <a:ext cx="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41"/>
          <p:cNvCxnSpPr/>
          <p:nvPr/>
        </p:nvCxnSpPr>
        <p:spPr>
          <a:xfrm>
            <a:off x="7976675" y="3810800"/>
            <a:ext cx="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41"/>
          <p:cNvCxnSpPr/>
          <p:nvPr/>
        </p:nvCxnSpPr>
        <p:spPr>
          <a:xfrm>
            <a:off x="8464675" y="3809125"/>
            <a:ext cx="0" cy="19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Logistics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076275"/>
            <a:ext cx="8587500" cy="37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lab assignments will be done in groups.</a:t>
            </a:r>
            <a:endParaRPr/>
          </a:p>
          <a:p>
            <a:pPr indent="-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may choose your own groups this week</a:t>
            </a:r>
            <a:endParaRPr/>
          </a:p>
          <a:p>
            <a:pPr indent="-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form groups for the rest of the semester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u="sng"/>
              <a:t>Fill out lab survey today!</a:t>
            </a:r>
            <a:endParaRPr sz="1700"/>
          </a:p>
          <a:p>
            <a:pPr indent="-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45720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Note: Staff reserves the right to change groups at any time</a:t>
            </a:r>
            <a:endParaRPr sz="1600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0"/>
            <a:ext cx="74073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Doesn’t Work in C</a:t>
            </a:r>
            <a:endParaRPr/>
          </a:p>
        </p:txBody>
      </p:sp>
      <p:sp>
        <p:nvSpPr>
          <p:cNvPr id="301" name="Google Shape;301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char* hello = "Hello world!";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char* jello;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jello = hello;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jello[0] = 'J';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printf("%s %s", hello, jello);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2" name="Google Shape;302;p42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42"/>
          <p:cNvSpPr txBox="1"/>
          <p:nvPr>
            <p:ph idx="2" type="body"/>
          </p:nvPr>
        </p:nvSpPr>
        <p:spPr>
          <a:xfrm>
            <a:off x="4311600" y="1152475"/>
            <a:ext cx="45207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jello</a:t>
            </a:r>
            <a:r>
              <a:rPr lang="en"/>
              <a:t> and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/>
              <a:t> are </a:t>
            </a:r>
            <a:r>
              <a:rPr i="1" lang="en"/>
              <a:t>pointers </a:t>
            </a:r>
            <a:br>
              <a:rPr i="1" lang="en"/>
            </a:br>
            <a:r>
              <a:rPr i="1" lang="en"/>
              <a:t>	</a:t>
            </a:r>
            <a:r>
              <a:rPr lang="en"/>
              <a:t>to a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b="1" lang="en"/>
              <a:t> </a:t>
            </a:r>
            <a:r>
              <a:rPr lang="en"/>
              <a:t>array (C-string)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 performing the assignment,</a:t>
            </a:r>
            <a:br>
              <a:rPr lang="en"/>
            </a:br>
            <a:r>
              <a:rPr lang="en"/>
              <a:t>	we will point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jello</a:t>
            </a:r>
            <a:r>
              <a:rPr b="1" lang="en"/>
              <a:t> </a:t>
            </a:r>
            <a:r>
              <a:rPr lang="en"/>
              <a:t>to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hello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This does not create any new data!</a:t>
            </a:r>
            <a:endParaRPr/>
          </a:p>
        </p:txBody>
      </p:sp>
      <p:graphicFrame>
        <p:nvGraphicFramePr>
          <p:cNvPr id="304" name="Google Shape;304;p42"/>
          <p:cNvGraphicFramePr/>
          <p:nvPr/>
        </p:nvGraphicFramePr>
        <p:xfrm>
          <a:off x="6252475" y="368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{3BC3CDF3-FB59-4084-8EB4-9EB9CA001B59}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543350"/>
              </a:tblGrid>
              <a:tr h="395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5" name="Google Shape;305;p42"/>
          <p:cNvSpPr/>
          <p:nvPr/>
        </p:nvSpPr>
        <p:spPr>
          <a:xfrm>
            <a:off x="3862675" y="3405038"/>
            <a:ext cx="1962600" cy="3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char* hello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6" name="Google Shape;306;p42"/>
          <p:cNvCxnSpPr>
            <a:stCxn id="305" idx="3"/>
          </p:cNvCxnSpPr>
          <p:nvPr/>
        </p:nvCxnSpPr>
        <p:spPr>
          <a:xfrm>
            <a:off x="5825275" y="3602888"/>
            <a:ext cx="398100" cy="21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42"/>
          <p:cNvSpPr/>
          <p:nvPr/>
        </p:nvSpPr>
        <p:spPr>
          <a:xfrm>
            <a:off x="3862675" y="4014638"/>
            <a:ext cx="1962600" cy="39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char* jello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08" name="Google Shape;308;p42"/>
          <p:cNvCxnSpPr>
            <a:stCxn id="307" idx="3"/>
          </p:cNvCxnSpPr>
          <p:nvPr/>
        </p:nvCxnSpPr>
        <p:spPr>
          <a:xfrm flipH="1" rot="10800000">
            <a:off x="5825275" y="4012688"/>
            <a:ext cx="405300" cy="19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3"/>
          <p:cNvSpPr txBox="1"/>
          <p:nvPr>
            <p:ph type="title"/>
          </p:nvPr>
        </p:nvSpPr>
        <p:spPr>
          <a:xfrm>
            <a:off x="311700" y="0"/>
            <a:ext cx="74073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So, </a:t>
            </a:r>
            <a:r>
              <a:rPr lang="en"/>
              <a:t>What is the Output of this Code?</a:t>
            </a:r>
            <a:endParaRPr/>
          </a:p>
        </p:txBody>
      </p:sp>
      <p:sp>
        <p:nvSpPr>
          <p:cNvPr id="314" name="Google Shape;314;p43"/>
          <p:cNvSpPr txBox="1"/>
          <p:nvPr>
            <p:ph idx="1" type="body"/>
          </p:nvPr>
        </p:nvSpPr>
        <p:spPr>
          <a:xfrm>
            <a:off x="311700" y="1017025"/>
            <a:ext cx="4679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hello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jello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jello 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 = '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%s %s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hello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jello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Take 15 seconds to come up with an idea.</a:t>
            </a:r>
            <a:endParaRPr sz="1800"/>
          </a:p>
        </p:txBody>
      </p:sp>
      <p:sp>
        <p:nvSpPr>
          <p:cNvPr id="315" name="Google Shape;315;p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Solution: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Jello world! Jello world!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43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4"/>
          <p:cNvSpPr txBox="1"/>
          <p:nvPr>
            <p:ph type="title"/>
          </p:nvPr>
        </p:nvSpPr>
        <p:spPr>
          <a:xfrm>
            <a:off x="311700" y="0"/>
            <a:ext cx="74073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Fix Our Implementation</a:t>
            </a:r>
            <a:endParaRPr/>
          </a:p>
        </p:txBody>
      </p:sp>
      <p:sp>
        <p:nvSpPr>
          <p:cNvPr id="322" name="Google Shape;322;p44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4"/>
          <p:cNvSpPr txBox="1"/>
          <p:nvPr>
            <p:ph idx="2" type="body"/>
          </p:nvPr>
        </p:nvSpPr>
        <p:spPr>
          <a:xfrm>
            <a:off x="311700" y="1017725"/>
            <a:ext cx="4260300" cy="25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hello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jello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 strike="sng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trike="sng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jello </a:t>
            </a:r>
            <a:r>
              <a:rPr lang="en" sz="1800" strike="sng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 strike="sng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lang="en" sz="1800" strike="sng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strike="sng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i="1"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jello</a:t>
            </a:r>
            <a:r>
              <a:rPr i="1"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i="1"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hello</a:t>
            </a:r>
            <a:r>
              <a:rPr i="1"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i="1"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 = '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%s %s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hello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jello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44"/>
          <p:cNvSpPr txBox="1"/>
          <p:nvPr>
            <p:ph idx="2" type="body"/>
          </p:nvPr>
        </p:nvSpPr>
        <p:spPr>
          <a:xfrm>
            <a:off x="4571900" y="1152475"/>
            <a:ext cx="4260300" cy="17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strcpy()</a:t>
            </a:r>
            <a:r>
              <a:rPr lang="en"/>
              <a:t> allows us to copy the data from one</a:t>
            </a:r>
            <a:br>
              <a:rPr lang="en"/>
            </a:br>
            <a:r>
              <a:rPr lang="en"/>
              <a:t>	C-string to another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Use it similarly to assignment, where:</a:t>
            </a:r>
            <a:br>
              <a:rPr lang="en"/>
            </a:b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strcpy(strA, strB)</a:t>
            </a:r>
            <a:r>
              <a:rPr lang="en"/>
              <a:t> is similar to</a:t>
            </a:r>
            <a:br>
              <a:rPr lang="en"/>
            </a:br>
            <a:r>
              <a:rPr lang="en"/>
              <a:t>	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strA = strB</a:t>
            </a:r>
            <a:r>
              <a:rPr lang="en"/>
              <a:t> in C++</a:t>
            </a:r>
            <a:endParaRPr/>
          </a:p>
        </p:txBody>
      </p:sp>
      <p:grpSp>
        <p:nvGrpSpPr>
          <p:cNvPr id="325" name="Google Shape;325;p44"/>
          <p:cNvGrpSpPr/>
          <p:nvPr/>
        </p:nvGrpSpPr>
        <p:grpSpPr>
          <a:xfrm>
            <a:off x="4497928" y="3043568"/>
            <a:ext cx="4490383" cy="760761"/>
            <a:chOff x="4629900" y="1245587"/>
            <a:chExt cx="4280632" cy="725225"/>
          </a:xfrm>
        </p:grpSpPr>
        <p:pic>
          <p:nvPicPr>
            <p:cNvPr id="326" name="Google Shape;326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29900" y="1245587"/>
              <a:ext cx="725225" cy="725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7" name="Google Shape;327;p44"/>
            <p:cNvSpPr txBox="1"/>
            <p:nvPr/>
          </p:nvSpPr>
          <p:spPr>
            <a:xfrm>
              <a:off x="5441932" y="1245641"/>
              <a:ext cx="3468600" cy="72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 sz="1600">
                  <a:solidFill>
                    <a:schemeClr val="accent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But we aren’t done yet!!</a:t>
              </a:r>
              <a:br>
                <a:rPr lang="en" sz="1600">
                  <a:solidFill>
                    <a:schemeClr val="accent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</a:br>
              <a:r>
                <a:rPr lang="en" sz="1600">
                  <a:solidFill>
                    <a:schemeClr val="accent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What will happen if we run this code?</a:t>
              </a:r>
              <a:endParaRPr sz="16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accent3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What can we do to fix it?</a:t>
              </a:r>
              <a:endParaRPr sz="1600">
                <a:solidFill>
                  <a:schemeClr val="accent3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3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311700" y="0"/>
            <a:ext cx="74073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Fix Our Implementation</a:t>
            </a:r>
            <a:endParaRPr/>
          </a:p>
        </p:txBody>
      </p:sp>
      <p:sp>
        <p:nvSpPr>
          <p:cNvPr id="333" name="Google Shape;333;p45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45"/>
          <p:cNvSpPr txBox="1"/>
          <p:nvPr>
            <p:ph idx="2" type="body"/>
          </p:nvPr>
        </p:nvSpPr>
        <p:spPr>
          <a:xfrm>
            <a:off x="311700" y="1017725"/>
            <a:ext cx="4260300" cy="36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hello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 = "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";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trike="sng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" sz="1800" strike="sng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1800" strike="sng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jello</a:t>
            </a:r>
            <a:r>
              <a:rPr lang="en" sz="1800" strike="sngStrike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 strike="sngStrike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char jello</a:t>
            </a:r>
            <a:r>
              <a:rPr i="1"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i="1"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strlen</a:t>
            </a:r>
            <a:r>
              <a:rPr i="1"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hello</a:t>
            </a:r>
            <a:r>
              <a:rPr i="1"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) + </a:t>
            </a:r>
            <a:r>
              <a:rPr i="1"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i="1"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endParaRPr sz="1800" strike="sngStrike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strcpy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hello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jello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8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] = '</a:t>
            </a:r>
            <a:r>
              <a:rPr lang="en" sz="18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';</a:t>
            </a:r>
            <a:endParaRPr sz="180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printf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("</a:t>
            </a:r>
            <a:r>
              <a:rPr lang="en" sz="1800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%s %s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",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hello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jello</a:t>
            </a:r>
            <a:r>
              <a:rPr lang="en" sz="18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45"/>
          <p:cNvSpPr txBox="1"/>
          <p:nvPr>
            <p:ph idx="2" type="body"/>
          </p:nvPr>
        </p:nvSpPr>
        <p:spPr>
          <a:xfrm>
            <a:off x="4571900" y="1152475"/>
            <a:ext cx="4260300" cy="17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jello</a:t>
            </a:r>
            <a:r>
              <a:rPr b="1" lang="en"/>
              <a:t> </a:t>
            </a:r>
            <a:r>
              <a:rPr lang="en"/>
              <a:t>was initialized without a value!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we try to copy into </a:t>
            </a: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jello</a:t>
            </a:r>
            <a:r>
              <a:rPr lang="en"/>
              <a:t>, we will </a:t>
            </a:r>
            <a:r>
              <a:rPr b="1" lang="en"/>
              <a:t>SegFault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must allocate space to store the 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strlen()</a:t>
            </a:r>
            <a:r>
              <a:rPr lang="en"/>
              <a:t> gives us the length of an input string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Strings and Structs</a:t>
            </a:r>
            <a:endParaRPr/>
          </a:p>
        </p:txBody>
      </p:sp>
      <p:sp>
        <p:nvSpPr>
          <p:cNvPr id="341" name="Google Shape;341;p46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46"/>
          <p:cNvSpPr txBox="1"/>
          <p:nvPr>
            <p:ph idx="1" type="body"/>
          </p:nvPr>
        </p:nvSpPr>
        <p:spPr>
          <a:xfrm>
            <a:off x="71150" y="1152475"/>
            <a:ext cx="4378800" cy="3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struct doublestring{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char* a;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char* b;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//This contains 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only pointers!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//The actual c-strings are elsewhere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//Can go out of scope before or after the c-string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3" name="Google Shape;343;p46"/>
          <p:cNvSpPr txBox="1"/>
          <p:nvPr>
            <p:ph idx="1" type="body"/>
          </p:nvPr>
        </p:nvSpPr>
        <p:spPr>
          <a:xfrm>
            <a:off x="4598714" y="1134450"/>
            <a:ext cx="4545300" cy="3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struct doublestring{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char a[8];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	char b[8];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//This contains </a:t>
            </a:r>
            <a:r>
              <a:rPr b="1" lang="en" sz="1700">
                <a:latin typeface="Consolas"/>
                <a:ea typeface="Consolas"/>
                <a:cs typeface="Consolas"/>
                <a:sym typeface="Consolas"/>
              </a:rPr>
              <a:t>actual c-strings!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//Each char is inside the struct.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//Goes out of scope with struct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Consolas"/>
                <a:ea typeface="Consolas"/>
                <a:cs typeface="Consolas"/>
                <a:sym typeface="Consolas"/>
              </a:rPr>
              <a:t>//Makes copying really easy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44" name="Google Shape;344;p46"/>
          <p:cNvCxnSpPr/>
          <p:nvPr/>
        </p:nvCxnSpPr>
        <p:spPr>
          <a:xfrm>
            <a:off x="4472850" y="1076400"/>
            <a:ext cx="0" cy="37143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311700" y="0"/>
            <a:ext cx="74073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 and fprintf</a:t>
            </a:r>
            <a:endParaRPr/>
          </a:p>
        </p:txBody>
      </p:sp>
      <p:sp>
        <p:nvSpPr>
          <p:cNvPr id="350" name="Google Shape;350;p47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7"/>
          <p:cNvSpPr txBox="1"/>
          <p:nvPr>
            <p:ph idx="1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printf and fprintf use </a:t>
            </a:r>
            <a:r>
              <a:rPr i="1" lang="en" sz="1800"/>
              <a:t>formatted strings</a:t>
            </a:r>
            <a:r>
              <a:rPr lang="en" sz="1800"/>
              <a:t> to produce output. The formatted string is then followed by the ordered list of values to insert...</a:t>
            </a:r>
            <a:endParaRPr sz="18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Formatted strings contain </a:t>
            </a:r>
            <a:r>
              <a:rPr i="1" lang="en" sz="1800"/>
              <a:t>format specifiers</a:t>
            </a:r>
            <a:r>
              <a:rPr lang="en" sz="1800"/>
              <a:t> to insert useful values into output. These begin with %:</a:t>
            </a:r>
            <a:endParaRPr sz="18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</a:t>
            </a:r>
            <a:r>
              <a:rPr lang="en" sz="18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%c</a:t>
            </a:r>
            <a:r>
              <a:rPr lang="en" sz="1800"/>
              <a:t>: character</a:t>
            </a:r>
            <a:endParaRPr sz="18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</a:t>
            </a:r>
            <a:r>
              <a:rPr lang="en" sz="18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 sz="1800"/>
              <a:t>: string (null-terminated)</a:t>
            </a:r>
            <a:endParaRPr sz="18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</a:t>
            </a:r>
            <a:r>
              <a:rPr lang="en" sz="18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800"/>
              <a:t>: decimal number</a:t>
            </a:r>
            <a:endParaRPr sz="18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</a:t>
            </a:r>
            <a:r>
              <a:rPr lang="en" sz="18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sz="1800"/>
              <a:t>: hexadecimal number		//Great for P1a debugging</a:t>
            </a:r>
            <a:endParaRPr sz="18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Example: say we want to print the value of an integer x.</a:t>
            </a:r>
            <a:endParaRPr sz="1800"/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see lots of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printf(x)</a:t>
            </a:r>
            <a:r>
              <a:rPr lang="en" sz="1800"/>
              <a:t> instead of 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printf(“</a:t>
            </a:r>
            <a:r>
              <a:rPr lang="en" sz="18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”, x)</a:t>
            </a:r>
            <a:r>
              <a:rPr lang="en" sz="1800"/>
              <a:t>. The former is wrong.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8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Debugging</a:t>
            </a:r>
            <a:endParaRPr/>
          </a:p>
        </p:txBody>
      </p:sp>
      <p:sp>
        <p:nvSpPr>
          <p:cNvPr id="357" name="Google Shape;357;p48"/>
          <p:cNvSpPr txBox="1"/>
          <p:nvPr>
            <p:ph idx="1" type="body"/>
          </p:nvPr>
        </p:nvSpPr>
        <p:spPr>
          <a:xfrm>
            <a:off x="311700" y="1152475"/>
            <a:ext cx="8520600" cy="3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ways to debug:</a:t>
            </a:r>
            <a:endParaRPr/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Printf can be used to inspect variables at a certain time in a readable format.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Assert Statements can check correct output or conditions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Command Line GDB: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https://eecs370.github.io/resources/gdb_tutorial.html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https://www.cs.umd.edu/~srhuang/teaching/cmsc212/gdb-tutorial-handout.pdf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http://www.unknownroad.com/rtfm/gdbtut/gdbtoc.html</a:t>
            </a:r>
            <a:r>
              <a:rPr lang="en"/>
              <a:t> 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Visual Debuggers (VSCode, VS, XCode)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https://eecs280staff.github.io/eecs280.org/#tutorials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 just check out the next few slides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9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(Extra VSCode Slides if needed)</a:t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Lab will cover:</a:t>
            </a:r>
            <a:endParaRPr/>
          </a:p>
        </p:txBody>
      </p:sp>
      <p:sp>
        <p:nvSpPr>
          <p:cNvPr id="369" name="Google Shape;36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Decimal, Binary, and Hexadecimal (Hex)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Differences between C and C++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Visual Debugger Setup Tutorial</a:t>
            </a:r>
            <a:endParaRPr b="1"/>
          </a:p>
        </p:txBody>
      </p:sp>
      <p:sp>
        <p:nvSpPr>
          <p:cNvPr id="370" name="Google Shape;370;p50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First: Why VSCode?</a:t>
            </a:r>
            <a:endParaRPr/>
          </a:p>
        </p:txBody>
      </p:sp>
      <p:sp>
        <p:nvSpPr>
          <p:cNvPr id="376" name="Google Shape;376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Staff Help: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Historically, most of our staff use VSCode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Officially, we support any setup that uses a bash terminal on Linux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Usability: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Works on Windows, macOS, Linux - including WSL and CAEN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Code editor of an IDE with the setup options of a terminal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Lots of great extensions from the community!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 Breakdown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20% - Asynchronous lecture </a:t>
            </a:r>
            <a:r>
              <a:rPr lang="en" sz="1800"/>
              <a:t>quiz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Due 11:55 pm Thursday </a:t>
            </a:r>
            <a:r>
              <a:rPr b="1" lang="en" sz="1800"/>
              <a:t>BEFORE</a:t>
            </a:r>
            <a:r>
              <a:rPr lang="en" sz="1800"/>
              <a:t> lab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Covers lecture material from previous week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8</a:t>
            </a:r>
            <a:r>
              <a:rPr lang="en" sz="1800"/>
              <a:t>0% Group assignment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 today: done electronically, submit yourself to Gradescope by 11:55 pm Sunday evening</a:t>
            </a:r>
            <a:endParaRPr sz="1800"/>
          </a:p>
          <a:p>
            <a:pPr indent="-342900" lvl="1" marL="914400" rtl="0" algn="l">
              <a:spcBef>
                <a:spcPts val="1000"/>
              </a:spcBef>
              <a:spcAft>
                <a:spcPts val="1000"/>
              </a:spcAft>
              <a:buSzPts val="1800"/>
              <a:buChar char="○"/>
            </a:pPr>
            <a:r>
              <a:rPr lang="en" sz="1800"/>
              <a:t>Later labs: done on paper, you will turn in your assignment at the end of lab (no late submissions, must be present to get credit!)</a:t>
            </a:r>
            <a:endParaRPr sz="1800"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2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&amp; Install</a:t>
            </a:r>
            <a:endParaRPr/>
          </a:p>
        </p:txBody>
      </p:sp>
      <p:sp>
        <p:nvSpPr>
          <p:cNvPr id="382" name="Google Shape;382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Recommended: follow 280’s tutorial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eecs280staff.github.io/tutorials/setup_vscode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(But do our Project 1 instead of theirs)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Hard way: Do it yourself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code.visualstudio.com/download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370 P1a Starter Code (Ex: Bash)</a:t>
            </a:r>
            <a:endParaRPr/>
          </a:p>
        </p:txBody>
      </p:sp>
      <p:sp>
        <p:nvSpPr>
          <p:cNvPr id="388" name="Google Shape;388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9D1D9"/>
                </a:solidFill>
                <a:latin typeface="Consolas"/>
                <a:ea typeface="Consolas"/>
                <a:cs typeface="Consolas"/>
                <a:sym typeface="Consolas"/>
              </a:rPr>
              <a:t>mkdir -p ~/eecs370/p1-assembler	#Can be different</a:t>
            </a:r>
            <a:endParaRPr sz="1800">
              <a:solidFill>
                <a:srgbClr val="C9D1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9D1D9"/>
                </a:solidFill>
                <a:latin typeface="Consolas"/>
                <a:ea typeface="Consolas"/>
                <a:cs typeface="Consolas"/>
                <a:sym typeface="Consolas"/>
              </a:rPr>
              <a:t>wget </a:t>
            </a: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https://eecs370.github.io/project_1_spec/starter_1a.tar.gz</a:t>
            </a:r>
            <a:endParaRPr sz="1800">
              <a:solidFill>
                <a:srgbClr val="C9D1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9D1D9"/>
                </a:solidFill>
                <a:latin typeface="Consolas"/>
                <a:ea typeface="Consolas"/>
                <a:cs typeface="Consolas"/>
                <a:sym typeface="Consolas"/>
              </a:rPr>
              <a:t>tar -xvzf starter_1a.tar.gz</a:t>
            </a:r>
            <a:endParaRPr sz="1800">
              <a:solidFill>
                <a:srgbClr val="C9D1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9D1D9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" sz="1800">
                <a:solidFill>
                  <a:srgbClr val="C9D1D9"/>
                </a:solidFill>
                <a:latin typeface="Consolas"/>
                <a:ea typeface="Consolas"/>
                <a:cs typeface="Consolas"/>
                <a:sym typeface="Consolas"/>
              </a:rPr>
              <a:t>v starter_1a/* ~/eecs370/p1-assembler/</a:t>
            </a:r>
            <a:endParaRPr sz="1800">
              <a:solidFill>
                <a:srgbClr val="C9D1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9D1D9"/>
                </a:solidFill>
                <a:latin typeface="Consolas"/>
                <a:ea typeface="Consolas"/>
                <a:cs typeface="Consolas"/>
                <a:sym typeface="Consolas"/>
              </a:rPr>
              <a:t>cd ~/eecs370/p1-assembler</a:t>
            </a:r>
            <a:endParaRPr sz="1800">
              <a:solidFill>
                <a:srgbClr val="C9D1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C9D1D9"/>
                </a:solidFill>
                <a:latin typeface="Consolas"/>
                <a:ea typeface="Consolas"/>
                <a:cs typeface="Consolas"/>
                <a:sym typeface="Consolas"/>
              </a:rPr>
              <a:t>code . #Launch VSCode</a:t>
            </a:r>
            <a:endParaRPr sz="1800">
              <a:solidFill>
                <a:srgbClr val="C9D1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C9D1D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C9D1D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4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Around</a:t>
            </a:r>
            <a:endParaRPr/>
          </a:p>
        </p:txBody>
      </p:sp>
      <p:sp>
        <p:nvSpPr>
          <p:cNvPr id="394" name="Google Shape;394;p54"/>
          <p:cNvSpPr txBox="1"/>
          <p:nvPr>
            <p:ph idx="1" type="body"/>
          </p:nvPr>
        </p:nvSpPr>
        <p:spPr>
          <a:xfrm>
            <a:off x="311700" y="1371225"/>
            <a:ext cx="85206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Files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Search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Source Control (Git)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100"/>
              <a:t>Debugging</a:t>
            </a:r>
            <a:endParaRPr sz="21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100"/>
              <a:t>Extensions</a:t>
            </a:r>
            <a:endParaRPr sz="2100"/>
          </a:p>
        </p:txBody>
      </p:sp>
      <p:pic>
        <p:nvPicPr>
          <p:cNvPr id="395" name="Google Shape;39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175" y="773275"/>
            <a:ext cx="6143675" cy="407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5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Around: Files</a:t>
            </a:r>
            <a:endParaRPr/>
          </a:p>
        </p:txBody>
      </p:sp>
      <p:pic>
        <p:nvPicPr>
          <p:cNvPr id="401" name="Google Shape;401;p55"/>
          <p:cNvPicPr preferRelativeResize="0"/>
          <p:nvPr/>
        </p:nvPicPr>
        <p:blipFill rotWithShape="1">
          <a:blip r:embed="rId3">
            <a:alphaModFix/>
          </a:blip>
          <a:srcRect b="0" l="0" r="704" t="0"/>
          <a:stretch/>
        </p:blipFill>
        <p:spPr>
          <a:xfrm>
            <a:off x="533400" y="763325"/>
            <a:ext cx="8022502" cy="4075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6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Around: Files</a:t>
            </a:r>
            <a:endParaRPr/>
          </a:p>
        </p:txBody>
      </p:sp>
      <p:pic>
        <p:nvPicPr>
          <p:cNvPr id="407" name="Google Shape;40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175" y="1970550"/>
            <a:ext cx="6869224" cy="28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Hmm, this doesn’t look very nice…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Around: Extensions</a:t>
            </a:r>
            <a:endParaRPr/>
          </a:p>
        </p:txBody>
      </p:sp>
      <p:sp>
        <p:nvSpPr>
          <p:cNvPr id="414" name="Google Shape;41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Top Recommendation: C/C++</a:t>
            </a:r>
            <a:endParaRPr/>
          </a:p>
        </p:txBody>
      </p:sp>
      <p:pic>
        <p:nvPicPr>
          <p:cNvPr id="415" name="Google Shape;41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7375" y="1689700"/>
            <a:ext cx="5886624" cy="315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8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Around: Extensions</a:t>
            </a:r>
            <a:endParaRPr/>
          </a:p>
        </p:txBody>
      </p:sp>
      <p:sp>
        <p:nvSpPr>
          <p:cNvPr id="421" name="Google Shape;42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</a:t>
            </a:r>
            <a:r>
              <a:rPr lang="en"/>
              <a:t> Recommendation: Lc2k (unofficial)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Now assembly code looks like this:</a:t>
            </a:r>
            <a:endParaRPr/>
          </a:p>
        </p:txBody>
      </p:sp>
      <p:pic>
        <p:nvPicPr>
          <p:cNvPr id="422" name="Google Shape;42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80950"/>
            <a:ext cx="4165374" cy="18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791425"/>
            <a:ext cx="4572000" cy="1903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9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Around: Extensions</a:t>
            </a:r>
            <a:endParaRPr/>
          </a:p>
        </p:txBody>
      </p:sp>
      <p:sp>
        <p:nvSpPr>
          <p:cNvPr id="429" name="Google Shape;429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on WSL:</a:t>
            </a:r>
            <a:endParaRPr/>
          </a:p>
        </p:txBody>
      </p:sp>
      <p:pic>
        <p:nvPicPr>
          <p:cNvPr id="430" name="Google Shape;43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5425"/>
            <a:ext cx="9143998" cy="326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0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Around: Extensions</a:t>
            </a:r>
            <a:endParaRPr/>
          </a:p>
        </p:txBody>
      </p:sp>
      <p:sp>
        <p:nvSpPr>
          <p:cNvPr id="436" name="Google Shape;436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If you want to use CAEN without VNC: This is my primary method.</a:t>
            </a:r>
            <a:endParaRPr/>
          </a:p>
        </p:txBody>
      </p:sp>
      <p:pic>
        <p:nvPicPr>
          <p:cNvPr id="437" name="Google Shape;43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6700" y="1544850"/>
            <a:ext cx="6185825" cy="32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Around: Extensions</a:t>
            </a:r>
            <a:endParaRPr/>
          </a:p>
        </p:txBody>
      </p:sp>
      <p:sp>
        <p:nvSpPr>
          <p:cNvPr id="443" name="Google Shape;443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For fun: flex in discord</a:t>
            </a:r>
            <a:endParaRPr/>
          </a:p>
        </p:txBody>
      </p:sp>
      <p:pic>
        <p:nvPicPr>
          <p:cNvPr id="444" name="Google Shape;44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26" y="1808625"/>
            <a:ext cx="3935651" cy="3002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100" y="1580844"/>
            <a:ext cx="3204200" cy="304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4763" y="2571738"/>
            <a:ext cx="408622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Lab will cover: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"/>
              <a:t>Decimal, Binary, and Hexadecimal (Hex)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Differences between C and C++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Visual Debugger Setup Tutorial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Around: Extensions</a:t>
            </a:r>
            <a:endParaRPr/>
          </a:p>
        </p:txBody>
      </p:sp>
      <p:sp>
        <p:nvSpPr>
          <p:cNvPr id="452" name="Google Shape;452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Themes! This is VITAL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There are a bunch: official + unofficial</a:t>
            </a:r>
            <a:endParaRPr/>
          </a:p>
        </p:txBody>
      </p:sp>
      <p:pic>
        <p:nvPicPr>
          <p:cNvPr id="453" name="Google Shape;45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4" y="2322279"/>
            <a:ext cx="3815951" cy="20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049" y="769521"/>
            <a:ext cx="3815950" cy="203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7575" y="4002027"/>
            <a:ext cx="2376424" cy="81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1473" y="4002025"/>
            <a:ext cx="2839627" cy="8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38444" y="2832875"/>
            <a:ext cx="3405557" cy="11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3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Around: Git</a:t>
            </a:r>
            <a:endParaRPr/>
          </a:p>
        </p:txBody>
      </p:sp>
      <p:sp>
        <p:nvSpPr>
          <p:cNvPr id="463" name="Google Shape;463;p63"/>
          <p:cNvSpPr txBox="1"/>
          <p:nvPr>
            <p:ph idx="1" type="body"/>
          </p:nvPr>
        </p:nvSpPr>
        <p:spPr>
          <a:xfrm>
            <a:off x="311700" y="1152475"/>
            <a:ext cx="5210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HIGHLY HIGHLY recommend using Git, particularly on GitHub.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Why? Recover past versions. Easiest way to copy files to CAEN.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Follow: </a:t>
            </a:r>
            <a:r>
              <a:rPr lang="en" u="sng">
                <a:solidFill>
                  <a:schemeClr val="hlink"/>
                </a:solidFill>
                <a:hlinkClick r:id="rId3"/>
              </a:rPr>
              <a:t>eecs280staff.github.io/tutorials/setup_git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800" y="44575"/>
            <a:ext cx="1960000" cy="297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9393" y="3718750"/>
            <a:ext cx="2204600" cy="111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63"/>
          <p:cNvSpPr txBox="1"/>
          <p:nvPr>
            <p:ph idx="1" type="body"/>
          </p:nvPr>
        </p:nvSpPr>
        <p:spPr>
          <a:xfrm>
            <a:off x="5521800" y="3048800"/>
            <a:ext cx="2812500" cy="8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/>
              <a:t>After set up, there’s a nice gui. No cmd line needed</a:t>
            </a:r>
            <a:endParaRPr sz="18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4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Around: Debugging</a:t>
            </a:r>
            <a:endParaRPr/>
          </a:p>
        </p:txBody>
      </p:sp>
      <p:sp>
        <p:nvSpPr>
          <p:cNvPr id="472" name="Google Shape;472;p64"/>
          <p:cNvSpPr txBox="1"/>
          <p:nvPr>
            <p:ph idx="1" type="body"/>
          </p:nvPr>
        </p:nvSpPr>
        <p:spPr>
          <a:xfrm>
            <a:off x="311700" y="1152475"/>
            <a:ext cx="66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part gets tricky. We need a launch.json file to debug in VSCode. And the automatic configs won’t work. :(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can use my configs on the next few slides.</a:t>
            </a:r>
            <a:endParaRPr/>
          </a:p>
        </p:txBody>
      </p:sp>
      <p:pic>
        <p:nvPicPr>
          <p:cNvPr id="473" name="Google Shape;473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8375" y="1929600"/>
            <a:ext cx="2705625" cy="286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5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aunch.json for </a:t>
            </a:r>
            <a:r>
              <a:rPr b="1" lang="en"/>
              <a:t>macOS</a:t>
            </a:r>
            <a:endParaRPr b="1"/>
          </a:p>
        </p:txBody>
      </p:sp>
      <p:sp>
        <p:nvSpPr>
          <p:cNvPr id="479" name="Google Shape;479;p65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"version"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"0.2.0"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"configurations"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"lldb"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"request"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"launch"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"Project 1a"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"program"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"${workspaceFolder}/assembler"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"args"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"spec.as"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"spec.mc"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"cwd"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"${workspaceFolder}"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"preLaunchTask"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"C/C++: make assembler",</a:t>
            </a:r>
            <a:endParaRPr sz="1050">
              <a:solidFill>
                <a:srgbClr val="22AA44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"preRunCommands"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"breakpoint set --name main"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		// ^ adds a breakpoint at the beginning of main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]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pic>
        <p:nvPicPr>
          <p:cNvPr id="480" name="Google Shape;480;p65"/>
          <p:cNvPicPr preferRelativeResize="0"/>
          <p:nvPr/>
        </p:nvPicPr>
        <p:blipFill rotWithShape="1">
          <a:blip r:embed="rId3">
            <a:alphaModFix/>
          </a:blip>
          <a:srcRect b="41342" l="0" r="51821" t="0"/>
          <a:stretch/>
        </p:blipFill>
        <p:spPr>
          <a:xfrm>
            <a:off x="5705175" y="1815000"/>
            <a:ext cx="3019924" cy="275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5"/>
          <p:cNvSpPr txBox="1"/>
          <p:nvPr>
            <p:ph idx="1" type="body"/>
          </p:nvPr>
        </p:nvSpPr>
        <p:spPr>
          <a:xfrm>
            <a:off x="4980700" y="856075"/>
            <a:ext cx="4281000" cy="8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Make sure to have the CodeLLDB extension installed on VSCode!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6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launch.json for </a:t>
            </a:r>
            <a:r>
              <a:rPr b="1" lang="en"/>
              <a:t>Linux</a:t>
            </a:r>
            <a:r>
              <a:rPr lang="en"/>
              <a:t> (</a:t>
            </a:r>
            <a:r>
              <a:rPr b="1" lang="en"/>
              <a:t>WSL</a:t>
            </a:r>
            <a:r>
              <a:rPr lang="en"/>
              <a:t> at least)</a:t>
            </a:r>
            <a:endParaRPr/>
          </a:p>
        </p:txBody>
      </p:sp>
      <p:sp>
        <p:nvSpPr>
          <p:cNvPr id="487" name="Google Shape;487;p66"/>
          <p:cNvSpPr txBox="1"/>
          <p:nvPr>
            <p:ph idx="1" type="body"/>
          </p:nvPr>
        </p:nvSpPr>
        <p:spPr>
          <a:xfrm>
            <a:off x="0" y="684700"/>
            <a:ext cx="9144000" cy="38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"version"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"0.2.0"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"configurations"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{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"name"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"Project 1a"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"cppdbg"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"request"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"launch"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"program"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"${workspaceFolder}/assembler"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"args"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"spec.as"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"spec.mc"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"stopAtEntry"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F280D0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"cwd"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"${workspaceFolder}"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"environment"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[],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"externalConsole"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F280D0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false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"MIMode"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"gdb"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"miDebuggerPath"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"/usr/bin/gdb"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22AA44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"setupCommands"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[{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"description"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"Enable pretty-printing for gdb"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"-enable-pretty-printing"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"ignoreFailures"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F280D0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}],</a:t>
            </a:r>
            <a:endParaRPr sz="1050">
              <a:solidFill>
                <a:srgbClr val="22AA44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F1C232"/>
                </a:highlight>
                <a:latin typeface="Consolas"/>
                <a:ea typeface="Consolas"/>
                <a:cs typeface="Consolas"/>
                <a:sym typeface="Consolas"/>
              </a:rPr>
              <a:t>"preLaunchTask"</a:t>
            </a:r>
            <a:r>
              <a:rPr lang="en" sz="1050">
                <a:solidFill>
                  <a:srgbClr val="6688CC"/>
                </a:solidFill>
                <a:highlight>
                  <a:srgbClr val="F1C232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F1C232"/>
                </a:highlight>
                <a:latin typeface="Consolas"/>
                <a:ea typeface="Consolas"/>
                <a:cs typeface="Consolas"/>
                <a:sym typeface="Consolas"/>
              </a:rPr>
              <a:t>"C/C++: make assembler"</a:t>
            </a:r>
            <a:endParaRPr sz="1050">
              <a:solidFill>
                <a:srgbClr val="22AA44"/>
              </a:solidFill>
              <a:highlight>
                <a:srgbClr val="F1C23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]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0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7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tasks.json</a:t>
            </a:r>
            <a:endParaRPr/>
          </a:p>
        </p:txBody>
      </p:sp>
      <p:sp>
        <p:nvSpPr>
          <p:cNvPr id="493" name="Google Shape;493;p67"/>
          <p:cNvSpPr txBox="1"/>
          <p:nvPr>
            <p:ph idx="1" type="body"/>
          </p:nvPr>
        </p:nvSpPr>
        <p:spPr>
          <a:xfrm>
            <a:off x="445900" y="1325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"tasks"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[{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"type"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"cppbuild"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"label"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"C/C++: make assembler"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"command"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"/usr/bin/make"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"args"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"assembler"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"options"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"cwd"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"${workspaceFolder}"</a:t>
            </a:r>
            <a:endParaRPr sz="1050">
              <a:solidFill>
                <a:srgbClr val="22AA44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"problemMatcher"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[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"$gcc"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],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"group"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"kind"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"build"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"isDefault"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F280D0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050">
              <a:solidFill>
                <a:srgbClr val="F280D0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},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"detail"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"Task generated by Debugger."</a:t>
            </a:r>
            <a:endParaRPr sz="1050">
              <a:solidFill>
                <a:srgbClr val="22AA44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}],</a:t>
            </a:r>
            <a:endParaRPr sz="1050">
              <a:solidFill>
                <a:srgbClr val="6688CC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i="1" lang="en" sz="1050">
                <a:solidFill>
                  <a:srgbClr val="9966B8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"version"</a:t>
            </a: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050">
                <a:solidFill>
                  <a:srgbClr val="22AA44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"2.0.0"</a:t>
            </a:r>
            <a:endParaRPr sz="1050">
              <a:solidFill>
                <a:srgbClr val="22AA44"/>
              </a:solidFill>
              <a:highlight>
                <a:srgbClr val="000C18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688CC"/>
                </a:solidFill>
                <a:highlight>
                  <a:srgbClr val="000C18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8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Around: Debugging</a:t>
            </a:r>
            <a:endParaRPr/>
          </a:p>
        </p:txBody>
      </p:sp>
      <p:sp>
        <p:nvSpPr>
          <p:cNvPr id="499" name="Google Shape;499;p68"/>
          <p:cNvSpPr txBox="1"/>
          <p:nvPr>
            <p:ph idx="1" type="body"/>
          </p:nvPr>
        </p:nvSpPr>
        <p:spPr>
          <a:xfrm>
            <a:off x="311700" y="1152475"/>
            <a:ext cx="666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Now we can debug! Click the play button to start.</a:t>
            </a:r>
            <a:endParaRPr/>
          </a:p>
        </p:txBody>
      </p:sp>
      <p:pic>
        <p:nvPicPr>
          <p:cNvPr id="500" name="Google Shape;50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" y="1642675"/>
            <a:ext cx="3294275" cy="18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121" y="2893046"/>
            <a:ext cx="6006874" cy="19352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8"/>
          <p:cNvSpPr txBox="1"/>
          <p:nvPr>
            <p:ph idx="1" type="body"/>
          </p:nvPr>
        </p:nvSpPr>
        <p:spPr>
          <a:xfrm>
            <a:off x="3318275" y="2124200"/>
            <a:ext cx="5801700" cy="7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should see something like this: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9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Around: Debugging</a:t>
            </a:r>
            <a:endParaRPr/>
          </a:p>
        </p:txBody>
      </p:sp>
      <p:sp>
        <p:nvSpPr>
          <p:cNvPr id="508" name="Google Shape;508;p69"/>
          <p:cNvSpPr txBox="1"/>
          <p:nvPr>
            <p:ph idx="1" type="body"/>
          </p:nvPr>
        </p:nvSpPr>
        <p:spPr>
          <a:xfrm>
            <a:off x="311700" y="1152475"/>
            <a:ext cx="575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 the variables and watch panes: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Pro tip: you can type the name of a variable or expression in the watch pane if it doesn’t appear in “variables.”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You can also change the format on windows: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</a:t>
            </a:r>
            <a:r>
              <a:rPr lang="en"/>
              <a:t> for all specifiers. hex(expr) works on mac</a:t>
            </a:r>
            <a:endParaRPr/>
          </a:p>
        </p:txBody>
      </p:sp>
      <p:pic>
        <p:nvPicPr>
          <p:cNvPr id="509" name="Google Shape;50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1900" y="756875"/>
            <a:ext cx="2432112" cy="368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EECS 370</a:t>
            </a:r>
            <a:endParaRPr/>
          </a:p>
        </p:txBody>
      </p:sp>
      <p:sp>
        <p:nvSpPr>
          <p:cNvPr id="515" name="Google Shape;515;p70"/>
          <p:cNvSpPr txBox="1"/>
          <p:nvPr>
            <p:ph idx="1" type="subTitle"/>
          </p:nvPr>
        </p:nvSpPr>
        <p:spPr>
          <a:xfrm>
            <a:off x="311700" y="2834125"/>
            <a:ext cx="8520600" cy="1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1: Binary &amp; 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going in inside computers?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Computers are primarily made up of wires and </a:t>
            </a:r>
            <a:r>
              <a:rPr b="1" i="1" lang="en"/>
              <a:t>logic gates.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Follow the instructions in the lab assignment to read more on gates.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Voltages in the wires correspond to logical values.</a:t>
            </a:r>
            <a:endParaRPr/>
          </a:p>
        </p:txBody>
      </p:sp>
      <p:cxnSp>
        <p:nvCxnSpPr>
          <p:cNvPr id="94" name="Google Shape;94;p18"/>
          <p:cNvCxnSpPr/>
          <p:nvPr/>
        </p:nvCxnSpPr>
        <p:spPr>
          <a:xfrm flipH="1" rot="10800000">
            <a:off x="2773175" y="3151750"/>
            <a:ext cx="2293500" cy="1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8"/>
          <p:cNvCxnSpPr/>
          <p:nvPr/>
        </p:nvCxnSpPr>
        <p:spPr>
          <a:xfrm flipH="1" rot="10800000">
            <a:off x="2773175" y="3913750"/>
            <a:ext cx="2293500" cy="16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8"/>
          <p:cNvSpPr/>
          <p:nvPr/>
        </p:nvSpPr>
        <p:spPr>
          <a:xfrm rot="2031370">
            <a:off x="2345947" y="2842512"/>
            <a:ext cx="382287" cy="567732"/>
          </a:xfrm>
          <a:prstGeom prst="lightningBol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 rot="2031370">
            <a:off x="2345947" y="3680712"/>
            <a:ext cx="382287" cy="567732"/>
          </a:xfrm>
          <a:prstGeom prst="lightningBol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2919325" y="2831275"/>
            <a:ext cx="21474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Voltage = True = 1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919325" y="3593275"/>
            <a:ext cx="2147400" cy="2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 </a:t>
            </a:r>
            <a:r>
              <a:rPr lang="en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Voltage = False = 0</a:t>
            </a:r>
            <a:endParaRPr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082700" y="4191625"/>
            <a:ext cx="50613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only have 2 values per wire, we need new representations of </a:t>
            </a:r>
            <a:r>
              <a:rPr i="1" lang="en" sz="1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numbers and other data…</a:t>
            </a:r>
            <a:endParaRPr i="1" sz="1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Decimal, Binary, and Hexadecimal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1"/>
                </a:solidFill>
              </a:rPr>
              <a:t>Decimal:</a:t>
            </a:r>
            <a:r>
              <a:rPr b="1" i="1" lang="en">
                <a:solidFill>
                  <a:schemeClr val="accent2"/>
                </a:solidFill>
              </a:rPr>
              <a:t> </a:t>
            </a:r>
            <a:r>
              <a:rPr lang="en"/>
              <a:t>a number system based on the number ten (decim = Latin for ten)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This is the “regular” number system people use. Base is ten since we have ten fingers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1"/>
                </a:solidFill>
              </a:rPr>
              <a:t>Binary:</a:t>
            </a:r>
            <a:r>
              <a:rPr b="1" lang="en">
                <a:solidFill>
                  <a:schemeClr val="accent2"/>
                </a:solidFill>
              </a:rPr>
              <a:t> </a:t>
            </a:r>
            <a:r>
              <a:rPr lang="en"/>
              <a:t>a number system based on the number two (bis = Latin for twice)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This is what computers use. Base is two so we can represent everything with “on” and “off” or “true” and “false”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1"/>
                </a:solidFill>
              </a:rPr>
              <a:t>Hexadecimal (Hex):</a:t>
            </a:r>
            <a:r>
              <a:rPr b="1" i="1" lang="en">
                <a:solidFill>
                  <a:schemeClr val="accent2"/>
                </a:solidFill>
              </a:rPr>
              <a:t> </a:t>
            </a:r>
            <a:r>
              <a:rPr lang="en"/>
              <a:t>a number system based on the number sixteen (hex = Greek for six, so hexadecim = sixteen)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base of each number system will determine place values and digits.</a:t>
            </a:r>
            <a:endParaRPr/>
          </a:p>
        </p:txBody>
      </p:sp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0"/>
            <a:ext cx="74073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Decimal, Binary, and Hexadecimal (Hex)</a:t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311700" y="13919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{3BC3CDF3-FB59-4084-8EB4-9EB9CA001B59}</a:tableStyleId>
              </a:tblPr>
              <a:tblGrid>
                <a:gridCol w="1246900"/>
                <a:gridCol w="1818425"/>
                <a:gridCol w="1818425"/>
                <a:gridCol w="1818425"/>
                <a:gridCol w="1818425"/>
              </a:tblGrid>
              <a:tr h="956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Each digit represents a power of:</a:t>
                      </a:r>
                      <a:endParaRPr b="1"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Each digit can take the values:</a:t>
                      </a:r>
                      <a:endParaRPr b="1"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Example: 94</a:t>
                      </a:r>
                      <a:r>
                        <a:rPr b="1" baseline="-25000"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10</a:t>
                      </a:r>
                      <a:endParaRPr b="1" baseline="-25000"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Declare the value in C/C++</a:t>
                      </a:r>
                      <a:endParaRPr b="1"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56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Decimal</a:t>
                      </a:r>
                      <a:endParaRPr b="1"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0-9 (digit)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94</a:t>
                      </a:r>
                      <a:r>
                        <a:rPr baseline="-25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endParaRPr baseline="-25000"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94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656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Binary</a:t>
                      </a:r>
                      <a:endParaRPr b="1"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0, 1 (bit)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1011110</a:t>
                      </a:r>
                      <a:r>
                        <a:rPr baseline="-25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0b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1011110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  <a:tr h="656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Hex</a:t>
                      </a:r>
                      <a:endParaRPr b="1" sz="180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0-9, A-F (hexdigit)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5E</a:t>
                      </a:r>
                      <a:r>
                        <a:rPr baseline="-25000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baseline="-25000"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</a:t>
                      </a:r>
                      <a:r>
                        <a:rPr b="1"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0x</a:t>
                      </a:r>
                      <a:r>
                        <a:rPr lang="en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5E</a:t>
                      </a:r>
                      <a:endParaRPr sz="18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0"/>
            <a:ext cx="7407900" cy="11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Expanded Form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we might write a number in expanded form to determine place values: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i="1" lang="en"/>
              <a:t>Example: </a:t>
            </a:r>
            <a:r>
              <a:rPr lang="en"/>
              <a:t>913 = </a:t>
            </a:r>
            <a:r>
              <a:rPr lang="en">
                <a:solidFill>
                  <a:schemeClr val="accent5"/>
                </a:solidFill>
              </a:rPr>
              <a:t>9</a:t>
            </a:r>
            <a:r>
              <a:rPr lang="en"/>
              <a:t> * 100 + </a:t>
            </a:r>
            <a:r>
              <a:rPr lang="en">
                <a:solidFill>
                  <a:schemeClr val="accent5"/>
                </a:solidFill>
              </a:rPr>
              <a:t>1</a:t>
            </a:r>
            <a:r>
              <a:rPr lang="en"/>
              <a:t> * 10 + </a:t>
            </a:r>
            <a:r>
              <a:rPr lang="en">
                <a:solidFill>
                  <a:schemeClr val="accent5"/>
                </a:solidFill>
              </a:rPr>
              <a:t>3</a:t>
            </a:r>
            <a:r>
              <a:rPr lang="en"/>
              <a:t> * 1</a:t>
            </a:r>
            <a:endParaRPr/>
          </a:p>
          <a:p>
            <a:pPr indent="457200" lvl="0" marL="137160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 </a:t>
            </a:r>
            <a:r>
              <a:rPr lang="en">
                <a:solidFill>
                  <a:schemeClr val="accent5"/>
                </a:solidFill>
              </a:rPr>
              <a:t>9</a:t>
            </a:r>
            <a:r>
              <a:rPr lang="en"/>
              <a:t> * 10</a:t>
            </a:r>
            <a:r>
              <a:rPr baseline="30000" lang="en"/>
              <a:t>2</a:t>
            </a:r>
            <a:r>
              <a:rPr lang="en"/>
              <a:t> + </a:t>
            </a:r>
            <a:r>
              <a:rPr lang="en">
                <a:solidFill>
                  <a:schemeClr val="accent5"/>
                </a:solidFill>
              </a:rPr>
              <a:t>1</a:t>
            </a:r>
            <a:r>
              <a:rPr lang="en"/>
              <a:t> * 10</a:t>
            </a:r>
            <a:r>
              <a:rPr baseline="30000" lang="en"/>
              <a:t>1</a:t>
            </a:r>
            <a:r>
              <a:rPr lang="en"/>
              <a:t> + </a:t>
            </a:r>
            <a:r>
              <a:rPr lang="en">
                <a:solidFill>
                  <a:schemeClr val="accent5"/>
                </a:solidFill>
              </a:rPr>
              <a:t>3</a:t>
            </a:r>
            <a:r>
              <a:rPr lang="en"/>
              <a:t> * 10</a:t>
            </a:r>
            <a:r>
              <a:rPr baseline="30000" lang="en"/>
              <a:t>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this example, </a:t>
            </a:r>
            <a:r>
              <a:rPr lang="en">
                <a:solidFill>
                  <a:schemeClr val="accent5"/>
                </a:solidFill>
              </a:rPr>
              <a:t>9</a:t>
            </a:r>
            <a:r>
              <a:rPr lang="en"/>
              <a:t> would be called digit </a:t>
            </a:r>
            <a:r>
              <a:rPr lang="en">
                <a:solidFill>
                  <a:schemeClr val="accent5"/>
                </a:solidFill>
              </a:rPr>
              <a:t>2</a:t>
            </a:r>
            <a:r>
              <a:rPr lang="en"/>
              <a:t> since we multiply by 10</a:t>
            </a:r>
            <a:r>
              <a:rPr baseline="30000" lang="en">
                <a:solidFill>
                  <a:schemeClr val="accent5"/>
                </a:solidFill>
              </a:rPr>
              <a:t>2</a:t>
            </a:r>
            <a:endParaRPr baseline="30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next slide breaks down expanded form for binary and hexadecimal.</a:t>
            </a:r>
            <a:endParaRPr/>
          </a:p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8603700" y="4843350"/>
            <a:ext cx="5403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ECS 370 Dark">
  <a:themeElements>
    <a:clrScheme name="Simple Light">
      <a:dk1>
        <a:srgbClr val="FFFFFF"/>
      </a:dk1>
      <a:lt1>
        <a:srgbClr val="000000"/>
      </a:lt1>
      <a:dk2>
        <a:srgbClr val="CCCCCC"/>
      </a:dk2>
      <a:lt2>
        <a:srgbClr val="666666"/>
      </a:lt2>
      <a:accent1>
        <a:srgbClr val="6D9EEB"/>
      </a:accent1>
      <a:accent2>
        <a:srgbClr val="4A86E8"/>
      </a:accent2>
      <a:accent3>
        <a:srgbClr val="FF0000"/>
      </a:accent3>
      <a:accent4>
        <a:srgbClr val="00FF00"/>
      </a:accent4>
      <a:accent5>
        <a:srgbClr val="00FFFF"/>
      </a:accent5>
      <a:accent6>
        <a:srgbClr val="FF00FF"/>
      </a:accent6>
      <a:hlink>
        <a:srgbClr val="99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