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Helvetica Neue"/>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1D82AF3-4B54-4044-84EA-8288545AE81C}">
  <a:tblStyle styleId="{01D82AF3-4B54-4044-84EA-8288545AE81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HelveticaNeue-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HelveticaNeue-italic.fntdata"/><Relationship Id="rId14" Type="http://schemas.openxmlformats.org/officeDocument/2006/relationships/slide" Target="slides/slide8.xml"/><Relationship Id="rId36" Type="http://schemas.openxmlformats.org/officeDocument/2006/relationships/font" Target="fonts/HelveticaNeue-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HelveticaNeue-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c5a0a528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c5a0a528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c5a0a52894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c5a0a52894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3f1f7376e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3f1f7376e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Staff directions: give ~15 minutes before moving on to next slides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c0533e49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c0533e49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c5a0a5289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c5a0a5289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c5a0a5289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c5a0a5289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c5a0a5289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c5a0a5289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2000">
                <a:solidFill>
                  <a:schemeClr val="dk1"/>
                </a:solidFill>
                <a:latin typeface="Helvetica Neue"/>
                <a:ea typeface="Helvetica Neue"/>
                <a:cs typeface="Helvetica Neue"/>
                <a:sym typeface="Helvetica Neue"/>
              </a:rPr>
              <a:t>First shift with multiple add instructions (create mask or set bitstring), then do some nor operations (perform bitwise AND for masking or bitwise OR for setting).</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3f1f7376e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3f1f7376e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f1f7376e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f1f7376e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c5a0a528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c5a0a528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fc33817b35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fc33817b35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c5a0a52894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c5a0a52894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f1f7376e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3f1f7376e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c5a0a5289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c5a0a5289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7ad2a4dd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7ad2a4dd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7ad2a4dd9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7ad2a4dd9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7ad2a4dd9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7ad2a4dd9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ad2a4dd9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7ad2a4dd9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7ad2a4dd9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7ad2a4dd9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ad2a4dd9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7ad2a4dd9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7ad2a4dd9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7ad2a4dd9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36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c5a0a5289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c5a0a528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766b11bd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766b11bd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7bd29794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7bd29794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766b11bdb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766b11bdb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bd29794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bd29794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Staff directions: give 10 minutes if needed before moving on to next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c5a0a5289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c5a0a5289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5a0a5289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5a0a5289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2834125"/>
            <a:ext cx="8520600" cy="1530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1" name="Google Shape;51;p11"/>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lvl1pPr indent="-355600" lvl="0" marL="457200">
              <a:spcBef>
                <a:spcPts val="0"/>
              </a:spcBef>
              <a:spcAft>
                <a:spcPts val="0"/>
              </a:spcAft>
              <a:buSzPts val="2000"/>
              <a:buChar char="●"/>
              <a:defRPr sz="2000"/>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0"/>
            <a:ext cx="7407300" cy="11526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0"/>
            <a:ext cx="7407300" cy="11526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6" name="Google Shape;36;p7"/>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9"/>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4843350"/>
            <a:ext cx="9144000" cy="306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311700" y="0"/>
            <a:ext cx="7407300" cy="1152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accent1"/>
              </a:buClr>
              <a:buSzPts val="2800"/>
              <a:buFont typeface="Helvetica Neue"/>
              <a:buNone/>
              <a:defRPr sz="2800">
                <a:solidFill>
                  <a:schemeClr val="accent1"/>
                </a:solidFill>
                <a:latin typeface="Helvetica Neue"/>
                <a:ea typeface="Helvetica Neue"/>
                <a:cs typeface="Helvetica Neue"/>
                <a:sym typeface="Helvetica Neue"/>
              </a:defRPr>
            </a:lvl1pPr>
            <a:lvl2pPr lvl="1">
              <a:spcBef>
                <a:spcPts val="0"/>
              </a:spcBef>
              <a:spcAft>
                <a:spcPts val="0"/>
              </a:spcAft>
              <a:buClr>
                <a:schemeClr val="accent1"/>
              </a:buClr>
              <a:buSzPts val="2800"/>
              <a:buNone/>
              <a:defRPr sz="2800">
                <a:solidFill>
                  <a:schemeClr val="accent1"/>
                </a:solidFill>
              </a:defRPr>
            </a:lvl2pPr>
            <a:lvl3pPr lvl="2">
              <a:spcBef>
                <a:spcPts val="0"/>
              </a:spcBef>
              <a:spcAft>
                <a:spcPts val="0"/>
              </a:spcAft>
              <a:buClr>
                <a:schemeClr val="accent1"/>
              </a:buClr>
              <a:buSzPts val="2800"/>
              <a:buNone/>
              <a:defRPr sz="2800">
                <a:solidFill>
                  <a:schemeClr val="accent1"/>
                </a:solidFill>
              </a:defRPr>
            </a:lvl3pPr>
            <a:lvl4pPr lvl="3">
              <a:spcBef>
                <a:spcPts val="0"/>
              </a:spcBef>
              <a:spcAft>
                <a:spcPts val="0"/>
              </a:spcAft>
              <a:buClr>
                <a:schemeClr val="accent1"/>
              </a:buClr>
              <a:buSzPts val="2800"/>
              <a:buNone/>
              <a:defRPr sz="2800">
                <a:solidFill>
                  <a:schemeClr val="accent1"/>
                </a:solidFill>
              </a:defRPr>
            </a:lvl4pPr>
            <a:lvl5pPr lvl="4">
              <a:spcBef>
                <a:spcPts val="0"/>
              </a:spcBef>
              <a:spcAft>
                <a:spcPts val="0"/>
              </a:spcAft>
              <a:buClr>
                <a:schemeClr val="accent1"/>
              </a:buClr>
              <a:buSzPts val="2800"/>
              <a:buNone/>
              <a:defRPr sz="2800">
                <a:solidFill>
                  <a:schemeClr val="accent1"/>
                </a:solidFill>
              </a:defRPr>
            </a:lvl5pPr>
            <a:lvl6pPr lvl="5">
              <a:spcBef>
                <a:spcPts val="0"/>
              </a:spcBef>
              <a:spcAft>
                <a:spcPts val="0"/>
              </a:spcAft>
              <a:buClr>
                <a:schemeClr val="accent1"/>
              </a:buClr>
              <a:buSzPts val="2800"/>
              <a:buNone/>
              <a:defRPr sz="2800">
                <a:solidFill>
                  <a:schemeClr val="accent1"/>
                </a:solidFill>
              </a:defRPr>
            </a:lvl6pPr>
            <a:lvl7pPr lvl="6">
              <a:spcBef>
                <a:spcPts val="0"/>
              </a:spcBef>
              <a:spcAft>
                <a:spcPts val="0"/>
              </a:spcAft>
              <a:buClr>
                <a:schemeClr val="accent1"/>
              </a:buClr>
              <a:buSzPts val="2800"/>
              <a:buNone/>
              <a:defRPr sz="2800">
                <a:solidFill>
                  <a:schemeClr val="accent1"/>
                </a:solidFill>
              </a:defRPr>
            </a:lvl7pPr>
            <a:lvl8pPr lvl="7">
              <a:spcBef>
                <a:spcPts val="0"/>
              </a:spcBef>
              <a:spcAft>
                <a:spcPts val="0"/>
              </a:spcAft>
              <a:buClr>
                <a:schemeClr val="accent1"/>
              </a:buClr>
              <a:buSzPts val="2800"/>
              <a:buNone/>
              <a:defRPr sz="2800">
                <a:solidFill>
                  <a:schemeClr val="accent1"/>
                </a:solidFill>
              </a:defRPr>
            </a:lvl8pPr>
            <a:lvl9pPr lvl="8">
              <a:spcBef>
                <a:spcPts val="0"/>
              </a:spcBef>
              <a:spcAft>
                <a:spcPts val="0"/>
              </a:spcAft>
              <a:buClr>
                <a:schemeClr val="accent1"/>
              </a:buClr>
              <a:buSzPts val="2800"/>
              <a:buNone/>
              <a:defRPr sz="2800">
                <a:solidFill>
                  <a:schemeClr val="accent1"/>
                </a:solidFill>
              </a:defRPr>
            </a:lvl9pPr>
          </a:lstStyle>
          <a:p/>
        </p:txBody>
      </p:sp>
      <p:sp>
        <p:nvSpPr>
          <p:cNvPr id="8" name="Google Shape;8;p1"/>
          <p:cNvSpPr txBox="1"/>
          <p:nvPr>
            <p:ph idx="1" type="body"/>
          </p:nvPr>
        </p:nvSpPr>
        <p:spPr>
          <a:xfrm>
            <a:off x="311700" y="1087538"/>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Helvetica Neue"/>
              <a:buChar char="●"/>
              <a:defRPr sz="1800">
                <a:solidFill>
                  <a:schemeClr val="dk2"/>
                </a:solidFill>
                <a:latin typeface="Helvetica Neue"/>
                <a:ea typeface="Helvetica Neue"/>
                <a:cs typeface="Helvetica Neue"/>
                <a:sym typeface="Helvetica Neue"/>
              </a:defRPr>
            </a:lvl1pPr>
            <a:lvl2pPr indent="-317500" lvl="1" marL="914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2pPr>
            <a:lvl3pPr indent="-317500" lvl="2" marL="1371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3pPr>
            <a:lvl4pPr indent="-317500" lvl="3" marL="18288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4pPr>
            <a:lvl5pPr indent="-317500" lvl="4" marL="22860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5pPr>
            <a:lvl6pPr indent="-317500" lvl="5" marL="27432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6pPr>
            <a:lvl7pPr indent="-317500" lvl="6" marL="32004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7pPr>
            <a:lvl8pPr indent="-317500" lvl="7" marL="3657600">
              <a:lnSpc>
                <a:spcPct val="115000"/>
              </a:lnSpc>
              <a:spcBef>
                <a:spcPts val="1600"/>
              </a:spcBef>
              <a:spcAft>
                <a:spcPts val="0"/>
              </a:spcAft>
              <a:buClr>
                <a:schemeClr val="dk2"/>
              </a:buClr>
              <a:buSzPts val="1400"/>
              <a:buFont typeface="Helvetica Neue"/>
              <a:buChar char="○"/>
              <a:defRPr>
                <a:solidFill>
                  <a:schemeClr val="dk2"/>
                </a:solidFill>
                <a:latin typeface="Helvetica Neue"/>
                <a:ea typeface="Helvetica Neue"/>
                <a:cs typeface="Helvetica Neue"/>
                <a:sym typeface="Helvetica Neue"/>
              </a:defRPr>
            </a:lvl8pPr>
            <a:lvl9pPr indent="-317500" lvl="8" marL="4114800">
              <a:lnSpc>
                <a:spcPct val="115000"/>
              </a:lnSpc>
              <a:spcBef>
                <a:spcPts val="1600"/>
              </a:spcBef>
              <a:spcAft>
                <a:spcPts val="1600"/>
              </a:spcAft>
              <a:buClr>
                <a:schemeClr val="dk2"/>
              </a:buClr>
              <a:buSzPts val="1400"/>
              <a:buFont typeface="Helvetica Neue"/>
              <a:buChar char="■"/>
              <a:defRPr>
                <a:solidFill>
                  <a:schemeClr val="dk2"/>
                </a:solidFill>
                <a:latin typeface="Helvetica Neue"/>
                <a:ea typeface="Helvetica Neue"/>
                <a:cs typeface="Helvetica Neue"/>
                <a:sym typeface="Helvetica Neue"/>
              </a:defRPr>
            </a:lvl9pPr>
          </a:lstStyle>
          <a:p/>
        </p:txBody>
      </p:sp>
      <p:sp>
        <p:nvSpPr>
          <p:cNvPr id="9" name="Google Shape;9;p1"/>
          <p:cNvSpPr txBox="1"/>
          <p:nvPr>
            <p:ph idx="12" type="sldNum"/>
          </p:nvPr>
        </p:nvSpPr>
        <p:spPr>
          <a:xfrm>
            <a:off x="8603700" y="4843350"/>
            <a:ext cx="540300" cy="300000"/>
          </a:xfrm>
          <a:prstGeom prst="rect">
            <a:avLst/>
          </a:prstGeom>
          <a:noFill/>
          <a:ln>
            <a:noFill/>
          </a:ln>
        </p:spPr>
        <p:txBody>
          <a:bodyPr anchorCtr="0" anchor="ctr" bIns="91425" lIns="91425" spcFirstLastPara="1" rIns="91425" wrap="square" tIns="91425">
            <a:noAutofit/>
          </a:bodyPr>
          <a:lstStyle>
            <a:lvl1pPr lvl="0" rtl="0" algn="r">
              <a:buNone/>
              <a:defRPr b="1" sz="1200">
                <a:solidFill>
                  <a:srgbClr val="FFFFFF"/>
                </a:solidFill>
                <a:latin typeface="Helvetica Neue"/>
                <a:ea typeface="Helvetica Neue"/>
                <a:cs typeface="Helvetica Neue"/>
                <a:sym typeface="Helvetica Neue"/>
              </a:defRPr>
            </a:lvl1pPr>
            <a:lvl2pPr lvl="1" rtl="0" algn="r">
              <a:buNone/>
              <a:defRPr b="1" sz="1200">
                <a:solidFill>
                  <a:srgbClr val="FFFFFF"/>
                </a:solidFill>
                <a:latin typeface="Helvetica Neue"/>
                <a:ea typeface="Helvetica Neue"/>
                <a:cs typeface="Helvetica Neue"/>
                <a:sym typeface="Helvetica Neue"/>
              </a:defRPr>
            </a:lvl2pPr>
            <a:lvl3pPr lvl="2" rtl="0" algn="r">
              <a:buNone/>
              <a:defRPr b="1" sz="1200">
                <a:solidFill>
                  <a:srgbClr val="FFFFFF"/>
                </a:solidFill>
                <a:latin typeface="Helvetica Neue"/>
                <a:ea typeface="Helvetica Neue"/>
                <a:cs typeface="Helvetica Neue"/>
                <a:sym typeface="Helvetica Neue"/>
              </a:defRPr>
            </a:lvl3pPr>
            <a:lvl4pPr lvl="3" rtl="0" algn="r">
              <a:buNone/>
              <a:defRPr b="1" sz="1200">
                <a:solidFill>
                  <a:srgbClr val="FFFFFF"/>
                </a:solidFill>
                <a:latin typeface="Helvetica Neue"/>
                <a:ea typeface="Helvetica Neue"/>
                <a:cs typeface="Helvetica Neue"/>
                <a:sym typeface="Helvetica Neue"/>
              </a:defRPr>
            </a:lvl4pPr>
            <a:lvl5pPr lvl="4" rtl="0" algn="r">
              <a:buNone/>
              <a:defRPr b="1" sz="1200">
                <a:solidFill>
                  <a:srgbClr val="FFFFFF"/>
                </a:solidFill>
                <a:latin typeface="Helvetica Neue"/>
                <a:ea typeface="Helvetica Neue"/>
                <a:cs typeface="Helvetica Neue"/>
                <a:sym typeface="Helvetica Neue"/>
              </a:defRPr>
            </a:lvl5pPr>
            <a:lvl6pPr lvl="5" rtl="0" algn="r">
              <a:buNone/>
              <a:defRPr b="1" sz="1200">
                <a:solidFill>
                  <a:srgbClr val="FFFFFF"/>
                </a:solidFill>
                <a:latin typeface="Helvetica Neue"/>
                <a:ea typeface="Helvetica Neue"/>
                <a:cs typeface="Helvetica Neue"/>
                <a:sym typeface="Helvetica Neue"/>
              </a:defRPr>
            </a:lvl6pPr>
            <a:lvl7pPr lvl="6" rtl="0" algn="r">
              <a:buNone/>
              <a:defRPr b="1" sz="1200">
                <a:solidFill>
                  <a:srgbClr val="FFFFFF"/>
                </a:solidFill>
                <a:latin typeface="Helvetica Neue"/>
                <a:ea typeface="Helvetica Neue"/>
                <a:cs typeface="Helvetica Neue"/>
                <a:sym typeface="Helvetica Neue"/>
              </a:defRPr>
            </a:lvl7pPr>
            <a:lvl8pPr lvl="7" rtl="0" algn="r">
              <a:buNone/>
              <a:defRPr b="1" sz="1200">
                <a:solidFill>
                  <a:srgbClr val="FFFFFF"/>
                </a:solidFill>
                <a:latin typeface="Helvetica Neue"/>
                <a:ea typeface="Helvetica Neue"/>
                <a:cs typeface="Helvetica Neue"/>
                <a:sym typeface="Helvetica Neue"/>
              </a:defRPr>
            </a:lvl8pPr>
            <a:lvl9pPr lvl="8" rtl="0" algn="r">
              <a:buNone/>
              <a:defRPr b="1" sz="1200">
                <a:solidFill>
                  <a:srgbClr val="FFFFFF"/>
                </a:solidFill>
                <a:latin typeface="Helvetica Neue"/>
                <a:ea typeface="Helvetica Neue"/>
                <a:cs typeface="Helvetica Neue"/>
                <a:sym typeface="Helvetica Neue"/>
              </a:defRPr>
            </a:lvl9pPr>
          </a:lstStyle>
          <a:p>
            <a:pPr indent="0" lvl="0" marL="0" rtl="0" algn="r">
              <a:spcBef>
                <a:spcPts val="0"/>
              </a:spcBef>
              <a:spcAft>
                <a:spcPts val="0"/>
              </a:spcAft>
              <a:buNone/>
            </a:pPr>
            <a:fld id="{00000000-1234-1234-1234-123412341234}" type="slidenum">
              <a:rPr lang="en"/>
              <a:t>‹#›</a:t>
            </a:fld>
            <a:endParaRPr/>
          </a:p>
        </p:txBody>
      </p:sp>
      <p:sp>
        <p:nvSpPr>
          <p:cNvPr id="10" name="Google Shape;10;p1"/>
          <p:cNvSpPr txBox="1"/>
          <p:nvPr/>
        </p:nvSpPr>
        <p:spPr>
          <a:xfrm>
            <a:off x="0" y="4843350"/>
            <a:ext cx="1664400" cy="30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FFFFFF"/>
                </a:solidFill>
                <a:latin typeface="Helvetica Neue"/>
                <a:ea typeface="Helvetica Neue"/>
                <a:cs typeface="Helvetica Neue"/>
                <a:sym typeface="Helvetica Neue"/>
              </a:rPr>
              <a:t>EECS 370</a:t>
            </a:r>
            <a:endParaRPr b="1" sz="1200">
              <a:solidFill>
                <a:srgbClr val="FFFFFF"/>
              </a:solidFill>
              <a:latin typeface="Helvetica Neue"/>
              <a:ea typeface="Helvetica Neue"/>
              <a:cs typeface="Helvetica Neue"/>
              <a:sym typeface="Helvetica Neue"/>
            </a:endParaRPr>
          </a:p>
        </p:txBody>
      </p:sp>
      <p:sp>
        <p:nvSpPr>
          <p:cNvPr id="11" name="Google Shape;11;p1"/>
          <p:cNvSpPr txBox="1"/>
          <p:nvPr/>
        </p:nvSpPr>
        <p:spPr>
          <a:xfrm>
            <a:off x="6939300" y="4843350"/>
            <a:ext cx="1664400" cy="30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solidFill>
                  <a:srgbClr val="FFFFFF"/>
                </a:solidFill>
                <a:latin typeface="Helvetica Neue"/>
                <a:ea typeface="Helvetica Neue"/>
                <a:cs typeface="Helvetica Neue"/>
                <a:sym typeface="Helvetica Neue"/>
              </a:rPr>
              <a:t>Fall 2025</a:t>
            </a:r>
            <a:endParaRPr b="1" sz="1200">
              <a:solidFill>
                <a:srgbClr val="FFFFFF"/>
              </a:solidFill>
              <a:latin typeface="Helvetica Neue"/>
              <a:ea typeface="Helvetica Neue"/>
              <a:cs typeface="Helvetica Neue"/>
              <a:sym typeface="Helvetica Neue"/>
            </a:endParaRPr>
          </a:p>
        </p:txBody>
      </p:sp>
      <p:pic>
        <p:nvPicPr>
          <p:cNvPr id="12" name="Google Shape;12;p1"/>
          <p:cNvPicPr preferRelativeResize="0"/>
          <p:nvPr/>
        </p:nvPicPr>
        <p:blipFill>
          <a:blip r:embed="rId1">
            <a:alphaModFix/>
          </a:blip>
          <a:stretch>
            <a:fillRect/>
          </a:stretch>
        </p:blipFill>
        <p:spPr>
          <a:xfrm>
            <a:off x="7719000" y="0"/>
            <a:ext cx="1425000" cy="748125"/>
          </a:xfrm>
          <a:prstGeom prst="rect">
            <a:avLst/>
          </a:prstGeom>
          <a:noFill/>
          <a:ln>
            <a:noFill/>
          </a:ln>
        </p:spPr>
      </p:pic>
      <p:sp>
        <p:nvSpPr>
          <p:cNvPr id="13" name="Google Shape;13;p1"/>
          <p:cNvSpPr txBox="1"/>
          <p:nvPr/>
        </p:nvSpPr>
        <p:spPr>
          <a:xfrm>
            <a:off x="8603700" y="4843350"/>
            <a:ext cx="540300" cy="300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b="1" lang="en" sz="1200">
                <a:solidFill>
                  <a:srgbClr val="FFFFFF"/>
                </a:solidFill>
                <a:latin typeface="Helvetica Neue"/>
                <a:ea typeface="Helvetica Neue"/>
                <a:cs typeface="Helvetica Neue"/>
                <a:sym typeface="Helvetica Neue"/>
              </a:rPr>
              <a:t>‹#›</a:t>
            </a:fld>
            <a:endParaRPr b="1" sz="1200">
              <a:solidFill>
                <a:srgbClr val="FFFFFF"/>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240">
          <p15:clr>
            <a:srgbClr val="EA4335"/>
          </p15:clr>
        </p15:guide>
        <p15:guide id="2" pos="5760">
          <p15:clr>
            <a:srgbClr val="EA4335"/>
          </p15:clr>
        </p15:guide>
        <p15:guide id="3">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en.wikipedia.org/wiki/NOR_logi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presentation/u/1/d/18acgYRElE7Sqr3gNqGzeH_JXu3ATOEqV0togKKvXhsw/edi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EECS 370</a:t>
            </a:r>
            <a:endParaRPr/>
          </a:p>
        </p:txBody>
      </p:sp>
      <p:sp>
        <p:nvSpPr>
          <p:cNvPr id="59" name="Google Shape;59;p13"/>
          <p:cNvSpPr txBox="1"/>
          <p:nvPr>
            <p:ph idx="1" type="subTitle"/>
          </p:nvPr>
        </p:nvSpPr>
        <p:spPr>
          <a:xfrm>
            <a:off x="356650" y="2797175"/>
            <a:ext cx="8520600" cy="15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a:t>
            </a:r>
            <a:r>
              <a:rPr lang="en"/>
              <a:t>Lab</a:t>
            </a:r>
            <a:r>
              <a:rPr lang="en"/>
              <a:t> 2: Project 1 - LC2K ISA</a:t>
            </a:r>
            <a:endParaRPr/>
          </a:p>
        </p:txBody>
      </p:sp>
      <p:sp>
        <p:nvSpPr>
          <p:cNvPr id="60" name="Google Shape;60;p13"/>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Converting 3</a:t>
            </a:r>
            <a:r>
              <a:rPr baseline="-25000" lang="en"/>
              <a:t>10</a:t>
            </a:r>
            <a:r>
              <a:rPr lang="en"/>
              <a:t> into -3</a:t>
            </a:r>
            <a:r>
              <a:rPr baseline="-25000" lang="en"/>
              <a:t>10</a:t>
            </a:r>
            <a:r>
              <a:rPr lang="en"/>
              <a:t> with 4-bit Integers</a:t>
            </a:r>
            <a:endParaRPr/>
          </a:p>
        </p:txBody>
      </p:sp>
      <p:sp>
        <p:nvSpPr>
          <p:cNvPr id="123" name="Google Shape;123;p22"/>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a 4-bit, 2’s Complement, binary number, we represent 3 as</a:t>
            </a:r>
            <a:endParaRPr/>
          </a:p>
          <a:p>
            <a:pPr indent="457200" lvl="0" marL="0" rtl="0" algn="l">
              <a:spcBef>
                <a:spcPts val="1600"/>
              </a:spcBef>
              <a:spcAft>
                <a:spcPts val="0"/>
              </a:spcAft>
              <a:buNone/>
            </a:pPr>
            <a:r>
              <a:rPr lang="en">
                <a:latin typeface="Consolas"/>
                <a:ea typeface="Consolas"/>
                <a:cs typeface="Consolas"/>
                <a:sym typeface="Consolas"/>
              </a:rPr>
              <a:t>0011</a:t>
            </a:r>
            <a:r>
              <a:rPr baseline="-25000" lang="en">
                <a:latin typeface="Consolas"/>
                <a:ea typeface="Consolas"/>
                <a:cs typeface="Consolas"/>
                <a:sym typeface="Consolas"/>
              </a:rPr>
              <a:t>2</a:t>
            </a:r>
            <a:r>
              <a:rPr lang="en">
                <a:latin typeface="Consolas"/>
                <a:ea typeface="Consolas"/>
                <a:cs typeface="Consolas"/>
                <a:sym typeface="Consolas"/>
              </a:rPr>
              <a:t> </a:t>
            </a:r>
            <a:r>
              <a:rPr lang="en">
                <a:solidFill>
                  <a:srgbClr val="999999"/>
                </a:solidFill>
                <a:latin typeface="Consolas"/>
                <a:ea typeface="Consolas"/>
                <a:cs typeface="Consolas"/>
                <a:sym typeface="Consolas"/>
              </a:rPr>
              <a:t>-&gt;</a:t>
            </a:r>
            <a:r>
              <a:rPr lang="en">
                <a:latin typeface="Consolas"/>
                <a:ea typeface="Consolas"/>
                <a:cs typeface="Consolas"/>
                <a:sym typeface="Consolas"/>
              </a:rPr>
              <a:t> 0(</a:t>
            </a:r>
            <a:r>
              <a:rPr lang="en">
                <a:solidFill>
                  <a:schemeClr val="accent3"/>
                </a:solidFill>
                <a:latin typeface="Consolas"/>
                <a:ea typeface="Consolas"/>
                <a:cs typeface="Consolas"/>
                <a:sym typeface="Consolas"/>
              </a:rPr>
              <a:t>-</a:t>
            </a:r>
            <a:r>
              <a:rPr lang="en">
                <a:latin typeface="Consolas"/>
                <a:ea typeface="Consolas"/>
                <a:cs typeface="Consolas"/>
                <a:sym typeface="Consolas"/>
              </a:rPr>
              <a:t>2</a:t>
            </a:r>
            <a:r>
              <a:rPr baseline="30000" lang="en">
                <a:latin typeface="Consolas"/>
                <a:ea typeface="Consolas"/>
                <a:cs typeface="Consolas"/>
                <a:sym typeface="Consolas"/>
              </a:rPr>
              <a:t>3</a:t>
            </a:r>
            <a:r>
              <a:rPr lang="en">
                <a:latin typeface="Consolas"/>
                <a:ea typeface="Consolas"/>
                <a:cs typeface="Consolas"/>
                <a:sym typeface="Consolas"/>
              </a:rPr>
              <a:t>) + 0(2</a:t>
            </a:r>
            <a:r>
              <a:rPr baseline="30000" lang="en">
                <a:latin typeface="Consolas"/>
                <a:ea typeface="Consolas"/>
                <a:cs typeface="Consolas"/>
                <a:sym typeface="Consolas"/>
              </a:rPr>
              <a:t>2</a:t>
            </a:r>
            <a:r>
              <a:rPr lang="en">
                <a:latin typeface="Consolas"/>
                <a:ea typeface="Consolas"/>
                <a:cs typeface="Consolas"/>
                <a:sym typeface="Consolas"/>
              </a:rPr>
              <a:t>) + 1(2</a:t>
            </a:r>
            <a:r>
              <a:rPr baseline="30000"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+ 1(2</a:t>
            </a:r>
            <a:r>
              <a:rPr baseline="30000" lang="en">
                <a:latin typeface="Consolas"/>
                <a:ea typeface="Consolas"/>
                <a:cs typeface="Consolas"/>
                <a:sym typeface="Consolas"/>
              </a:rPr>
              <a:t>0</a:t>
            </a:r>
            <a:r>
              <a:rPr lang="en">
                <a:latin typeface="Consolas"/>
                <a:ea typeface="Consolas"/>
                <a:cs typeface="Consolas"/>
                <a:sym typeface="Consolas"/>
              </a:rPr>
              <a:t>) </a:t>
            </a:r>
            <a:r>
              <a:rPr lang="en">
                <a:solidFill>
                  <a:srgbClr val="999999"/>
                </a:solidFill>
                <a:latin typeface="Consolas"/>
                <a:ea typeface="Consolas"/>
                <a:cs typeface="Consolas"/>
                <a:sym typeface="Consolas"/>
              </a:rPr>
              <a:t>=</a:t>
            </a:r>
            <a:r>
              <a:rPr lang="en">
                <a:latin typeface="Consolas"/>
                <a:ea typeface="Consolas"/>
                <a:cs typeface="Consolas"/>
                <a:sym typeface="Consolas"/>
              </a:rPr>
              <a:t>  3</a:t>
            </a:r>
            <a:endParaRPr>
              <a:latin typeface="Consolas"/>
              <a:ea typeface="Consolas"/>
              <a:cs typeface="Consolas"/>
              <a:sym typeface="Consolas"/>
            </a:endParaRPr>
          </a:p>
          <a:p>
            <a:pPr indent="0" lvl="0" marL="0" rtl="0" algn="l">
              <a:spcBef>
                <a:spcPts val="1600"/>
              </a:spcBef>
              <a:spcAft>
                <a:spcPts val="0"/>
              </a:spcAft>
              <a:buNone/>
            </a:pPr>
            <a:r>
              <a:rPr lang="en"/>
              <a:t>Conversely, we represent -3 with the same constraints as</a:t>
            </a:r>
            <a:endParaRPr/>
          </a:p>
          <a:p>
            <a:pPr indent="457200" lvl="0" marL="0" rtl="0" algn="l">
              <a:spcBef>
                <a:spcPts val="1600"/>
              </a:spcBef>
              <a:spcAft>
                <a:spcPts val="0"/>
              </a:spcAft>
              <a:buNone/>
            </a:pPr>
            <a:r>
              <a:rPr lang="en">
                <a:latin typeface="Consolas"/>
                <a:ea typeface="Consolas"/>
                <a:cs typeface="Consolas"/>
                <a:sym typeface="Consolas"/>
              </a:rPr>
              <a:t>1101</a:t>
            </a:r>
            <a:r>
              <a:rPr baseline="-25000" lang="en">
                <a:latin typeface="Consolas"/>
                <a:ea typeface="Consolas"/>
                <a:cs typeface="Consolas"/>
                <a:sym typeface="Consolas"/>
              </a:rPr>
              <a:t>2</a:t>
            </a:r>
            <a:r>
              <a:rPr lang="en">
                <a:latin typeface="Consolas"/>
                <a:ea typeface="Consolas"/>
                <a:cs typeface="Consolas"/>
                <a:sym typeface="Consolas"/>
              </a:rPr>
              <a:t> </a:t>
            </a:r>
            <a:r>
              <a:rPr lang="en">
                <a:solidFill>
                  <a:srgbClr val="999999"/>
                </a:solidFill>
                <a:latin typeface="Consolas"/>
                <a:ea typeface="Consolas"/>
                <a:cs typeface="Consolas"/>
                <a:sym typeface="Consolas"/>
              </a:rPr>
              <a:t>-&gt;</a:t>
            </a:r>
            <a:r>
              <a:rPr lang="en">
                <a:latin typeface="Consolas"/>
                <a:ea typeface="Consolas"/>
                <a:cs typeface="Consolas"/>
                <a:sym typeface="Consolas"/>
              </a:rPr>
              <a:t> 1(</a:t>
            </a:r>
            <a:r>
              <a:rPr lang="en">
                <a:solidFill>
                  <a:schemeClr val="accent3"/>
                </a:solidFill>
                <a:latin typeface="Consolas"/>
                <a:ea typeface="Consolas"/>
                <a:cs typeface="Consolas"/>
                <a:sym typeface="Consolas"/>
              </a:rPr>
              <a:t>-</a:t>
            </a:r>
            <a:r>
              <a:rPr lang="en">
                <a:latin typeface="Consolas"/>
                <a:ea typeface="Consolas"/>
                <a:cs typeface="Consolas"/>
                <a:sym typeface="Consolas"/>
              </a:rPr>
              <a:t>2</a:t>
            </a:r>
            <a:r>
              <a:rPr baseline="30000" lang="en">
                <a:latin typeface="Consolas"/>
                <a:ea typeface="Consolas"/>
                <a:cs typeface="Consolas"/>
                <a:sym typeface="Consolas"/>
              </a:rPr>
              <a:t>3</a:t>
            </a:r>
            <a:r>
              <a:rPr lang="en">
                <a:latin typeface="Consolas"/>
                <a:ea typeface="Consolas"/>
                <a:cs typeface="Consolas"/>
                <a:sym typeface="Consolas"/>
              </a:rPr>
              <a:t>) + 1(2</a:t>
            </a:r>
            <a:r>
              <a:rPr baseline="30000" lang="en">
                <a:latin typeface="Consolas"/>
                <a:ea typeface="Consolas"/>
                <a:cs typeface="Consolas"/>
                <a:sym typeface="Consolas"/>
              </a:rPr>
              <a:t>2</a:t>
            </a:r>
            <a:r>
              <a:rPr lang="en">
                <a:latin typeface="Consolas"/>
                <a:ea typeface="Consolas"/>
                <a:cs typeface="Consolas"/>
                <a:sym typeface="Consolas"/>
              </a:rPr>
              <a:t>) </a:t>
            </a:r>
            <a:r>
              <a:rPr lang="en">
                <a:latin typeface="Consolas"/>
                <a:ea typeface="Consolas"/>
                <a:cs typeface="Consolas"/>
                <a:sym typeface="Consolas"/>
              </a:rPr>
              <a:t>+ 0(2</a:t>
            </a:r>
            <a:r>
              <a:rPr baseline="30000" lang="en">
                <a:latin typeface="Consolas"/>
                <a:ea typeface="Consolas"/>
                <a:cs typeface="Consolas"/>
                <a:sym typeface="Consolas"/>
              </a:rPr>
              <a:t>1</a:t>
            </a:r>
            <a:r>
              <a:rPr lang="en">
                <a:latin typeface="Consolas"/>
                <a:ea typeface="Consolas"/>
                <a:cs typeface="Consolas"/>
                <a:sym typeface="Consolas"/>
              </a:rPr>
              <a:t>) </a:t>
            </a:r>
            <a:r>
              <a:rPr lang="en">
                <a:latin typeface="Consolas"/>
                <a:ea typeface="Consolas"/>
                <a:cs typeface="Consolas"/>
                <a:sym typeface="Consolas"/>
              </a:rPr>
              <a:t>+ 1(2</a:t>
            </a:r>
            <a:r>
              <a:rPr baseline="30000" lang="en">
                <a:latin typeface="Consolas"/>
                <a:ea typeface="Consolas"/>
                <a:cs typeface="Consolas"/>
                <a:sym typeface="Consolas"/>
              </a:rPr>
              <a:t>0</a:t>
            </a:r>
            <a:r>
              <a:rPr lang="en">
                <a:latin typeface="Consolas"/>
                <a:ea typeface="Consolas"/>
                <a:cs typeface="Consolas"/>
                <a:sym typeface="Consolas"/>
              </a:rPr>
              <a:t>) </a:t>
            </a:r>
            <a:r>
              <a:rPr lang="en">
                <a:solidFill>
                  <a:srgbClr val="999999"/>
                </a:solidFill>
                <a:latin typeface="Consolas"/>
                <a:ea typeface="Consolas"/>
                <a:cs typeface="Consolas"/>
                <a:sym typeface="Consolas"/>
              </a:rPr>
              <a:t>=</a:t>
            </a:r>
            <a:r>
              <a:rPr lang="en">
                <a:latin typeface="Consolas"/>
                <a:ea typeface="Consolas"/>
                <a:cs typeface="Consolas"/>
                <a:sym typeface="Consolas"/>
              </a:rPr>
              <a:t> -3</a:t>
            </a:r>
            <a:endParaRPr>
              <a:latin typeface="Consolas"/>
              <a:ea typeface="Consolas"/>
              <a:cs typeface="Consolas"/>
              <a:sym typeface="Consolas"/>
            </a:endParaRPr>
          </a:p>
          <a:p>
            <a:pPr indent="0" lvl="0" marL="0" rtl="0" algn="l">
              <a:spcBef>
                <a:spcPts val="1600"/>
              </a:spcBef>
              <a:spcAft>
                <a:spcPts val="0"/>
              </a:spcAft>
              <a:buNone/>
            </a:pPr>
            <a:r>
              <a:rPr lang="en"/>
              <a:t>To convert quickly and easily, </a:t>
            </a:r>
            <a:r>
              <a:rPr b="1" i="1" lang="en"/>
              <a:t>flip the bits and add 1!</a:t>
            </a:r>
            <a:endParaRPr b="1"/>
          </a:p>
          <a:p>
            <a:pPr indent="0" lvl="0" marL="0" rtl="0" algn="l">
              <a:spcBef>
                <a:spcPts val="1600"/>
              </a:spcBef>
              <a:spcAft>
                <a:spcPts val="1600"/>
              </a:spcAft>
              <a:buNone/>
            </a:pPr>
            <a:r>
              <a:rPr lang="en"/>
              <a:t>	</a:t>
            </a:r>
            <a:r>
              <a:rPr lang="en">
                <a:latin typeface="Consolas"/>
                <a:ea typeface="Consolas"/>
                <a:cs typeface="Consolas"/>
                <a:sym typeface="Consolas"/>
              </a:rPr>
              <a:t>3  </a:t>
            </a:r>
            <a:r>
              <a:rPr lang="en">
                <a:solidFill>
                  <a:srgbClr val="999999"/>
                </a:solidFill>
                <a:latin typeface="Consolas"/>
                <a:ea typeface="Consolas"/>
                <a:cs typeface="Consolas"/>
                <a:sym typeface="Consolas"/>
              </a:rPr>
              <a:t>=</a:t>
            </a:r>
            <a:r>
              <a:rPr lang="en">
                <a:latin typeface="Consolas"/>
                <a:ea typeface="Consolas"/>
                <a:cs typeface="Consolas"/>
                <a:sym typeface="Consolas"/>
              </a:rPr>
              <a:t> 0011 </a:t>
            </a:r>
            <a:r>
              <a:rPr lang="en">
                <a:solidFill>
                  <a:srgbClr val="999999"/>
                </a:solidFill>
                <a:latin typeface="Consolas"/>
                <a:ea typeface="Consolas"/>
                <a:cs typeface="Consolas"/>
                <a:sym typeface="Consolas"/>
              </a:rPr>
              <a:t>-flip-&gt;</a:t>
            </a:r>
            <a:r>
              <a:rPr lang="en">
                <a:latin typeface="Consolas"/>
                <a:ea typeface="Consolas"/>
                <a:cs typeface="Consolas"/>
                <a:sym typeface="Consolas"/>
              </a:rPr>
              <a:t> 1100 </a:t>
            </a:r>
            <a:r>
              <a:rPr lang="en">
                <a:solidFill>
                  <a:srgbClr val="999999"/>
                </a:solidFill>
                <a:latin typeface="Consolas"/>
                <a:ea typeface="Consolas"/>
                <a:cs typeface="Consolas"/>
                <a:sym typeface="Consolas"/>
              </a:rPr>
              <a:t>-add1-&gt;</a:t>
            </a:r>
            <a:r>
              <a:rPr lang="en">
                <a:latin typeface="Consolas"/>
                <a:ea typeface="Consolas"/>
                <a:cs typeface="Consolas"/>
                <a:sym typeface="Consolas"/>
              </a:rPr>
              <a:t> 1101 </a:t>
            </a:r>
            <a:r>
              <a:rPr lang="en">
                <a:solidFill>
                  <a:srgbClr val="999999"/>
                </a:solidFill>
                <a:latin typeface="Consolas"/>
                <a:ea typeface="Consolas"/>
                <a:cs typeface="Consolas"/>
                <a:sym typeface="Consolas"/>
              </a:rPr>
              <a:t>=</a:t>
            </a:r>
            <a:r>
              <a:rPr lang="en">
                <a:latin typeface="Consolas"/>
                <a:ea typeface="Consolas"/>
                <a:cs typeface="Consolas"/>
                <a:sym typeface="Consolas"/>
              </a:rPr>
              <a:t> -3 </a:t>
            </a:r>
            <a:endParaRPr>
              <a:latin typeface="Consolas"/>
              <a:ea typeface="Consolas"/>
              <a:cs typeface="Consolas"/>
              <a:sym typeface="Consolas"/>
            </a:endParaRPr>
          </a:p>
        </p:txBody>
      </p:sp>
      <p:sp>
        <p:nvSpPr>
          <p:cNvPr id="124" name="Google Shape;124;p22"/>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2: Number of 1’s</a:t>
            </a:r>
            <a:endParaRPr/>
          </a:p>
        </p:txBody>
      </p:sp>
      <p:sp>
        <p:nvSpPr>
          <p:cNvPr id="130" name="Google Shape;130;p23"/>
          <p:cNvSpPr txBox="1"/>
          <p:nvPr>
            <p:ph idx="1" type="body"/>
          </p:nvPr>
        </p:nvSpPr>
        <p:spPr>
          <a:xfrm>
            <a:off x="311700" y="923875"/>
            <a:ext cx="8520600" cy="3670800"/>
          </a:xfrm>
          <a:prstGeom prst="rect">
            <a:avLst/>
          </a:prstGeom>
        </p:spPr>
        <p:txBody>
          <a:bodyPr anchorCtr="0" anchor="t" bIns="91425" lIns="91425" spcFirstLastPara="1" rIns="91425" wrap="square" tIns="91425">
            <a:noAutofit/>
          </a:bodyPr>
          <a:lstStyle/>
          <a:p>
            <a:pPr indent="0" lvl="0" marL="0" rtl="0" algn="l">
              <a:lnSpc>
                <a:spcPct val="110000"/>
              </a:lnSpc>
              <a:spcBef>
                <a:spcPts val="0"/>
              </a:spcBef>
              <a:spcAft>
                <a:spcPts val="0"/>
              </a:spcAft>
              <a:buNone/>
            </a:pPr>
            <a:r>
              <a:rPr lang="en" sz="1900"/>
              <a:t>This problem will help us practice with checking if each bit is a 1.</a:t>
            </a:r>
            <a:endParaRPr sz="1900"/>
          </a:p>
          <a:p>
            <a:pPr indent="0" lvl="0" marL="0" rtl="0" algn="l">
              <a:lnSpc>
                <a:spcPct val="110000"/>
              </a:lnSpc>
              <a:spcBef>
                <a:spcPts val="1600"/>
              </a:spcBef>
              <a:spcAft>
                <a:spcPts val="0"/>
              </a:spcAft>
              <a:buClr>
                <a:schemeClr val="lt1"/>
              </a:buClr>
              <a:buSzPts val="1100"/>
              <a:buFont typeface="Arial"/>
              <a:buNone/>
            </a:pPr>
            <a:r>
              <a:rPr lang="en" sz="1900"/>
              <a:t>Implement the C function </a:t>
            </a:r>
            <a:r>
              <a:rPr lang="en" sz="1900">
                <a:latin typeface="Consolas"/>
                <a:ea typeface="Consolas"/>
                <a:cs typeface="Consolas"/>
                <a:sym typeface="Consolas"/>
              </a:rPr>
              <a:t>int numHighBits(int number)</a:t>
            </a:r>
            <a:r>
              <a:rPr lang="en" sz="1900"/>
              <a:t> and write your solution on the provided sheet. It should return the number of bits that are set to one in the binary representation of the input number. You should use sizeof to determine how many bits the input is on the given system.</a:t>
            </a:r>
            <a:endParaRPr sz="1900"/>
          </a:p>
          <a:p>
            <a:pPr indent="0" lvl="0" marL="0" rtl="0" algn="l">
              <a:lnSpc>
                <a:spcPct val="110000"/>
              </a:lnSpc>
              <a:spcBef>
                <a:spcPts val="1600"/>
              </a:spcBef>
              <a:spcAft>
                <a:spcPts val="0"/>
              </a:spcAft>
              <a:buNone/>
            </a:pPr>
            <a:r>
              <a:rPr lang="en" sz="1900"/>
              <a:t>For example, an input of 23 should return 4 since 23 equals 0b10111, which has 4 one bits. Use sizeof to determine how many bits are in an int (it varies across machines!)</a:t>
            </a:r>
            <a:endParaRPr sz="1900"/>
          </a:p>
          <a:p>
            <a:pPr indent="0" lvl="0" marL="0" rtl="0" algn="l">
              <a:lnSpc>
                <a:spcPct val="110000"/>
              </a:lnSpc>
              <a:spcBef>
                <a:spcPts val="1600"/>
              </a:spcBef>
              <a:spcAft>
                <a:spcPts val="1600"/>
              </a:spcAft>
              <a:buNone/>
            </a:pPr>
            <a:r>
              <a:rPr lang="en" sz="1900"/>
              <a:t>Remember that integers use 2’s complement! We'll give you about 15 minutes</a:t>
            </a:r>
            <a:endParaRPr sz="1900"/>
          </a:p>
        </p:txBody>
      </p:sp>
      <p:sp>
        <p:nvSpPr>
          <p:cNvPr id="131" name="Google Shape;131;p23"/>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0" y="1525200"/>
            <a:ext cx="7407900" cy="1152600"/>
          </a:xfrm>
          <a:prstGeom prst="rect">
            <a:avLst/>
          </a:prstGeom>
        </p:spPr>
        <p:txBody>
          <a:bodyPr anchorCtr="0" anchor="ctr" bIns="91425" lIns="91425" spcFirstLastPara="1" rIns="91425" wrap="square" tIns="91425">
            <a:noAutofit/>
          </a:bodyPr>
          <a:lstStyle/>
          <a:p>
            <a:pPr indent="457200" lvl="0" marL="0" rtl="0" algn="l">
              <a:spcBef>
                <a:spcPts val="0"/>
              </a:spcBef>
              <a:spcAft>
                <a:spcPts val="0"/>
              </a:spcAft>
              <a:buNone/>
            </a:pPr>
            <a:r>
              <a:rPr b="1" lang="en"/>
              <a:t>LC2K ISA</a:t>
            </a:r>
            <a:endParaRPr b="1"/>
          </a:p>
        </p:txBody>
      </p:sp>
      <p:sp>
        <p:nvSpPr>
          <p:cNvPr id="137" name="Google Shape;137;p24"/>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LC2K: </a:t>
            </a:r>
            <a:r>
              <a:rPr lang="en"/>
              <a:t>The </a:t>
            </a:r>
            <a:r>
              <a:rPr i="1" lang="en"/>
              <a:t>add</a:t>
            </a:r>
            <a:r>
              <a:rPr lang="en"/>
              <a:t> Instruction</a:t>
            </a:r>
            <a:endParaRPr/>
          </a:p>
        </p:txBody>
      </p:sp>
      <p:sp>
        <p:nvSpPr>
          <p:cNvPr id="143" name="Google Shape;143;p25"/>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add instruction allows us to do some bit shifting:</a:t>
            </a:r>
            <a:endParaRPr/>
          </a:p>
          <a:p>
            <a:pPr indent="457200" lvl="0" marL="0" rtl="0" algn="l">
              <a:spcBef>
                <a:spcPts val="1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x + x</a:t>
            </a:r>
            <a:r>
              <a:rPr lang="en">
                <a:solidFill>
                  <a:schemeClr val="accent3"/>
                </a:solidFill>
                <a:latin typeface="Consolas"/>
                <a:ea typeface="Consolas"/>
                <a:cs typeface="Consolas"/>
                <a:sym typeface="Consolas"/>
              </a:rPr>
              <a:t> </a:t>
            </a:r>
            <a:r>
              <a:rPr lang="en">
                <a:latin typeface="Consolas"/>
                <a:ea typeface="Consolas"/>
                <a:cs typeface="Consolas"/>
                <a:sym typeface="Consolas"/>
              </a:rPr>
              <a:t>==</a:t>
            </a:r>
            <a:r>
              <a:rPr lang="en">
                <a:solidFill>
                  <a:schemeClr val="accent3"/>
                </a:solidFill>
                <a:latin typeface="Consolas"/>
                <a:ea typeface="Consolas"/>
                <a:cs typeface="Consolas"/>
                <a:sym typeface="Consolas"/>
              </a:rPr>
              <a:t> </a:t>
            </a:r>
            <a:r>
              <a:rPr b="1" lang="en">
                <a:solidFill>
                  <a:schemeClr val="accent3"/>
                </a:solidFill>
                <a:latin typeface="Consolas"/>
                <a:ea typeface="Consolas"/>
                <a:cs typeface="Consolas"/>
                <a:sym typeface="Consolas"/>
              </a:rPr>
              <a:t>x * 2</a:t>
            </a:r>
            <a:r>
              <a:rPr lang="en">
                <a:solidFill>
                  <a:schemeClr val="accent3"/>
                </a:solidFill>
                <a:latin typeface="Consolas"/>
                <a:ea typeface="Consolas"/>
                <a:cs typeface="Consolas"/>
                <a:sym typeface="Consolas"/>
              </a:rPr>
              <a:t> </a:t>
            </a:r>
            <a:r>
              <a:rPr lang="en">
                <a:latin typeface="Consolas"/>
                <a:ea typeface="Consolas"/>
                <a:cs typeface="Consolas"/>
                <a:sym typeface="Consolas"/>
              </a:rPr>
              <a:t>==</a:t>
            </a:r>
            <a:r>
              <a:rPr lang="en">
                <a:solidFill>
                  <a:schemeClr val="accent3"/>
                </a:solidFill>
                <a:latin typeface="Consolas"/>
                <a:ea typeface="Consolas"/>
                <a:cs typeface="Consolas"/>
                <a:sym typeface="Consolas"/>
              </a:rPr>
              <a:t> </a:t>
            </a:r>
            <a:r>
              <a:rPr b="1" lang="en">
                <a:solidFill>
                  <a:schemeClr val="accent3"/>
                </a:solidFill>
                <a:latin typeface="Consolas"/>
                <a:ea typeface="Consolas"/>
                <a:cs typeface="Consolas"/>
                <a:sym typeface="Consolas"/>
              </a:rPr>
              <a:t>x &lt;&lt; 1</a:t>
            </a:r>
            <a:endParaRPr b="1">
              <a:solidFill>
                <a:schemeClr val="accent3"/>
              </a:solidFill>
              <a:latin typeface="Consolas"/>
              <a:ea typeface="Consolas"/>
              <a:cs typeface="Consolas"/>
              <a:sym typeface="Consolas"/>
            </a:endParaRPr>
          </a:p>
          <a:p>
            <a:pPr indent="0" lvl="0" marL="0" rtl="0" algn="l">
              <a:spcBef>
                <a:spcPts val="1600"/>
              </a:spcBef>
              <a:spcAft>
                <a:spcPts val="0"/>
              </a:spcAft>
              <a:buNone/>
            </a:pPr>
            <a:r>
              <a:rPr lang="en"/>
              <a:t>By doing this multiple times, we get multiplication:</a:t>
            </a:r>
            <a:endParaRPr b="1">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b="1" lang="en">
                <a:solidFill>
                  <a:schemeClr val="accent3"/>
                </a:solidFill>
                <a:latin typeface="Consolas"/>
                <a:ea typeface="Consolas"/>
                <a:cs typeface="Consolas"/>
                <a:sym typeface="Consolas"/>
              </a:rPr>
              <a:t>	a * 2</a:t>
            </a:r>
            <a:r>
              <a:rPr b="1" baseline="30000" lang="en">
                <a:solidFill>
                  <a:schemeClr val="accent3"/>
                </a:solidFill>
                <a:latin typeface="Consolas"/>
                <a:ea typeface="Consolas"/>
                <a:cs typeface="Consolas"/>
                <a:sym typeface="Consolas"/>
              </a:rPr>
              <a:t>b</a:t>
            </a:r>
            <a:r>
              <a:rPr b="1" lang="en">
                <a:solidFill>
                  <a:schemeClr val="accent3"/>
                </a:solidFill>
                <a:latin typeface="Consolas"/>
                <a:ea typeface="Consolas"/>
                <a:cs typeface="Consolas"/>
                <a:sym typeface="Consolas"/>
              </a:rPr>
              <a:t> </a:t>
            </a:r>
            <a:r>
              <a:rPr lang="en">
                <a:latin typeface="Consolas"/>
                <a:ea typeface="Consolas"/>
                <a:cs typeface="Consolas"/>
                <a:sym typeface="Consolas"/>
              </a:rPr>
              <a:t>==</a:t>
            </a:r>
            <a:r>
              <a:rPr b="1" lang="en">
                <a:solidFill>
                  <a:schemeClr val="accent3"/>
                </a:solidFill>
                <a:latin typeface="Consolas"/>
                <a:ea typeface="Consolas"/>
                <a:cs typeface="Consolas"/>
                <a:sym typeface="Consolas"/>
              </a:rPr>
              <a:t> a &lt;&lt; b</a:t>
            </a:r>
            <a:endParaRPr b="1">
              <a:solidFill>
                <a:schemeClr val="accent3"/>
              </a:solidFill>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44" name="Google Shape;144;p25"/>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LC2K: </a:t>
            </a:r>
            <a:r>
              <a:rPr lang="en"/>
              <a:t>The </a:t>
            </a:r>
            <a:r>
              <a:rPr i="1" lang="en"/>
              <a:t>n</a:t>
            </a:r>
            <a:r>
              <a:rPr i="1" lang="en"/>
              <a:t>or</a:t>
            </a:r>
            <a:r>
              <a:rPr lang="en"/>
              <a:t> Instruction</a:t>
            </a:r>
            <a:endParaRPr/>
          </a:p>
        </p:txBody>
      </p:sp>
      <p:sp>
        <p:nvSpPr>
          <p:cNvPr id="150" name="Google Shape;150;p26"/>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NOR in LC2K is bitwise: First do OR with A | B, then NOT with ~result.</a:t>
            </a:r>
            <a:endParaRPr/>
          </a:p>
          <a:p>
            <a:pPr indent="-457200" lvl="0" marL="457200" rtl="0" algn="l">
              <a:spcBef>
                <a:spcPts val="1600"/>
              </a:spcBef>
              <a:spcAft>
                <a:spcPts val="0"/>
              </a:spcAft>
              <a:buNone/>
            </a:pPr>
            <a:r>
              <a:rPr lang="en"/>
              <a:t>Recall from 270 or 203 that NOR is a universal gate; any gate can be built from it (AND, OR, etc.)	</a:t>
            </a:r>
            <a:r>
              <a:rPr lang="en" u="sng">
                <a:solidFill>
                  <a:schemeClr val="hlink"/>
                </a:solidFill>
                <a:hlinkClick r:id="rId3"/>
              </a:rPr>
              <a:t>https://en.wikipedia.org/wiki/NOR_logic </a:t>
            </a:r>
            <a:endParaRPr/>
          </a:p>
          <a:p>
            <a:pPr indent="-457200" lvl="0" marL="457200" rtl="0" algn="l">
              <a:spcBef>
                <a:spcPts val="1600"/>
              </a:spcBef>
              <a:spcAft>
                <a:spcPts val="0"/>
              </a:spcAft>
              <a:buNone/>
            </a:pPr>
            <a:r>
              <a:rPr lang="en"/>
              <a:t>~A = ~(A | A) = NOR(A, A)				Since A = A | A</a:t>
            </a:r>
            <a:endParaRPr/>
          </a:p>
          <a:p>
            <a:pPr indent="-457200" lvl="0" marL="457200" rtl="0" algn="l">
              <a:spcBef>
                <a:spcPts val="1600"/>
              </a:spcBef>
              <a:spcAft>
                <a:spcPts val="0"/>
              </a:spcAft>
              <a:buNone/>
            </a:pPr>
            <a:r>
              <a:rPr lang="en"/>
              <a:t>A | B = ~(~(A | B)) = ~(NOR(A, B))		Double Negation</a:t>
            </a:r>
            <a:endParaRPr/>
          </a:p>
          <a:p>
            <a:pPr indent="-457200" lvl="0" marL="457200" rtl="0" algn="l">
              <a:spcBef>
                <a:spcPts val="1600"/>
              </a:spcBef>
              <a:spcAft>
                <a:spcPts val="0"/>
              </a:spcAft>
              <a:buNone/>
            </a:pPr>
            <a:r>
              <a:rPr lang="en"/>
              <a:t>A &amp; B = ~(~A | ~B) = NOR(~A, ~B)		By DeMorgan’s Laws</a:t>
            </a:r>
            <a:endParaRPr/>
          </a:p>
          <a:p>
            <a:pPr indent="0" lvl="0" marL="0" rtl="0" algn="l">
              <a:spcBef>
                <a:spcPts val="1600"/>
              </a:spcBef>
              <a:spcAft>
                <a:spcPts val="1600"/>
              </a:spcAft>
              <a:buNone/>
            </a:pPr>
            <a:r>
              <a:t/>
            </a:r>
            <a:endParaRPr/>
          </a:p>
        </p:txBody>
      </p:sp>
      <p:sp>
        <p:nvSpPr>
          <p:cNvPr id="151" name="Google Shape;151;p26"/>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Combining </a:t>
            </a:r>
            <a:r>
              <a:rPr i="1" lang="en"/>
              <a:t>add</a:t>
            </a:r>
            <a:r>
              <a:rPr lang="en"/>
              <a:t> and </a:t>
            </a:r>
            <a:r>
              <a:rPr i="1" lang="en"/>
              <a:t>nor</a:t>
            </a:r>
            <a:endParaRPr i="1"/>
          </a:p>
        </p:txBody>
      </p:sp>
      <p:sp>
        <p:nvSpPr>
          <p:cNvPr id="157" name="Google Shape;157;p27"/>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do subtraction by combining them:</a:t>
            </a:r>
            <a:endParaRPr/>
          </a:p>
          <a:p>
            <a:pPr indent="0" lvl="0" marL="0" rtl="0" algn="l">
              <a:spcBef>
                <a:spcPts val="1600"/>
              </a:spcBef>
              <a:spcAft>
                <a:spcPts val="0"/>
              </a:spcAft>
              <a:buNone/>
            </a:pPr>
            <a:r>
              <a:rPr lang="en"/>
              <a:t>A - B = A + (-B) = A + (~B + 1)</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We can set or mask bitfields, like in Lab 1:</a:t>
            </a:r>
            <a:endParaRPr/>
          </a:p>
          <a:p>
            <a:pPr indent="0" lvl="0" marL="0" rtl="0" algn="l">
              <a:spcBef>
                <a:spcPts val="1600"/>
              </a:spcBef>
              <a:spcAft>
                <a:spcPts val="0"/>
              </a:spcAft>
              <a:buNone/>
            </a:pPr>
            <a:r>
              <a:rPr lang="en"/>
              <a:t>First shift with multiple add instructions, then do some nor operations.</a:t>
            </a:r>
            <a:endParaRPr/>
          </a:p>
          <a:p>
            <a:pPr indent="0" lvl="0" marL="0" rtl="0" algn="l">
              <a:spcBef>
                <a:spcPts val="1600"/>
              </a:spcBef>
              <a:spcAft>
                <a:spcPts val="1600"/>
              </a:spcAft>
              <a:buNone/>
            </a:pPr>
            <a:r>
              <a:rPr lang="en"/>
              <a:t>How can you use this in your multiplication algorithm?</a:t>
            </a:r>
            <a:endParaRPr/>
          </a:p>
        </p:txBody>
      </p:sp>
      <p:sp>
        <p:nvSpPr>
          <p:cNvPr id="158" name="Google Shape;158;p27"/>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LC2K: </a:t>
            </a:r>
            <a:r>
              <a:rPr lang="en"/>
              <a:t>The </a:t>
            </a:r>
            <a:r>
              <a:rPr i="1" lang="en"/>
              <a:t>beq</a:t>
            </a:r>
            <a:r>
              <a:rPr lang="en"/>
              <a:t> Instruction</a:t>
            </a:r>
            <a:endParaRPr/>
          </a:p>
        </p:txBody>
      </p:sp>
      <p:sp>
        <p:nvSpPr>
          <p:cNvPr id="164" name="Google Shape;164;p28"/>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beq always branches (sets PC) to </a:t>
            </a:r>
            <a:r>
              <a:rPr i="1" lang="en"/>
              <a:t>PC </a:t>
            </a:r>
            <a:r>
              <a:rPr b="1" i="1" lang="en"/>
              <a:t>+ 1</a:t>
            </a:r>
            <a:r>
              <a:rPr i="1" lang="en"/>
              <a:t> + offset.</a:t>
            </a:r>
            <a:endParaRPr i="1"/>
          </a:p>
          <a:p>
            <a:pPr indent="0" lvl="0" marL="0" rtl="0" algn="l">
              <a:spcBef>
                <a:spcPts val="1600"/>
              </a:spcBef>
              <a:spcAft>
                <a:spcPts val="0"/>
              </a:spcAft>
              <a:buClr>
                <a:schemeClr val="dk1"/>
              </a:buClr>
              <a:buSzPts val="1100"/>
              <a:buFont typeface="Arial"/>
              <a:buNone/>
            </a:pPr>
            <a:r>
              <a:rPr lang="en"/>
              <a:t>But if the offset is a label, it just branches to the label.</a:t>
            </a:r>
            <a:endParaRPr/>
          </a:p>
          <a:p>
            <a:pPr indent="0" lvl="0" marL="0" rtl="0" algn="l">
              <a:spcBef>
                <a:spcPts val="1600"/>
              </a:spcBef>
              <a:spcAft>
                <a:spcPts val="0"/>
              </a:spcAft>
              <a:buClr>
                <a:schemeClr val="dk1"/>
              </a:buClr>
              <a:buSzPts val="1100"/>
              <a:buFont typeface="Arial"/>
              <a:buNone/>
            </a:pPr>
            <a:r>
              <a:rPr lang="en"/>
              <a:t>Review lec 4/5 &amp; </a:t>
            </a:r>
            <a:r>
              <a:rPr lang="en" u="sng">
                <a:solidFill>
                  <a:schemeClr val="hlink"/>
                </a:solidFill>
                <a:hlinkClick r:id="rId3"/>
              </a:rPr>
              <a:t>P1 Walkthrough</a:t>
            </a:r>
            <a:r>
              <a:rPr lang="en"/>
              <a:t> for examples, and be comfortable with:</a:t>
            </a:r>
            <a:endParaRPr/>
          </a:p>
          <a:p>
            <a:pPr indent="-355600" lvl="0" marL="914400" rtl="0" algn="l">
              <a:spcBef>
                <a:spcPts val="1600"/>
              </a:spcBef>
              <a:spcAft>
                <a:spcPts val="0"/>
              </a:spcAft>
              <a:buSzPts val="2000"/>
              <a:buChar char="●"/>
            </a:pPr>
            <a:r>
              <a:rPr lang="en"/>
              <a:t>If/Else statements</a:t>
            </a:r>
            <a:endParaRPr/>
          </a:p>
          <a:p>
            <a:pPr indent="-355600" lvl="0" marL="914400" rtl="0" algn="l">
              <a:spcBef>
                <a:spcPts val="1000"/>
              </a:spcBef>
              <a:spcAft>
                <a:spcPts val="0"/>
              </a:spcAft>
              <a:buSzPts val="2000"/>
              <a:buChar char="●"/>
            </a:pPr>
            <a:r>
              <a:rPr lang="en"/>
              <a:t>While Loops</a:t>
            </a:r>
            <a:endParaRPr/>
          </a:p>
          <a:p>
            <a:pPr indent="-355600" lvl="0" marL="914400" rtl="0" algn="l">
              <a:spcBef>
                <a:spcPts val="1000"/>
              </a:spcBef>
              <a:spcAft>
                <a:spcPts val="0"/>
              </a:spcAft>
              <a:buSzPts val="2000"/>
              <a:buChar char="●"/>
            </a:pPr>
            <a:r>
              <a:rPr lang="en"/>
              <a:t>Do-While Loops</a:t>
            </a:r>
            <a:endParaRPr/>
          </a:p>
          <a:p>
            <a:pPr indent="-355600" lvl="0" marL="914400" rtl="0" algn="l">
              <a:spcBef>
                <a:spcPts val="1000"/>
              </a:spcBef>
              <a:spcAft>
                <a:spcPts val="0"/>
              </a:spcAft>
              <a:buSzPts val="2000"/>
              <a:buChar char="●"/>
            </a:pPr>
            <a:r>
              <a:rPr lang="en"/>
              <a:t>For Loops</a:t>
            </a:r>
            <a:endParaRPr/>
          </a:p>
          <a:p>
            <a:pPr indent="0" lvl="0" marL="0" rtl="0" algn="l">
              <a:spcBef>
                <a:spcPts val="1000"/>
              </a:spcBef>
              <a:spcAft>
                <a:spcPts val="0"/>
              </a:spcAft>
              <a:buNone/>
            </a:pPr>
            <a:r>
              <a:t/>
            </a:r>
            <a:endParaRPr/>
          </a:p>
          <a:p>
            <a:pPr indent="0" lvl="0" marL="0" rtl="0" algn="l">
              <a:spcBef>
                <a:spcPts val="1600"/>
              </a:spcBef>
              <a:spcAft>
                <a:spcPts val="1600"/>
              </a:spcAft>
              <a:buNone/>
            </a:pPr>
            <a:r>
              <a:t/>
            </a:r>
            <a:endParaRPr/>
          </a:p>
        </p:txBody>
      </p:sp>
      <p:sp>
        <p:nvSpPr>
          <p:cNvPr id="165" name="Google Shape;165;p28"/>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a:t>
            </a:r>
            <a:r>
              <a:rPr i="1" lang="en"/>
              <a:t>beq</a:t>
            </a:r>
            <a:r>
              <a:rPr lang="en"/>
              <a:t> Instruction</a:t>
            </a:r>
            <a:endParaRPr/>
          </a:p>
        </p:txBody>
      </p:sp>
      <p:sp>
        <p:nvSpPr>
          <p:cNvPr id="171" name="Google Shape;171;p29"/>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beq instructions implement conditional branches, but how do we do unconditional branches like in ARM?</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When the 2 registers in beq are the same register, the branch is unconditional.</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Example: </a:t>
            </a:r>
            <a:r>
              <a:rPr lang="en">
                <a:solidFill>
                  <a:schemeClr val="accent1"/>
                </a:solidFill>
                <a:latin typeface="Consolas"/>
                <a:ea typeface="Consolas"/>
                <a:cs typeface="Consolas"/>
                <a:sym typeface="Consolas"/>
              </a:rPr>
              <a:t>beq 1 1 offset</a:t>
            </a:r>
            <a:r>
              <a:rPr lang="en"/>
              <a:t> is unconditional since r1 = r1 always.</a:t>
            </a:r>
            <a:endParaRPr/>
          </a:p>
        </p:txBody>
      </p:sp>
      <p:sp>
        <p:nvSpPr>
          <p:cNvPr id="172" name="Google Shape;172;p29"/>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Testing Project 1a</a:t>
            </a:r>
            <a:endParaRPr/>
          </a:p>
        </p:txBody>
      </p:sp>
      <p:sp>
        <p:nvSpPr>
          <p:cNvPr id="178" name="Google Shape;178;p30"/>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2</a:t>
            </a:r>
            <a:r>
              <a:rPr baseline="30000" lang="en"/>
              <a:t>10</a:t>
            </a:r>
            <a:r>
              <a:rPr lang="en"/>
              <a:t> (add, nor) + 3*2</a:t>
            </a:r>
            <a:r>
              <a:rPr baseline="30000" lang="en"/>
              <a:t>22</a:t>
            </a:r>
            <a:r>
              <a:rPr lang="en"/>
              <a:t> (lw, sw, beq) + 2</a:t>
            </a:r>
            <a:r>
              <a:rPr baseline="30000" lang="en"/>
              <a:t>6</a:t>
            </a:r>
            <a:r>
              <a:rPr lang="en"/>
              <a:t> (jalr) + 2 (noop, halt) = </a:t>
            </a:r>
            <a:r>
              <a:rPr lang="en"/>
              <a:t>12,584,002</a:t>
            </a:r>
            <a:r>
              <a:rPr lang="en"/>
              <a:t> possible LC2K instructions.</a:t>
            </a:r>
            <a:endParaRPr/>
          </a:p>
          <a:p>
            <a:pPr indent="0" lvl="0" marL="0" rtl="0" algn="l">
              <a:spcBef>
                <a:spcPts val="1600"/>
              </a:spcBef>
              <a:spcAft>
                <a:spcPts val="0"/>
              </a:spcAft>
              <a:buNone/>
            </a:pPr>
            <a:r>
              <a:rPr lang="en"/>
              <a:t>You </a:t>
            </a:r>
            <a:r>
              <a:rPr i="1" lang="en"/>
              <a:t>cannot</a:t>
            </a:r>
            <a:r>
              <a:rPr lang="en"/>
              <a:t> test all of these!</a:t>
            </a:r>
            <a:endParaRPr/>
          </a:p>
          <a:p>
            <a:pPr indent="0" lvl="0" marL="0" rtl="0" algn="l">
              <a:spcBef>
                <a:spcPts val="1600"/>
              </a:spcBef>
              <a:spcAft>
                <a:spcPts val="0"/>
              </a:spcAft>
              <a:buNone/>
            </a:pPr>
            <a:r>
              <a:rPr lang="en"/>
              <a:t>But, you can test every opcode, regA, regB, and destReg.</a:t>
            </a:r>
            <a:endParaRPr/>
          </a:p>
          <a:p>
            <a:pPr indent="0" lvl="0" marL="0" rtl="0" algn="l">
              <a:spcBef>
                <a:spcPts val="1600"/>
              </a:spcBef>
              <a:spcAft>
                <a:spcPts val="0"/>
              </a:spcAft>
              <a:buNone/>
            </a:pPr>
            <a:r>
              <a:rPr lang="en"/>
              <a:t>You should also test many types of offsets and .fill values:</a:t>
            </a:r>
            <a:endParaRPr/>
          </a:p>
          <a:p>
            <a:pPr indent="-355600" lvl="0" marL="457200" rtl="0" algn="l">
              <a:spcBef>
                <a:spcPts val="0"/>
              </a:spcBef>
              <a:spcAft>
                <a:spcPts val="0"/>
              </a:spcAft>
              <a:buSzPts val="2000"/>
              <a:buChar char="-"/>
            </a:pPr>
            <a:r>
              <a:rPr lang="en"/>
              <a:t>Numbers (16-bit 2’s complement)</a:t>
            </a:r>
            <a:endParaRPr/>
          </a:p>
          <a:p>
            <a:pPr indent="-355600" lvl="0" marL="457200" rtl="0" algn="l">
              <a:spcBef>
                <a:spcPts val="0"/>
              </a:spcBef>
              <a:spcAft>
                <a:spcPts val="0"/>
              </a:spcAft>
              <a:buSzPts val="2000"/>
              <a:buChar char="-"/>
            </a:pPr>
            <a:r>
              <a:rPr lang="en"/>
              <a:t>Absolutely-resolved labels for lw/sw/.fill</a:t>
            </a:r>
            <a:endParaRPr/>
          </a:p>
          <a:p>
            <a:pPr indent="-355600" lvl="0" marL="457200" rtl="0" algn="l">
              <a:spcBef>
                <a:spcPts val="0"/>
              </a:spcBef>
              <a:spcAft>
                <a:spcPts val="0"/>
              </a:spcAft>
              <a:buSzPts val="2000"/>
              <a:buChar char="-"/>
            </a:pPr>
            <a:r>
              <a:rPr lang="en"/>
              <a:t>Relatively-resolved labels for beq</a:t>
            </a:r>
            <a:endParaRPr/>
          </a:p>
        </p:txBody>
      </p:sp>
      <p:sp>
        <p:nvSpPr>
          <p:cNvPr id="179" name="Google Shape;179;p30"/>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LC2K to Machine Code Conversion Example</a:t>
            </a:r>
            <a:endParaRPr/>
          </a:p>
        </p:txBody>
      </p:sp>
      <p:sp>
        <p:nvSpPr>
          <p:cNvPr id="185" name="Google Shape;185;p31"/>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spec.as</a:t>
            </a:r>
            <a:endParaRPr/>
          </a:p>
          <a:p>
            <a:pPr indent="0" lvl="0" marL="0" rtl="0" algn="l">
              <a:spcBef>
                <a:spcPts val="0"/>
              </a:spcBef>
              <a:spcAft>
                <a:spcPts val="0"/>
              </a:spcAft>
              <a:buNone/>
            </a:pPr>
            <a:r>
              <a:rPr lang="en">
                <a:solidFill>
                  <a:srgbClr val="9900FF"/>
                </a:solidFill>
              </a:rPr>
              <a:t>lw</a:t>
            </a:r>
            <a:r>
              <a:rPr lang="en"/>
              <a:t>      </a:t>
            </a:r>
            <a:r>
              <a:rPr lang="en">
                <a:solidFill>
                  <a:schemeClr val="accent4"/>
                </a:solidFill>
              </a:rPr>
              <a:t>0</a:t>
            </a:r>
            <a:r>
              <a:rPr lang="en"/>
              <a:t>       </a:t>
            </a:r>
            <a:r>
              <a:rPr lang="en">
                <a:solidFill>
                  <a:srgbClr val="4A86E8"/>
                </a:solidFill>
              </a:rPr>
              <a:t>1</a:t>
            </a:r>
            <a:r>
              <a:rPr lang="en"/>
              <a:t>       </a:t>
            </a:r>
            <a:r>
              <a:rPr lang="en">
                <a:solidFill>
                  <a:schemeClr val="accent3"/>
                </a:solidFill>
              </a:rPr>
              <a:t>five</a:t>
            </a:r>
            <a:r>
              <a:rPr lang="en"/>
              <a:t>       load reg1 with 5 (symbolic address)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0000 000</a:t>
            </a:r>
            <a:r>
              <a:rPr lang="en">
                <a:solidFill>
                  <a:srgbClr val="9900FF"/>
                </a:solidFill>
              </a:rPr>
              <a:t>0 </a:t>
            </a:r>
            <a:r>
              <a:rPr lang="en">
                <a:solidFill>
                  <a:srgbClr val="9900FF"/>
                </a:solidFill>
              </a:rPr>
              <a:t>1</a:t>
            </a:r>
            <a:r>
              <a:rPr lang="en">
                <a:solidFill>
                  <a:srgbClr val="9900FF"/>
                </a:solidFill>
              </a:rPr>
              <a:t>0</a:t>
            </a:r>
            <a:r>
              <a:rPr lang="en">
                <a:solidFill>
                  <a:schemeClr val="accent4"/>
                </a:solidFill>
              </a:rPr>
              <a:t>00 0</a:t>
            </a:r>
            <a:r>
              <a:rPr lang="en">
                <a:solidFill>
                  <a:schemeClr val="accent1"/>
                </a:solidFill>
              </a:rPr>
              <a:t>001</a:t>
            </a:r>
            <a:r>
              <a:rPr lang="en">
                <a:solidFill>
                  <a:srgbClr val="0000FF"/>
                </a:solidFill>
              </a:rPr>
              <a:t> </a:t>
            </a:r>
            <a:r>
              <a:rPr lang="en">
                <a:solidFill>
                  <a:schemeClr val="accent3"/>
                </a:solidFill>
              </a:rPr>
              <a:t>0000 0000 0000 0111</a:t>
            </a:r>
            <a:endParaRPr>
              <a:solidFill>
                <a:schemeClr val="accent3"/>
              </a:solidFill>
            </a:endParaRPr>
          </a:p>
          <a:p>
            <a:pPr indent="0" lvl="0" marL="0" rtl="0" algn="l">
              <a:spcBef>
                <a:spcPts val="0"/>
              </a:spcBef>
              <a:spcAft>
                <a:spcPts val="0"/>
              </a:spcAft>
              <a:buNone/>
            </a:pPr>
            <a:r>
              <a:rPr lang="en"/>
              <a:t>= </a:t>
            </a:r>
            <a:r>
              <a:rPr b="1" lang="en"/>
              <a:t>0x00810007</a:t>
            </a:r>
            <a:endParaRPr b="1"/>
          </a:p>
        </p:txBody>
      </p:sp>
      <p:sp>
        <p:nvSpPr>
          <p:cNvPr id="186" name="Google Shape;186;p31"/>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1"/>
          <p:cNvPicPr preferRelativeResize="0"/>
          <p:nvPr/>
        </p:nvPicPr>
        <p:blipFill>
          <a:blip r:embed="rId3">
            <a:alphaModFix/>
          </a:blip>
          <a:stretch>
            <a:fillRect/>
          </a:stretch>
        </p:blipFill>
        <p:spPr>
          <a:xfrm>
            <a:off x="376700" y="1964328"/>
            <a:ext cx="7133700" cy="1563325"/>
          </a:xfrm>
          <a:prstGeom prst="rect">
            <a:avLst/>
          </a:prstGeom>
          <a:noFill/>
          <a:ln>
            <a:noFill/>
          </a:ln>
        </p:spPr>
      </p:pic>
      <p:cxnSp>
        <p:nvCxnSpPr>
          <p:cNvPr id="188" name="Google Shape;188;p31"/>
          <p:cNvCxnSpPr/>
          <p:nvPr/>
        </p:nvCxnSpPr>
        <p:spPr>
          <a:xfrm flipH="1" rot="10800000">
            <a:off x="2505025" y="1175500"/>
            <a:ext cx="1457700" cy="480300"/>
          </a:xfrm>
          <a:prstGeom prst="straightConnector1">
            <a:avLst/>
          </a:prstGeom>
          <a:noFill/>
          <a:ln cap="flat" cmpd="sng" w="9525">
            <a:solidFill>
              <a:schemeClr val="dk2"/>
            </a:solidFill>
            <a:prstDash val="solid"/>
            <a:round/>
            <a:headEnd len="med" w="med" type="none"/>
            <a:tailEnd len="med" w="med" type="triangle"/>
          </a:ln>
        </p:spPr>
      </p:cxnSp>
      <p:sp>
        <p:nvSpPr>
          <p:cNvPr id="189" name="Google Shape;189;p31"/>
          <p:cNvSpPr txBox="1"/>
          <p:nvPr/>
        </p:nvSpPr>
        <p:spPr>
          <a:xfrm>
            <a:off x="3962725" y="968500"/>
            <a:ext cx="4091700" cy="18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Helvetica Neue"/>
                <a:ea typeface="Helvetica Neue"/>
                <a:cs typeface="Helvetica Neue"/>
                <a:sym typeface="Helvetica Neue"/>
              </a:rPr>
              <a:t>“five” is defined on line 8 (address 7) so memory[</a:t>
            </a:r>
            <a:r>
              <a:rPr lang="en" sz="1200">
                <a:solidFill>
                  <a:schemeClr val="accent3"/>
                </a:solidFill>
                <a:latin typeface="Helvetica Neue"/>
                <a:ea typeface="Helvetica Neue"/>
                <a:cs typeface="Helvetica Neue"/>
                <a:sym typeface="Helvetica Neue"/>
              </a:rPr>
              <a:t>7</a:t>
            </a:r>
            <a:r>
              <a:rPr lang="en" sz="1200">
                <a:solidFill>
                  <a:schemeClr val="dk2"/>
                </a:solidFill>
                <a:latin typeface="Helvetica Neue"/>
                <a:ea typeface="Helvetica Neue"/>
                <a:cs typeface="Helvetica Neue"/>
                <a:sym typeface="Helvetica Neue"/>
              </a:rPr>
              <a:t>] = 5</a:t>
            </a:r>
            <a:endParaRPr sz="1200">
              <a:solidFill>
                <a:schemeClr val="dk2"/>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Upcoming Assignments</a:t>
            </a:r>
            <a:endParaRPr/>
          </a:p>
        </p:txBody>
      </p:sp>
      <p:sp>
        <p:nvSpPr>
          <p:cNvPr id="66" name="Google Shape;66;p14"/>
          <p:cNvSpPr txBox="1"/>
          <p:nvPr>
            <p:ph idx="1" type="body"/>
          </p:nvPr>
        </p:nvSpPr>
        <p:spPr>
          <a:xfrm>
            <a:off x="311700" y="823100"/>
            <a:ext cx="8520600" cy="374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Project 1a due Thursday September </a:t>
            </a:r>
            <a:r>
              <a:rPr lang="en"/>
              <a:t>11th</a:t>
            </a:r>
            <a:endParaRPr/>
          </a:p>
          <a:p>
            <a:pPr indent="-355600" lvl="0" marL="457200" rtl="0" algn="l">
              <a:spcBef>
                <a:spcPts val="1000"/>
              </a:spcBef>
              <a:spcAft>
                <a:spcPts val="1000"/>
              </a:spcAft>
              <a:buSzPts val="2000"/>
              <a:buChar char="●"/>
            </a:pPr>
            <a:r>
              <a:rPr lang="en"/>
              <a:t>Score distribution with late days from </a:t>
            </a:r>
            <a:r>
              <a:rPr lang="en"/>
              <a:t>W2</a:t>
            </a:r>
            <a:r>
              <a:rPr lang="en"/>
              <a:t>4:</a:t>
            </a:r>
            <a:endParaRPr/>
          </a:p>
        </p:txBody>
      </p:sp>
      <p:sp>
        <p:nvSpPr>
          <p:cNvPr id="67" name="Google Shape;67;p14"/>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8" name="Google Shape;68;p14"/>
          <p:cNvPicPr preferRelativeResize="0"/>
          <p:nvPr/>
        </p:nvPicPr>
        <p:blipFill>
          <a:blip r:embed="rId3">
            <a:alphaModFix/>
          </a:blip>
          <a:stretch>
            <a:fillRect/>
          </a:stretch>
        </p:blipFill>
        <p:spPr>
          <a:xfrm>
            <a:off x="833713" y="1770800"/>
            <a:ext cx="7476573" cy="307255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3: </a:t>
            </a:r>
            <a:r>
              <a:rPr lang="en"/>
              <a:t>LC2K Assembler Test Cases</a:t>
            </a:r>
            <a:endParaRPr/>
          </a:p>
        </p:txBody>
      </p:sp>
      <p:sp>
        <p:nvSpPr>
          <p:cNvPr id="195" name="Google Shape;195;p32"/>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lt1"/>
              </a:buClr>
              <a:buSzPts val="1100"/>
              <a:buFont typeface="Arial"/>
              <a:buNone/>
            </a:pPr>
            <a:r>
              <a:rPr lang="en" sz="1500">
                <a:solidFill>
                  <a:schemeClr val="dk1"/>
                </a:solidFill>
                <a:latin typeface="Arial"/>
                <a:ea typeface="Arial"/>
                <a:cs typeface="Arial"/>
                <a:sym typeface="Arial"/>
              </a:rPr>
              <a:t>For this problem, your group must submit test cases that e</a:t>
            </a:r>
            <a:r>
              <a:rPr lang="en" sz="1500">
                <a:solidFill>
                  <a:schemeClr val="dk1"/>
                </a:solidFill>
                <a:latin typeface="Arial"/>
                <a:ea typeface="Arial"/>
                <a:cs typeface="Arial"/>
                <a:sym typeface="Arial"/>
              </a:rPr>
              <a:t>xpose</a:t>
            </a:r>
            <a:r>
              <a:rPr lang="en" sz="1500">
                <a:solidFill>
                  <a:schemeClr val="dk1"/>
                </a:solidFill>
                <a:latin typeface="Arial"/>
                <a:ea typeface="Arial"/>
                <a:cs typeface="Arial"/>
                <a:sym typeface="Arial"/>
              </a:rPr>
              <a:t> at least 3 of the instructor bugs in project 1a. Once you have written test cases that expose the bugs, you must write the corresponding correct machine code output and submit it to the autograder for full credit. In addition to the constraints listed in the project, each LC2K program you write must be </a:t>
            </a:r>
            <a:r>
              <a:rPr b="1" lang="en" sz="1500" u="sng">
                <a:solidFill>
                  <a:schemeClr val="dk1"/>
                </a:solidFill>
                <a:latin typeface="Arial"/>
                <a:ea typeface="Arial"/>
                <a:cs typeface="Arial"/>
                <a:sym typeface="Arial"/>
              </a:rPr>
              <a:t>limited to 5 lines or fewer</a:t>
            </a:r>
            <a:r>
              <a:rPr lang="en" sz="1500">
                <a:solidFill>
                  <a:schemeClr val="dk1"/>
                </a:solidFill>
                <a:latin typeface="Arial"/>
                <a:ea typeface="Arial"/>
                <a:cs typeface="Arial"/>
                <a:sym typeface="Arial"/>
              </a:rPr>
              <a:t>. No test cases should cause errors on a correct assembler. Each submission will be limited to 3 test cases, but fewer may be needed. Each output file name must be the same as the assembly, with the extension changed to .mc.</a:t>
            </a:r>
            <a:endParaRPr sz="15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lt1"/>
              </a:buClr>
              <a:buSzPts val="1100"/>
              <a:buFont typeface="Arial"/>
              <a:buNone/>
            </a:pPr>
            <a:r>
              <a:t/>
            </a:r>
            <a:endParaRPr sz="15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lt1"/>
              </a:buClr>
              <a:buSzPts val="1100"/>
              <a:buFont typeface="Arial"/>
              <a:buNone/>
            </a:pPr>
            <a:r>
              <a:rPr lang="en" sz="1500">
                <a:solidFill>
                  <a:schemeClr val="dk1"/>
                </a:solidFill>
                <a:latin typeface="Arial"/>
                <a:ea typeface="Arial"/>
                <a:cs typeface="Arial"/>
                <a:sym typeface="Arial"/>
              </a:rPr>
              <a:t>You are encouraged to use (and submit) these test cases if you are still working on P1a. A great strategy is to run these test cases on your assembler and "diff" your output with the correct output any time you make a change.</a:t>
            </a:r>
            <a:endParaRPr sz="2400">
              <a:solidFill>
                <a:schemeClr val="dk1"/>
              </a:solidFill>
            </a:endParaRPr>
          </a:p>
        </p:txBody>
      </p:sp>
      <p:sp>
        <p:nvSpPr>
          <p:cNvPr id="196" name="Google Shape;196;p32"/>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EECS 370</a:t>
            </a:r>
            <a:endParaRPr/>
          </a:p>
        </p:txBody>
      </p:sp>
      <p:sp>
        <p:nvSpPr>
          <p:cNvPr id="202" name="Google Shape;202;p33"/>
          <p:cNvSpPr txBox="1"/>
          <p:nvPr>
            <p:ph idx="1" type="subTitle"/>
          </p:nvPr>
        </p:nvSpPr>
        <p:spPr>
          <a:xfrm>
            <a:off x="311700" y="2834125"/>
            <a:ext cx="8520600" cy="15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Lab </a:t>
            </a:r>
            <a:r>
              <a:rPr lang="en"/>
              <a:t>2: Project 1 - LC2K ISA</a:t>
            </a:r>
            <a:endParaRPr/>
          </a:p>
        </p:txBody>
      </p:sp>
      <p:sp>
        <p:nvSpPr>
          <p:cNvPr id="203" name="Google Shape;203;p33"/>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Extra Slides</a:t>
            </a:r>
            <a:endParaRPr/>
          </a:p>
        </p:txBody>
      </p:sp>
      <p:sp>
        <p:nvSpPr>
          <p:cNvPr id="209" name="Google Shape;209;p34"/>
          <p:cNvSpPr txBox="1"/>
          <p:nvPr>
            <p:ph idx="1" type="subTitle"/>
          </p:nvPr>
        </p:nvSpPr>
        <p:spPr>
          <a:xfrm>
            <a:off x="311700" y="2834125"/>
            <a:ext cx="8520600" cy="1530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34"/>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2’s Complement Sign Extension</a:t>
            </a:r>
            <a:endParaRPr/>
          </a:p>
        </p:txBody>
      </p:sp>
      <p:sp>
        <p:nvSpPr>
          <p:cNvPr id="216" name="Google Shape;216;p35"/>
          <p:cNvSpPr txBox="1"/>
          <p:nvPr>
            <p:ph idx="1" type="body"/>
          </p:nvPr>
        </p:nvSpPr>
        <p:spPr>
          <a:xfrm>
            <a:off x="311700" y="1020275"/>
            <a:ext cx="8520600" cy="365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Consider this </a:t>
            </a:r>
            <a:r>
              <a:rPr lang="en">
                <a:solidFill>
                  <a:schemeClr val="accent5"/>
                </a:solidFill>
              </a:rPr>
              <a:t>4</a:t>
            </a:r>
            <a:r>
              <a:rPr lang="en"/>
              <a:t>-bit signed number: </a:t>
            </a:r>
            <a:r>
              <a:rPr lang="en">
                <a:latin typeface="Consolas"/>
                <a:ea typeface="Consolas"/>
                <a:cs typeface="Consolas"/>
                <a:sym typeface="Consolas"/>
              </a:rPr>
              <a:t>0b1011</a:t>
            </a:r>
            <a:endParaRPr>
              <a:latin typeface="Consolas"/>
              <a:ea typeface="Consolas"/>
              <a:cs typeface="Consolas"/>
              <a:sym typeface="Consolas"/>
            </a:endParaRPr>
          </a:p>
          <a:p>
            <a:pPr indent="457200" lvl="0" marL="0" rtl="0" algn="l">
              <a:spcBef>
                <a:spcPts val="1600"/>
              </a:spcBef>
              <a:spcAft>
                <a:spcPts val="0"/>
              </a:spcAft>
              <a:buClr>
                <a:schemeClr val="dk1"/>
              </a:buClr>
              <a:buSzPts val="1100"/>
              <a:buFont typeface="Arial"/>
              <a:buNone/>
            </a:pPr>
            <a:r>
              <a:rPr lang="en">
                <a:latin typeface="Consolas"/>
                <a:ea typeface="Consolas"/>
                <a:cs typeface="Consolas"/>
                <a:sym typeface="Consolas"/>
              </a:rPr>
              <a:t>0b1011 </a:t>
            </a:r>
            <a:r>
              <a:rPr lang="en">
                <a:solidFill>
                  <a:srgbClr val="999999"/>
                </a:solidFill>
                <a:latin typeface="Consolas"/>
                <a:ea typeface="Consolas"/>
                <a:cs typeface="Consolas"/>
                <a:sym typeface="Consolas"/>
              </a:rPr>
              <a:t>-&gt;</a:t>
            </a:r>
            <a:r>
              <a:rPr lang="en">
                <a:latin typeface="Consolas"/>
                <a:ea typeface="Consolas"/>
                <a:cs typeface="Consolas"/>
                <a:sym typeface="Consolas"/>
              </a:rPr>
              <a:t> 1(</a:t>
            </a:r>
            <a:r>
              <a:rPr lang="en">
                <a:solidFill>
                  <a:schemeClr val="accent3"/>
                </a:solidFill>
                <a:latin typeface="Consolas"/>
                <a:ea typeface="Consolas"/>
                <a:cs typeface="Consolas"/>
                <a:sym typeface="Consolas"/>
              </a:rPr>
              <a:t>-</a:t>
            </a:r>
            <a:r>
              <a:rPr lang="en">
                <a:latin typeface="Consolas"/>
                <a:ea typeface="Consolas"/>
                <a:cs typeface="Consolas"/>
                <a:sym typeface="Consolas"/>
              </a:rPr>
              <a:t>2</a:t>
            </a:r>
            <a:r>
              <a:rPr baseline="30000" lang="en">
                <a:latin typeface="Consolas"/>
                <a:ea typeface="Consolas"/>
                <a:cs typeface="Consolas"/>
                <a:sym typeface="Consolas"/>
              </a:rPr>
              <a:t>3</a:t>
            </a:r>
            <a:r>
              <a:rPr lang="en">
                <a:latin typeface="Consolas"/>
                <a:ea typeface="Consolas"/>
                <a:cs typeface="Consolas"/>
                <a:sym typeface="Consolas"/>
              </a:rPr>
              <a:t>) + 0(2</a:t>
            </a:r>
            <a:r>
              <a:rPr baseline="30000" lang="en">
                <a:latin typeface="Consolas"/>
                <a:ea typeface="Consolas"/>
                <a:cs typeface="Consolas"/>
                <a:sym typeface="Consolas"/>
              </a:rPr>
              <a:t>2</a:t>
            </a:r>
            <a:r>
              <a:rPr lang="en">
                <a:latin typeface="Consolas"/>
                <a:ea typeface="Consolas"/>
                <a:cs typeface="Consolas"/>
                <a:sym typeface="Consolas"/>
              </a:rPr>
              <a:t>) + 1(2</a:t>
            </a:r>
            <a:r>
              <a:rPr baseline="30000" lang="en">
                <a:latin typeface="Consolas"/>
                <a:ea typeface="Consolas"/>
                <a:cs typeface="Consolas"/>
                <a:sym typeface="Consolas"/>
              </a:rPr>
              <a:t>1</a:t>
            </a:r>
            <a:r>
              <a:rPr lang="en">
                <a:latin typeface="Consolas"/>
                <a:ea typeface="Consolas"/>
                <a:cs typeface="Consolas"/>
                <a:sym typeface="Consolas"/>
              </a:rPr>
              <a:t>) + 1(2</a:t>
            </a:r>
            <a:r>
              <a:rPr baseline="30000" lang="en">
                <a:latin typeface="Consolas"/>
                <a:ea typeface="Consolas"/>
                <a:cs typeface="Consolas"/>
                <a:sym typeface="Consolas"/>
              </a:rPr>
              <a:t>0</a:t>
            </a:r>
            <a:r>
              <a:rPr lang="en">
                <a:latin typeface="Consolas"/>
                <a:ea typeface="Consolas"/>
                <a:cs typeface="Consolas"/>
                <a:sym typeface="Consolas"/>
              </a:rPr>
              <a:t>) </a:t>
            </a:r>
            <a:r>
              <a:rPr lang="en">
                <a:solidFill>
                  <a:srgbClr val="999999"/>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-5</a:t>
            </a:r>
            <a:endParaRPr>
              <a:solidFill>
                <a:schemeClr val="dk1"/>
              </a:solidFill>
            </a:endParaRPr>
          </a:p>
          <a:p>
            <a:pPr indent="0" lvl="0" marL="0" rtl="0" algn="l">
              <a:spcBef>
                <a:spcPts val="1600"/>
              </a:spcBef>
              <a:spcAft>
                <a:spcPts val="0"/>
              </a:spcAft>
              <a:buNone/>
            </a:pPr>
            <a:r>
              <a:rPr lang="en"/>
              <a:t>To increase the size of a signed number, just copy the MSB into the “new” bit positions. This is called “</a:t>
            </a:r>
            <a:r>
              <a:rPr b="1" i="1" lang="en"/>
              <a:t>sign extension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example, to make </a:t>
            </a:r>
            <a:r>
              <a:rPr lang="en">
                <a:latin typeface="Consolas"/>
                <a:ea typeface="Consolas"/>
                <a:cs typeface="Consolas"/>
                <a:sym typeface="Consolas"/>
              </a:rPr>
              <a:t>0b1011</a:t>
            </a:r>
            <a:r>
              <a:rPr lang="en"/>
              <a:t> an </a:t>
            </a:r>
            <a:r>
              <a:rPr lang="en">
                <a:solidFill>
                  <a:schemeClr val="accent5"/>
                </a:solidFill>
              </a:rPr>
              <a:t>8</a:t>
            </a:r>
            <a:r>
              <a:rPr lang="en"/>
              <a:t>-bit signed number:</a:t>
            </a:r>
            <a:endParaRPr/>
          </a:p>
          <a:p>
            <a:pPr indent="457200" lvl="0" marL="0" rtl="0" algn="l">
              <a:spcBef>
                <a:spcPts val="0"/>
              </a:spcBef>
              <a:spcAft>
                <a:spcPts val="0"/>
              </a:spcAft>
              <a:buNone/>
            </a:pPr>
            <a:r>
              <a:rPr lang="en">
                <a:latin typeface="Consolas"/>
                <a:ea typeface="Consolas"/>
                <a:cs typeface="Consolas"/>
                <a:sym typeface="Consolas"/>
              </a:rPr>
              <a:t>0b</a:t>
            </a:r>
            <a:r>
              <a:rPr lang="en">
                <a:solidFill>
                  <a:schemeClr val="accent3"/>
                </a:solidFill>
                <a:latin typeface="Consolas"/>
                <a:ea typeface="Consolas"/>
                <a:cs typeface="Consolas"/>
                <a:sym typeface="Consolas"/>
              </a:rPr>
              <a:t>1</a:t>
            </a:r>
            <a:r>
              <a:rPr lang="en">
                <a:latin typeface="Consolas"/>
                <a:ea typeface="Consolas"/>
                <a:cs typeface="Consolas"/>
                <a:sym typeface="Consolas"/>
              </a:rPr>
              <a:t>011 </a:t>
            </a:r>
            <a:r>
              <a:rPr lang="en">
                <a:solidFill>
                  <a:srgbClr val="999999"/>
                </a:solidFill>
                <a:latin typeface="Consolas"/>
                <a:ea typeface="Consolas"/>
                <a:cs typeface="Consolas"/>
                <a:sym typeface="Consolas"/>
              </a:rPr>
              <a:t>-signextend-&gt;</a:t>
            </a:r>
            <a:r>
              <a:rPr lang="en">
                <a:latin typeface="Consolas"/>
                <a:ea typeface="Consolas"/>
                <a:cs typeface="Consolas"/>
                <a:sym typeface="Consolas"/>
              </a:rPr>
              <a:t> 0b</a:t>
            </a:r>
            <a:r>
              <a:rPr lang="en">
                <a:solidFill>
                  <a:schemeClr val="accent3"/>
                </a:solidFill>
                <a:latin typeface="Consolas"/>
                <a:ea typeface="Consolas"/>
                <a:cs typeface="Consolas"/>
                <a:sym typeface="Consolas"/>
              </a:rPr>
              <a:t>1111</a:t>
            </a:r>
            <a:r>
              <a:rPr lang="en">
                <a:latin typeface="Consolas"/>
                <a:ea typeface="Consolas"/>
                <a:cs typeface="Consolas"/>
                <a:sym typeface="Consolas"/>
              </a:rPr>
              <a:t>1011</a:t>
            </a:r>
            <a:endParaRPr>
              <a:latin typeface="Consolas"/>
              <a:ea typeface="Consolas"/>
              <a:cs typeface="Consolas"/>
              <a:sym typeface="Consolas"/>
            </a:endParaRPr>
          </a:p>
          <a:p>
            <a:pPr indent="457200" lvl="0" marL="0" rtl="0" algn="l">
              <a:spcBef>
                <a:spcPts val="0"/>
              </a:spcBef>
              <a:spcAft>
                <a:spcPts val="0"/>
              </a:spcAft>
              <a:buNone/>
            </a:pPr>
            <a:r>
              <a:rPr lang="en">
                <a:latin typeface="Consolas"/>
                <a:ea typeface="Consolas"/>
                <a:cs typeface="Consolas"/>
                <a:sym typeface="Consolas"/>
              </a:rPr>
              <a:t>0b11111011 </a:t>
            </a:r>
            <a:r>
              <a:rPr lang="en">
                <a:solidFill>
                  <a:srgbClr val="999999"/>
                </a:solidFill>
                <a:latin typeface="Consolas"/>
                <a:ea typeface="Consolas"/>
                <a:cs typeface="Consolas"/>
                <a:sym typeface="Consolas"/>
              </a:rPr>
              <a:t>-&gt;</a:t>
            </a:r>
            <a:r>
              <a:rPr lang="en">
                <a:latin typeface="Consolas"/>
                <a:ea typeface="Consolas"/>
                <a:cs typeface="Consolas"/>
                <a:sym typeface="Consolas"/>
              </a:rPr>
              <a:t> 1(</a:t>
            </a:r>
            <a:r>
              <a:rPr lang="en">
                <a:solidFill>
                  <a:schemeClr val="accent3"/>
                </a:solidFill>
                <a:latin typeface="Consolas"/>
                <a:ea typeface="Consolas"/>
                <a:cs typeface="Consolas"/>
                <a:sym typeface="Consolas"/>
              </a:rPr>
              <a:t>-</a:t>
            </a:r>
            <a:r>
              <a:rPr lang="en">
                <a:latin typeface="Consolas"/>
                <a:ea typeface="Consolas"/>
                <a:cs typeface="Consolas"/>
                <a:sym typeface="Consolas"/>
              </a:rPr>
              <a:t>2</a:t>
            </a:r>
            <a:r>
              <a:rPr baseline="30000" lang="en">
                <a:latin typeface="Consolas"/>
                <a:ea typeface="Consolas"/>
                <a:cs typeface="Consolas"/>
                <a:sym typeface="Consolas"/>
              </a:rPr>
              <a:t>7</a:t>
            </a:r>
            <a:r>
              <a:rPr lang="en">
                <a:latin typeface="Consolas"/>
                <a:ea typeface="Consolas"/>
                <a:cs typeface="Consolas"/>
                <a:sym typeface="Consolas"/>
              </a:rPr>
              <a:t>) + 1(2</a:t>
            </a:r>
            <a:r>
              <a:rPr baseline="30000" lang="en">
                <a:latin typeface="Consolas"/>
                <a:ea typeface="Consolas"/>
                <a:cs typeface="Consolas"/>
                <a:sym typeface="Consolas"/>
              </a:rPr>
              <a:t>6</a:t>
            </a:r>
            <a:r>
              <a:rPr lang="en">
                <a:latin typeface="Consolas"/>
                <a:ea typeface="Consolas"/>
                <a:cs typeface="Consolas"/>
                <a:sym typeface="Consolas"/>
              </a:rPr>
              <a:t>) + 1(2</a:t>
            </a:r>
            <a:r>
              <a:rPr baseline="30000" lang="en">
                <a:latin typeface="Consolas"/>
                <a:ea typeface="Consolas"/>
                <a:cs typeface="Consolas"/>
                <a:sym typeface="Consolas"/>
              </a:rPr>
              <a:t>5</a:t>
            </a:r>
            <a:r>
              <a:rPr lang="en">
                <a:latin typeface="Consolas"/>
                <a:ea typeface="Consolas"/>
                <a:cs typeface="Consolas"/>
                <a:sym typeface="Consolas"/>
              </a:rPr>
              <a:t>) + 1(2</a:t>
            </a:r>
            <a:r>
              <a:rPr baseline="30000" lang="en">
                <a:latin typeface="Consolas"/>
                <a:ea typeface="Consolas"/>
                <a:cs typeface="Consolas"/>
                <a:sym typeface="Consolas"/>
              </a:rPr>
              <a:t>4</a:t>
            </a:r>
            <a:r>
              <a:rPr lang="en">
                <a:latin typeface="Consolas"/>
                <a:ea typeface="Consolas"/>
                <a:cs typeface="Consolas"/>
                <a:sym typeface="Consolas"/>
              </a:rPr>
              <a:t>) + 1(2</a:t>
            </a:r>
            <a:r>
              <a:rPr baseline="30000" lang="en">
                <a:latin typeface="Consolas"/>
                <a:ea typeface="Consolas"/>
                <a:cs typeface="Consolas"/>
                <a:sym typeface="Consolas"/>
              </a:rPr>
              <a:t>3</a:t>
            </a:r>
            <a:r>
              <a:rPr lang="en">
                <a:latin typeface="Consolas"/>
                <a:ea typeface="Consolas"/>
                <a:cs typeface="Consolas"/>
                <a:sym typeface="Consolas"/>
              </a:rPr>
              <a:t>) +</a:t>
            </a:r>
            <a:endParaRPr>
              <a:latin typeface="Consolas"/>
              <a:ea typeface="Consolas"/>
              <a:cs typeface="Consolas"/>
              <a:sym typeface="Consolas"/>
            </a:endParaRPr>
          </a:p>
          <a:p>
            <a:pPr indent="0" lvl="0" marL="2286000" rtl="0" algn="l">
              <a:spcBef>
                <a:spcPts val="0"/>
              </a:spcBef>
              <a:spcAft>
                <a:spcPts val="0"/>
              </a:spcAft>
              <a:buNone/>
            </a:pPr>
            <a:r>
              <a:rPr lang="en">
                <a:latin typeface="Consolas"/>
                <a:ea typeface="Consolas"/>
                <a:cs typeface="Consolas"/>
                <a:sym typeface="Consolas"/>
              </a:rPr>
              <a:t> 0(2</a:t>
            </a:r>
            <a:r>
              <a:rPr baseline="30000" lang="en">
                <a:latin typeface="Consolas"/>
                <a:ea typeface="Consolas"/>
                <a:cs typeface="Consolas"/>
                <a:sym typeface="Consolas"/>
              </a:rPr>
              <a:t>2</a:t>
            </a:r>
            <a:r>
              <a:rPr lang="en">
                <a:latin typeface="Consolas"/>
                <a:ea typeface="Consolas"/>
                <a:cs typeface="Consolas"/>
                <a:sym typeface="Consolas"/>
              </a:rPr>
              <a:t>) + 1(2</a:t>
            </a:r>
            <a:r>
              <a:rPr baseline="30000" lang="en">
                <a:latin typeface="Consolas"/>
                <a:ea typeface="Consolas"/>
                <a:cs typeface="Consolas"/>
                <a:sym typeface="Consolas"/>
              </a:rPr>
              <a:t>1</a:t>
            </a:r>
            <a:r>
              <a:rPr lang="en">
                <a:latin typeface="Consolas"/>
                <a:ea typeface="Consolas"/>
                <a:cs typeface="Consolas"/>
                <a:sym typeface="Consolas"/>
              </a:rPr>
              <a:t>) + 1(2</a:t>
            </a:r>
            <a:r>
              <a:rPr baseline="30000" lang="en">
                <a:latin typeface="Consolas"/>
                <a:ea typeface="Consolas"/>
                <a:cs typeface="Consolas"/>
                <a:sym typeface="Consolas"/>
              </a:rPr>
              <a:t>0</a:t>
            </a:r>
            <a:r>
              <a:rPr lang="en">
                <a:latin typeface="Consolas"/>
                <a:ea typeface="Consolas"/>
                <a:cs typeface="Consolas"/>
                <a:sym typeface="Consolas"/>
              </a:rPr>
              <a:t>) </a:t>
            </a:r>
            <a:r>
              <a:rPr lang="en">
                <a:solidFill>
                  <a:srgbClr val="999999"/>
                </a:solidFill>
                <a:latin typeface="Consolas"/>
                <a:ea typeface="Consolas"/>
                <a:cs typeface="Consolas"/>
                <a:sym typeface="Consolas"/>
              </a:rPr>
              <a:t>=</a:t>
            </a:r>
            <a:r>
              <a:rPr lang="en">
                <a:latin typeface="Consolas"/>
                <a:ea typeface="Consolas"/>
                <a:cs typeface="Consolas"/>
                <a:sym typeface="Consolas"/>
              </a:rPr>
              <a:t> </a:t>
            </a:r>
            <a:r>
              <a:rPr lang="en">
                <a:solidFill>
                  <a:schemeClr val="dk1"/>
                </a:solidFill>
                <a:latin typeface="Consolas"/>
                <a:ea typeface="Consolas"/>
                <a:cs typeface="Consolas"/>
                <a:sym typeface="Consolas"/>
              </a:rPr>
              <a:t>-5</a:t>
            </a:r>
            <a:endParaRPr>
              <a:solidFill>
                <a:schemeClr val="dk1"/>
              </a:solidFill>
            </a:endParaRPr>
          </a:p>
          <a:p>
            <a:pPr indent="457200" lvl="0" marL="0" rtl="0" algn="l">
              <a:spcBef>
                <a:spcPts val="1600"/>
              </a:spcBef>
              <a:spcAft>
                <a:spcPts val="0"/>
              </a:spcAft>
              <a:buNone/>
            </a:pPr>
            <a:r>
              <a:rPr lang="en">
                <a:solidFill>
                  <a:schemeClr val="accent3"/>
                </a:solidFill>
              </a:rPr>
              <a:t> </a:t>
            </a:r>
            <a:endParaRPr/>
          </a:p>
          <a:p>
            <a:pPr indent="0" lvl="0" marL="0" rtl="0" algn="l">
              <a:spcBef>
                <a:spcPts val="1600"/>
              </a:spcBef>
              <a:spcAft>
                <a:spcPts val="1600"/>
              </a:spcAft>
              <a:buNone/>
            </a:pPr>
            <a:r>
              <a:t/>
            </a:r>
            <a:endParaRPr/>
          </a:p>
        </p:txBody>
      </p:sp>
      <p:sp>
        <p:nvSpPr>
          <p:cNvPr id="217" name="Google Shape;217;p35"/>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 in 2’s Complement</a:t>
            </a:r>
            <a:endParaRPr/>
          </a:p>
        </p:txBody>
      </p:sp>
      <p:sp>
        <p:nvSpPr>
          <p:cNvPr id="223" name="Google Shape;223;p36"/>
          <p:cNvSpPr txBox="1"/>
          <p:nvPr>
            <p:ph idx="1" type="body"/>
          </p:nvPr>
        </p:nvSpPr>
        <p:spPr>
          <a:xfrm>
            <a:off x="311700" y="1152475"/>
            <a:ext cx="8520600" cy="50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Addition is the same as normal binary! Let’s do some 4-bit examples:</a:t>
            </a:r>
            <a:endParaRPr/>
          </a:p>
        </p:txBody>
      </p:sp>
      <p:sp>
        <p:nvSpPr>
          <p:cNvPr id="224" name="Google Shape;224;p36"/>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5" name="Google Shape;225;p36"/>
          <p:cNvSpPr txBox="1"/>
          <p:nvPr>
            <p:ph idx="1" type="body"/>
          </p:nvPr>
        </p:nvSpPr>
        <p:spPr>
          <a:xfrm>
            <a:off x="42600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0111 </a:t>
            </a:r>
            <a:r>
              <a:rPr lang="en">
                <a:solidFill>
                  <a:srgbClr val="999999"/>
                </a:solidFill>
                <a:latin typeface="Consolas"/>
                <a:ea typeface="Consolas"/>
                <a:cs typeface="Consolas"/>
                <a:sym typeface="Consolas"/>
              </a:rPr>
              <a:t>(7)</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1000 </a:t>
            </a:r>
            <a:r>
              <a:rPr lang="en">
                <a:solidFill>
                  <a:srgbClr val="999999"/>
                </a:solidFill>
                <a:latin typeface="Consolas"/>
                <a:ea typeface="Consolas"/>
                <a:cs typeface="Consolas"/>
                <a:sym typeface="Consolas"/>
              </a:rPr>
              <a:t>(-8)</a:t>
            </a:r>
            <a:endParaRPr/>
          </a:p>
        </p:txBody>
      </p:sp>
      <p:cxnSp>
        <p:nvCxnSpPr>
          <p:cNvPr id="226" name="Google Shape;226;p36"/>
          <p:cNvCxnSpPr/>
          <p:nvPr/>
        </p:nvCxnSpPr>
        <p:spPr>
          <a:xfrm flipH="1" rot="10800000">
            <a:off x="501275" y="31779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27" name="Google Shape;227;p36"/>
          <p:cNvSpPr txBox="1"/>
          <p:nvPr>
            <p:ph idx="1" type="body"/>
          </p:nvPr>
        </p:nvSpPr>
        <p:spPr>
          <a:xfrm>
            <a:off x="355665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0101 </a:t>
            </a:r>
            <a:r>
              <a:rPr lang="en">
                <a:solidFill>
                  <a:srgbClr val="999999"/>
                </a:solidFill>
                <a:latin typeface="Consolas"/>
                <a:ea typeface="Consolas"/>
                <a:cs typeface="Consolas"/>
                <a:sym typeface="Consolas"/>
              </a:rPr>
              <a:t>(5)</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0001 </a:t>
            </a:r>
            <a:r>
              <a:rPr lang="en">
                <a:solidFill>
                  <a:srgbClr val="999999"/>
                </a:solidFill>
                <a:latin typeface="Consolas"/>
                <a:ea typeface="Consolas"/>
                <a:cs typeface="Consolas"/>
                <a:sym typeface="Consolas"/>
              </a:rPr>
              <a:t>(1)</a:t>
            </a:r>
            <a:endParaRPr/>
          </a:p>
        </p:txBody>
      </p:sp>
      <p:cxnSp>
        <p:nvCxnSpPr>
          <p:cNvPr id="228" name="Google Shape;228;p36"/>
          <p:cNvCxnSpPr/>
          <p:nvPr/>
        </p:nvCxnSpPr>
        <p:spPr>
          <a:xfrm flipH="1" rot="10800000">
            <a:off x="3631925" y="31779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29" name="Google Shape;229;p36"/>
          <p:cNvSpPr txBox="1"/>
          <p:nvPr>
            <p:ph idx="1" type="body"/>
          </p:nvPr>
        </p:nvSpPr>
        <p:spPr>
          <a:xfrm>
            <a:off x="645870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1101 </a:t>
            </a:r>
            <a:r>
              <a:rPr lang="en">
                <a:solidFill>
                  <a:srgbClr val="999999"/>
                </a:solidFill>
                <a:latin typeface="Consolas"/>
                <a:ea typeface="Consolas"/>
                <a:cs typeface="Consolas"/>
                <a:sym typeface="Consolas"/>
              </a:rPr>
              <a:t>(-3)</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1110 </a:t>
            </a:r>
            <a:r>
              <a:rPr lang="en">
                <a:solidFill>
                  <a:srgbClr val="999999"/>
                </a:solidFill>
                <a:latin typeface="Consolas"/>
                <a:ea typeface="Consolas"/>
                <a:cs typeface="Consolas"/>
                <a:sym typeface="Consolas"/>
              </a:rPr>
              <a:t>(-2)</a:t>
            </a:r>
            <a:endParaRPr>
              <a:solidFill>
                <a:srgbClr val="999999"/>
              </a:solidFill>
              <a:latin typeface="Consolas"/>
              <a:ea typeface="Consolas"/>
              <a:cs typeface="Consolas"/>
              <a:sym typeface="Consolas"/>
            </a:endParaRPr>
          </a:p>
          <a:p>
            <a:pPr indent="0" lvl="0" marL="0" rtl="0" algn="l">
              <a:spcBef>
                <a:spcPts val="0"/>
              </a:spcBef>
              <a:spcAft>
                <a:spcPts val="0"/>
              </a:spcAft>
              <a:buNone/>
            </a:pPr>
            <a:r>
              <a:t/>
            </a:r>
            <a:endParaRPr/>
          </a:p>
        </p:txBody>
      </p:sp>
      <p:cxnSp>
        <p:nvCxnSpPr>
          <p:cNvPr id="230" name="Google Shape;230;p36"/>
          <p:cNvCxnSpPr/>
          <p:nvPr/>
        </p:nvCxnSpPr>
        <p:spPr>
          <a:xfrm flipH="1" rot="10800000">
            <a:off x="6533975" y="3177900"/>
            <a:ext cx="1080900" cy="300"/>
          </a:xfrm>
          <a:prstGeom prst="straightConnector1">
            <a:avLst/>
          </a:prstGeom>
          <a:noFill/>
          <a:ln cap="flat" cmpd="sng" w="9525">
            <a:solidFill>
              <a:srgbClr val="CCCCCC"/>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idx="1" type="body"/>
          </p:nvPr>
        </p:nvSpPr>
        <p:spPr>
          <a:xfrm>
            <a:off x="6458700" y="3101700"/>
            <a:ext cx="2259300" cy="50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 	1011 </a:t>
            </a:r>
            <a:r>
              <a:rPr lang="en">
                <a:solidFill>
                  <a:srgbClr val="999999"/>
                </a:solidFill>
                <a:latin typeface="Consolas"/>
                <a:ea typeface="Consolas"/>
                <a:cs typeface="Consolas"/>
                <a:sym typeface="Consolas"/>
              </a:rPr>
              <a:t>(-5)</a:t>
            </a:r>
            <a:r>
              <a:rPr lang="en"/>
              <a:t> ✅</a:t>
            </a:r>
            <a:endParaRPr>
              <a:latin typeface="Consolas"/>
              <a:ea typeface="Consolas"/>
              <a:cs typeface="Consolas"/>
              <a:sym typeface="Consolas"/>
            </a:endParaRPr>
          </a:p>
        </p:txBody>
      </p:sp>
      <p:sp>
        <p:nvSpPr>
          <p:cNvPr id="236" name="Google Shape;236;p37"/>
          <p:cNvSpPr txBox="1"/>
          <p:nvPr>
            <p:ph idx="1" type="body"/>
          </p:nvPr>
        </p:nvSpPr>
        <p:spPr>
          <a:xfrm>
            <a:off x="3556650" y="3103725"/>
            <a:ext cx="2259300" cy="501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0110 </a:t>
            </a:r>
            <a:r>
              <a:rPr lang="en">
                <a:solidFill>
                  <a:srgbClr val="999999"/>
                </a:solidFill>
                <a:latin typeface="Consolas"/>
                <a:ea typeface="Consolas"/>
                <a:cs typeface="Consolas"/>
                <a:sym typeface="Consolas"/>
              </a:rPr>
              <a:t>(6)</a:t>
            </a:r>
            <a:r>
              <a:rPr lang="en"/>
              <a:t> ✅</a:t>
            </a:r>
            <a:endParaRPr>
              <a:latin typeface="Consolas"/>
              <a:ea typeface="Consolas"/>
              <a:cs typeface="Consolas"/>
              <a:sym typeface="Consolas"/>
            </a:endParaRPr>
          </a:p>
        </p:txBody>
      </p:sp>
      <p:sp>
        <p:nvSpPr>
          <p:cNvPr id="237" name="Google Shape;237;p37"/>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 in 2’s Complement</a:t>
            </a:r>
            <a:endParaRPr/>
          </a:p>
        </p:txBody>
      </p:sp>
      <p:sp>
        <p:nvSpPr>
          <p:cNvPr id="238" name="Google Shape;238;p37"/>
          <p:cNvSpPr txBox="1"/>
          <p:nvPr>
            <p:ph idx="1" type="body"/>
          </p:nvPr>
        </p:nvSpPr>
        <p:spPr>
          <a:xfrm>
            <a:off x="311700" y="1152475"/>
            <a:ext cx="8520600" cy="501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Addition is the same as normal binary! Let’s do some 4-bit examples:</a:t>
            </a:r>
            <a:endParaRPr/>
          </a:p>
        </p:txBody>
      </p:sp>
      <p:sp>
        <p:nvSpPr>
          <p:cNvPr id="239" name="Google Shape;239;p37"/>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7"/>
          <p:cNvSpPr txBox="1"/>
          <p:nvPr>
            <p:ph idx="1" type="body"/>
          </p:nvPr>
        </p:nvSpPr>
        <p:spPr>
          <a:xfrm>
            <a:off x="42600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0111 </a:t>
            </a:r>
            <a:r>
              <a:rPr lang="en">
                <a:solidFill>
                  <a:srgbClr val="999999"/>
                </a:solidFill>
                <a:latin typeface="Consolas"/>
                <a:ea typeface="Consolas"/>
                <a:cs typeface="Consolas"/>
                <a:sym typeface="Consolas"/>
              </a:rPr>
              <a:t>(7)</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1000 </a:t>
            </a:r>
            <a:r>
              <a:rPr lang="en">
                <a:solidFill>
                  <a:srgbClr val="999999"/>
                </a:solidFill>
                <a:latin typeface="Consolas"/>
                <a:ea typeface="Consolas"/>
                <a:cs typeface="Consolas"/>
                <a:sym typeface="Consolas"/>
              </a:rPr>
              <a:t>(-8)</a:t>
            </a:r>
            <a:endParaRPr/>
          </a:p>
        </p:txBody>
      </p:sp>
      <p:cxnSp>
        <p:nvCxnSpPr>
          <p:cNvPr id="241" name="Google Shape;241;p37"/>
          <p:cNvCxnSpPr/>
          <p:nvPr/>
        </p:nvCxnSpPr>
        <p:spPr>
          <a:xfrm flipH="1" rot="10800000">
            <a:off x="501275" y="31779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42" name="Google Shape;242;p37"/>
          <p:cNvSpPr txBox="1"/>
          <p:nvPr>
            <p:ph idx="1" type="body"/>
          </p:nvPr>
        </p:nvSpPr>
        <p:spPr>
          <a:xfrm>
            <a:off x="355665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0101 </a:t>
            </a:r>
            <a:r>
              <a:rPr lang="en">
                <a:solidFill>
                  <a:srgbClr val="999999"/>
                </a:solidFill>
                <a:latin typeface="Consolas"/>
                <a:ea typeface="Consolas"/>
                <a:cs typeface="Consolas"/>
                <a:sym typeface="Consolas"/>
              </a:rPr>
              <a:t>(5)</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0001 </a:t>
            </a:r>
            <a:r>
              <a:rPr lang="en">
                <a:solidFill>
                  <a:srgbClr val="999999"/>
                </a:solidFill>
                <a:latin typeface="Consolas"/>
                <a:ea typeface="Consolas"/>
                <a:cs typeface="Consolas"/>
                <a:sym typeface="Consolas"/>
              </a:rPr>
              <a:t>(1)</a:t>
            </a:r>
            <a:endParaRPr/>
          </a:p>
        </p:txBody>
      </p:sp>
      <p:cxnSp>
        <p:nvCxnSpPr>
          <p:cNvPr id="243" name="Google Shape;243;p37"/>
          <p:cNvCxnSpPr/>
          <p:nvPr/>
        </p:nvCxnSpPr>
        <p:spPr>
          <a:xfrm flipH="1" rot="10800000">
            <a:off x="3631925" y="31779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44" name="Google Shape;244;p37"/>
          <p:cNvSpPr txBox="1"/>
          <p:nvPr>
            <p:ph idx="1" type="body"/>
          </p:nvPr>
        </p:nvSpPr>
        <p:spPr>
          <a:xfrm>
            <a:off x="6458700" y="2391600"/>
            <a:ext cx="2259300" cy="7866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1101 </a:t>
            </a:r>
            <a:r>
              <a:rPr lang="en">
                <a:solidFill>
                  <a:srgbClr val="999999"/>
                </a:solidFill>
                <a:latin typeface="Consolas"/>
                <a:ea typeface="Consolas"/>
                <a:cs typeface="Consolas"/>
                <a:sym typeface="Consolas"/>
              </a:rPr>
              <a:t>(-3)</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1110 </a:t>
            </a:r>
            <a:r>
              <a:rPr lang="en">
                <a:solidFill>
                  <a:srgbClr val="999999"/>
                </a:solidFill>
                <a:latin typeface="Consolas"/>
                <a:ea typeface="Consolas"/>
                <a:cs typeface="Consolas"/>
                <a:sym typeface="Consolas"/>
              </a:rPr>
              <a:t>(-2)</a:t>
            </a:r>
            <a:endParaRPr>
              <a:solidFill>
                <a:srgbClr val="999999"/>
              </a:solidFill>
              <a:latin typeface="Consolas"/>
              <a:ea typeface="Consolas"/>
              <a:cs typeface="Consolas"/>
              <a:sym typeface="Consolas"/>
            </a:endParaRPr>
          </a:p>
          <a:p>
            <a:pPr indent="0" lvl="0" marL="0" rtl="0" algn="l">
              <a:spcBef>
                <a:spcPts val="0"/>
              </a:spcBef>
              <a:spcAft>
                <a:spcPts val="0"/>
              </a:spcAft>
              <a:buNone/>
            </a:pPr>
            <a:r>
              <a:t/>
            </a:r>
            <a:endParaRPr/>
          </a:p>
        </p:txBody>
      </p:sp>
      <p:cxnSp>
        <p:nvCxnSpPr>
          <p:cNvPr id="245" name="Google Shape;245;p37"/>
          <p:cNvCxnSpPr/>
          <p:nvPr/>
        </p:nvCxnSpPr>
        <p:spPr>
          <a:xfrm flipH="1" rot="10800000">
            <a:off x="6533975" y="31779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46" name="Google Shape;246;p37"/>
          <p:cNvSpPr txBox="1"/>
          <p:nvPr/>
        </p:nvSpPr>
        <p:spPr>
          <a:xfrm>
            <a:off x="6338475" y="2178950"/>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	1</a:t>
            </a:r>
            <a:r>
              <a:rPr lang="en" sz="400">
                <a:solidFill>
                  <a:srgbClr val="FFFFFF"/>
                </a:solidFill>
                <a:latin typeface="Consolas"/>
                <a:ea typeface="Consolas"/>
                <a:cs typeface="Consolas"/>
                <a:sym typeface="Consolas"/>
              </a:rPr>
              <a:t> </a:t>
            </a:r>
            <a:r>
              <a:rPr lang="en">
                <a:solidFill>
                  <a:srgbClr val="FFFFFF"/>
                </a:solidFill>
                <a:latin typeface="Consolas"/>
                <a:ea typeface="Consolas"/>
                <a:cs typeface="Consolas"/>
                <a:sym typeface="Consolas"/>
              </a:rPr>
              <a:t>1</a:t>
            </a:r>
            <a:endParaRPr>
              <a:solidFill>
                <a:srgbClr val="FFFFFF"/>
              </a:solidFill>
              <a:latin typeface="Consolas"/>
              <a:ea typeface="Consolas"/>
              <a:cs typeface="Consolas"/>
              <a:sym typeface="Consolas"/>
            </a:endParaRPr>
          </a:p>
        </p:txBody>
      </p:sp>
      <p:sp>
        <p:nvSpPr>
          <p:cNvPr id="247" name="Google Shape;247;p37"/>
          <p:cNvSpPr txBox="1"/>
          <p:nvPr/>
        </p:nvSpPr>
        <p:spPr>
          <a:xfrm>
            <a:off x="3855350" y="2178950"/>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	1</a:t>
            </a:r>
            <a:endParaRPr>
              <a:solidFill>
                <a:srgbClr val="FFFFFF"/>
              </a:solidFill>
              <a:latin typeface="Consolas"/>
              <a:ea typeface="Consolas"/>
              <a:cs typeface="Consolas"/>
              <a:sym typeface="Consolas"/>
            </a:endParaRPr>
          </a:p>
        </p:txBody>
      </p:sp>
      <p:sp>
        <p:nvSpPr>
          <p:cNvPr id="248" name="Google Shape;248;p37"/>
          <p:cNvSpPr txBox="1"/>
          <p:nvPr/>
        </p:nvSpPr>
        <p:spPr>
          <a:xfrm>
            <a:off x="7156250" y="1799688"/>
            <a:ext cx="12972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latin typeface="Helvetica Neue"/>
                <a:ea typeface="Helvetica Neue"/>
                <a:cs typeface="Helvetica Neue"/>
                <a:sym typeface="Helvetica Neue"/>
              </a:rPr>
              <a:t>Note: Don’t include carry past 4 bits!</a:t>
            </a:r>
            <a:endParaRPr sz="1000">
              <a:solidFill>
                <a:schemeClr val="dk2"/>
              </a:solidFill>
              <a:latin typeface="Helvetica Neue"/>
              <a:ea typeface="Helvetica Neue"/>
              <a:cs typeface="Helvetica Neue"/>
              <a:sym typeface="Helvetica Neue"/>
            </a:endParaRPr>
          </a:p>
        </p:txBody>
      </p:sp>
      <p:cxnSp>
        <p:nvCxnSpPr>
          <p:cNvPr id="249" name="Google Shape;249;p37"/>
          <p:cNvCxnSpPr/>
          <p:nvPr/>
        </p:nvCxnSpPr>
        <p:spPr>
          <a:xfrm flipH="1">
            <a:off x="6963725" y="2093100"/>
            <a:ext cx="221400" cy="1815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37"/>
          <p:cNvSpPr txBox="1"/>
          <p:nvPr>
            <p:ph idx="1" type="body"/>
          </p:nvPr>
        </p:nvSpPr>
        <p:spPr>
          <a:xfrm>
            <a:off x="426000" y="3101700"/>
            <a:ext cx="2259300" cy="5019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latin typeface="Consolas"/>
                <a:ea typeface="Consolas"/>
                <a:cs typeface="Consolas"/>
                <a:sym typeface="Consolas"/>
              </a:rPr>
              <a:t>1111 </a:t>
            </a:r>
            <a:r>
              <a:rPr lang="en">
                <a:solidFill>
                  <a:srgbClr val="999999"/>
                </a:solidFill>
                <a:latin typeface="Consolas"/>
                <a:ea typeface="Consolas"/>
                <a:cs typeface="Consolas"/>
                <a:sym typeface="Consolas"/>
              </a:rPr>
              <a:t>(-1)</a:t>
            </a:r>
            <a:r>
              <a:rPr lang="en"/>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Addition in 2’s Complement - Overflow</a:t>
            </a:r>
            <a:endParaRPr/>
          </a:p>
        </p:txBody>
      </p:sp>
      <p:sp>
        <p:nvSpPr>
          <p:cNvPr id="256" name="Google Shape;256;p38"/>
          <p:cNvSpPr txBox="1"/>
          <p:nvPr>
            <p:ph idx="1" type="body"/>
          </p:nvPr>
        </p:nvSpPr>
        <p:spPr>
          <a:xfrm>
            <a:off x="311700" y="1152475"/>
            <a:ext cx="8520600" cy="137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 w</a:t>
            </a:r>
            <a:r>
              <a:rPr lang="en"/>
              <a:t>ary</a:t>
            </a:r>
            <a:r>
              <a:rPr lang="en"/>
              <a:t> of overflow cases! Overflow occurs if:</a:t>
            </a:r>
            <a:endParaRPr/>
          </a:p>
          <a:p>
            <a:pPr indent="-355600" lvl="0" marL="914400" rtl="0" algn="l">
              <a:spcBef>
                <a:spcPts val="1600"/>
              </a:spcBef>
              <a:spcAft>
                <a:spcPts val="0"/>
              </a:spcAft>
              <a:buSzPts val="2000"/>
              <a:buAutoNum type="arabicPeriod"/>
            </a:pPr>
            <a:r>
              <a:rPr lang="en"/>
              <a:t>Sign of both operands are the same</a:t>
            </a:r>
            <a:endParaRPr/>
          </a:p>
          <a:p>
            <a:pPr indent="-355600" lvl="0" marL="914400" rtl="0" algn="l">
              <a:spcBef>
                <a:spcPts val="0"/>
              </a:spcBef>
              <a:spcAft>
                <a:spcPts val="0"/>
              </a:spcAft>
              <a:buSzPts val="2000"/>
              <a:buAutoNum type="arabicPeriod"/>
            </a:pPr>
            <a:r>
              <a:rPr lang="en"/>
              <a:t>Sign of sum is different</a:t>
            </a:r>
            <a:endParaRPr/>
          </a:p>
          <a:p>
            <a:pPr indent="0" lvl="0" marL="0" rtl="0" algn="l">
              <a:spcBef>
                <a:spcPts val="1600"/>
              </a:spcBef>
              <a:spcAft>
                <a:spcPts val="1600"/>
              </a:spcAft>
              <a:buNone/>
            </a:pPr>
            <a:r>
              <a:t/>
            </a:r>
            <a:endParaRPr/>
          </a:p>
        </p:txBody>
      </p:sp>
      <p:sp>
        <p:nvSpPr>
          <p:cNvPr id="257" name="Google Shape;257;p38"/>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8"/>
          <p:cNvSpPr txBox="1"/>
          <p:nvPr>
            <p:ph idx="1" type="body"/>
          </p:nvPr>
        </p:nvSpPr>
        <p:spPr>
          <a:xfrm>
            <a:off x="1867700" y="2819100"/>
            <a:ext cx="2259300" cy="1238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accent1"/>
                </a:solidFill>
                <a:latin typeface="Consolas"/>
                <a:ea typeface="Consolas"/>
                <a:cs typeface="Consolas"/>
                <a:sym typeface="Consolas"/>
              </a:rPr>
              <a:t>0</a:t>
            </a:r>
            <a:r>
              <a:rPr lang="en">
                <a:latin typeface="Consolas"/>
                <a:ea typeface="Consolas"/>
                <a:cs typeface="Consolas"/>
                <a:sym typeface="Consolas"/>
              </a:rPr>
              <a:t>111 </a:t>
            </a:r>
            <a:r>
              <a:rPr lang="en">
                <a:solidFill>
                  <a:srgbClr val="999999"/>
                </a:solidFill>
                <a:latin typeface="Consolas"/>
                <a:ea typeface="Consolas"/>
                <a:cs typeface="Consolas"/>
                <a:sym typeface="Consolas"/>
              </a:rPr>
              <a:t>(7)</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0</a:t>
            </a:r>
            <a:r>
              <a:rPr lang="en">
                <a:latin typeface="Consolas"/>
                <a:ea typeface="Consolas"/>
                <a:cs typeface="Consolas"/>
                <a:sym typeface="Consolas"/>
              </a:rPr>
              <a:t>111 </a:t>
            </a:r>
            <a:r>
              <a:rPr lang="en">
                <a:solidFill>
                  <a:srgbClr val="999999"/>
                </a:solidFill>
                <a:latin typeface="Consolas"/>
                <a:ea typeface="Consolas"/>
                <a:cs typeface="Consolas"/>
                <a:sym typeface="Consolas"/>
              </a:rPr>
              <a:t>(7)</a:t>
            </a:r>
            <a:endParaRPr>
              <a:solidFill>
                <a:srgbClr val="999999"/>
              </a:solidFill>
              <a:latin typeface="Consolas"/>
              <a:ea typeface="Consolas"/>
              <a:cs typeface="Consolas"/>
              <a:sym typeface="Consolas"/>
            </a:endParaRPr>
          </a:p>
          <a:p>
            <a:pPr indent="457200" lvl="0" marL="0" rtl="0" algn="l">
              <a:spcBef>
                <a:spcPts val="0"/>
              </a:spcBef>
              <a:spcAft>
                <a:spcPts val="0"/>
              </a:spcAft>
              <a:buNone/>
            </a:pPr>
            <a:r>
              <a:rPr lang="en">
                <a:solidFill>
                  <a:schemeClr val="accent3"/>
                </a:solidFill>
                <a:latin typeface="Consolas"/>
                <a:ea typeface="Consolas"/>
                <a:cs typeface="Consolas"/>
                <a:sym typeface="Consolas"/>
              </a:rPr>
              <a:t>1</a:t>
            </a:r>
            <a:r>
              <a:rPr lang="en">
                <a:latin typeface="Consolas"/>
                <a:ea typeface="Consolas"/>
                <a:cs typeface="Consolas"/>
                <a:sym typeface="Consolas"/>
              </a:rPr>
              <a:t>110 </a:t>
            </a:r>
            <a:r>
              <a:rPr lang="en">
                <a:solidFill>
                  <a:srgbClr val="999999"/>
                </a:solidFill>
                <a:latin typeface="Consolas"/>
                <a:ea typeface="Consolas"/>
                <a:cs typeface="Consolas"/>
                <a:sym typeface="Consolas"/>
              </a:rPr>
              <a:t>(-2)</a:t>
            </a:r>
            <a:r>
              <a:rPr lang="en"/>
              <a:t> ❌</a:t>
            </a:r>
            <a:endParaRPr/>
          </a:p>
        </p:txBody>
      </p:sp>
      <p:cxnSp>
        <p:nvCxnSpPr>
          <p:cNvPr id="259" name="Google Shape;259;p38"/>
          <p:cNvCxnSpPr/>
          <p:nvPr/>
        </p:nvCxnSpPr>
        <p:spPr>
          <a:xfrm flipH="1" rot="10800000">
            <a:off x="1942975" y="36054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60" name="Google Shape;260;p38"/>
          <p:cNvSpPr txBox="1"/>
          <p:nvPr>
            <p:ph idx="1" type="body"/>
          </p:nvPr>
        </p:nvSpPr>
        <p:spPr>
          <a:xfrm>
            <a:off x="5017000" y="2819100"/>
            <a:ext cx="2259300" cy="12381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rPr lang="en">
                <a:solidFill>
                  <a:schemeClr val="accent1"/>
                </a:solidFill>
                <a:latin typeface="Consolas"/>
                <a:ea typeface="Consolas"/>
                <a:cs typeface="Consolas"/>
                <a:sym typeface="Consolas"/>
              </a:rPr>
              <a:t>1</a:t>
            </a:r>
            <a:r>
              <a:rPr lang="en">
                <a:latin typeface="Consolas"/>
                <a:ea typeface="Consolas"/>
                <a:cs typeface="Consolas"/>
                <a:sym typeface="Consolas"/>
              </a:rPr>
              <a:t>001 </a:t>
            </a:r>
            <a:r>
              <a:rPr lang="en">
                <a:solidFill>
                  <a:srgbClr val="999999"/>
                </a:solidFill>
                <a:latin typeface="Consolas"/>
                <a:ea typeface="Consolas"/>
                <a:cs typeface="Consolas"/>
                <a:sym typeface="Consolas"/>
              </a:rPr>
              <a:t>(-7)</a:t>
            </a:r>
            <a:endParaRPr>
              <a:solidFill>
                <a:srgbClr val="999999"/>
              </a:solidFill>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	</a:t>
            </a:r>
            <a:r>
              <a:rPr lang="en">
                <a:solidFill>
                  <a:schemeClr val="accent1"/>
                </a:solidFill>
                <a:latin typeface="Consolas"/>
                <a:ea typeface="Consolas"/>
                <a:cs typeface="Consolas"/>
                <a:sym typeface="Consolas"/>
              </a:rPr>
              <a:t>1</a:t>
            </a:r>
            <a:r>
              <a:rPr lang="en">
                <a:latin typeface="Consolas"/>
                <a:ea typeface="Consolas"/>
                <a:cs typeface="Consolas"/>
                <a:sym typeface="Consolas"/>
              </a:rPr>
              <a:t>110 </a:t>
            </a:r>
            <a:r>
              <a:rPr lang="en">
                <a:solidFill>
                  <a:srgbClr val="999999"/>
                </a:solidFill>
                <a:latin typeface="Consolas"/>
                <a:ea typeface="Consolas"/>
                <a:cs typeface="Consolas"/>
                <a:sym typeface="Consolas"/>
              </a:rPr>
              <a:t>(-2)</a:t>
            </a:r>
            <a:endParaRPr>
              <a:solidFill>
                <a:srgbClr val="999999"/>
              </a:solidFill>
              <a:latin typeface="Consolas"/>
              <a:ea typeface="Consolas"/>
              <a:cs typeface="Consolas"/>
              <a:sym typeface="Consolas"/>
            </a:endParaRPr>
          </a:p>
          <a:p>
            <a:pPr indent="457200" lvl="0" marL="0" rtl="0" algn="l">
              <a:spcBef>
                <a:spcPts val="0"/>
              </a:spcBef>
              <a:spcAft>
                <a:spcPts val="0"/>
              </a:spcAft>
              <a:buNone/>
            </a:pPr>
            <a:r>
              <a:rPr lang="en">
                <a:solidFill>
                  <a:schemeClr val="accent3"/>
                </a:solidFill>
                <a:latin typeface="Consolas"/>
                <a:ea typeface="Consolas"/>
                <a:cs typeface="Consolas"/>
                <a:sym typeface="Consolas"/>
              </a:rPr>
              <a:t>0</a:t>
            </a:r>
            <a:r>
              <a:rPr lang="en">
                <a:latin typeface="Consolas"/>
                <a:ea typeface="Consolas"/>
                <a:cs typeface="Consolas"/>
                <a:sym typeface="Consolas"/>
              </a:rPr>
              <a:t>111 </a:t>
            </a:r>
            <a:r>
              <a:rPr lang="en">
                <a:solidFill>
                  <a:srgbClr val="999999"/>
                </a:solidFill>
                <a:latin typeface="Consolas"/>
                <a:ea typeface="Consolas"/>
                <a:cs typeface="Consolas"/>
                <a:sym typeface="Consolas"/>
              </a:rPr>
              <a:t>(7)</a:t>
            </a:r>
            <a:r>
              <a:rPr lang="en"/>
              <a:t>   ❌</a:t>
            </a:r>
            <a:endParaRPr/>
          </a:p>
        </p:txBody>
      </p:sp>
      <p:cxnSp>
        <p:nvCxnSpPr>
          <p:cNvPr id="261" name="Google Shape;261;p38"/>
          <p:cNvCxnSpPr/>
          <p:nvPr/>
        </p:nvCxnSpPr>
        <p:spPr>
          <a:xfrm flipH="1" rot="10800000">
            <a:off x="5092275" y="3605400"/>
            <a:ext cx="1080900" cy="300"/>
          </a:xfrm>
          <a:prstGeom prst="straightConnector1">
            <a:avLst/>
          </a:prstGeom>
          <a:noFill/>
          <a:ln cap="flat" cmpd="sng" w="9525">
            <a:solidFill>
              <a:srgbClr val="CCCCCC"/>
            </a:solidFill>
            <a:prstDash val="solid"/>
            <a:round/>
            <a:headEnd len="med" w="med" type="none"/>
            <a:tailEnd len="med" w="med" type="none"/>
          </a:ln>
        </p:spPr>
      </p:cxnSp>
      <p:sp>
        <p:nvSpPr>
          <p:cNvPr id="262" name="Google Shape;262;p38"/>
          <p:cNvSpPr txBox="1"/>
          <p:nvPr/>
        </p:nvSpPr>
        <p:spPr>
          <a:xfrm>
            <a:off x="1886600" y="2616200"/>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	1</a:t>
            </a:r>
            <a:r>
              <a:rPr lang="en" sz="600">
                <a:solidFill>
                  <a:srgbClr val="FFFFFF"/>
                </a:solidFill>
                <a:latin typeface="Consolas"/>
                <a:ea typeface="Consolas"/>
                <a:cs typeface="Consolas"/>
                <a:sym typeface="Consolas"/>
              </a:rPr>
              <a:t> </a:t>
            </a:r>
            <a:r>
              <a:rPr lang="en">
                <a:solidFill>
                  <a:srgbClr val="FFFFFF"/>
                </a:solidFill>
                <a:latin typeface="Consolas"/>
                <a:ea typeface="Consolas"/>
                <a:cs typeface="Consolas"/>
                <a:sym typeface="Consolas"/>
              </a:rPr>
              <a:t>1</a:t>
            </a:r>
            <a:r>
              <a:rPr lang="en" sz="600">
                <a:solidFill>
                  <a:srgbClr val="FFFFFF"/>
                </a:solidFill>
                <a:latin typeface="Consolas"/>
                <a:ea typeface="Consolas"/>
                <a:cs typeface="Consolas"/>
                <a:sym typeface="Consolas"/>
              </a:rPr>
              <a:t> </a:t>
            </a:r>
            <a:r>
              <a:rPr lang="en">
                <a:solidFill>
                  <a:srgbClr val="FFFFFF"/>
                </a:solidFill>
                <a:latin typeface="Consolas"/>
                <a:ea typeface="Consolas"/>
                <a:cs typeface="Consolas"/>
                <a:sym typeface="Consolas"/>
              </a:rPr>
              <a:t>1</a:t>
            </a:r>
            <a:endParaRPr>
              <a:solidFill>
                <a:srgbClr val="FFFFFF"/>
              </a:solidFill>
              <a:latin typeface="Consolas"/>
              <a:ea typeface="Consolas"/>
              <a:cs typeface="Consolas"/>
              <a:sym typeface="Consolas"/>
            </a:endParaRPr>
          </a:p>
        </p:txBody>
      </p:sp>
      <p:sp>
        <p:nvSpPr>
          <p:cNvPr id="263" name="Google Shape;263;p38"/>
          <p:cNvSpPr txBox="1"/>
          <p:nvPr/>
        </p:nvSpPr>
        <p:spPr>
          <a:xfrm>
            <a:off x="4900325" y="2616200"/>
            <a:ext cx="113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FFFFFF"/>
                </a:solidFill>
                <a:latin typeface="Consolas"/>
                <a:ea typeface="Consolas"/>
                <a:cs typeface="Consolas"/>
                <a:sym typeface="Consolas"/>
              </a:rPr>
              <a:t>	1</a:t>
            </a:r>
            <a:endParaRPr>
              <a:solidFill>
                <a:srgbClr val="FFFF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9"/>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Multiplying in Decimal (Project 1m)</a:t>
            </a:r>
            <a:endParaRPr/>
          </a:p>
        </p:txBody>
      </p:sp>
      <p:sp>
        <p:nvSpPr>
          <p:cNvPr id="269" name="Google Shape;269;p39"/>
          <p:cNvSpPr txBox="1"/>
          <p:nvPr>
            <p:ph idx="1" type="body"/>
          </p:nvPr>
        </p:nvSpPr>
        <p:spPr>
          <a:xfrm>
            <a:off x="311700" y="1152475"/>
            <a:ext cx="4260300" cy="34164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0"/>
              </a:spcAft>
              <a:buNone/>
            </a:pPr>
            <a:r>
              <a:rPr lang="en"/>
              <a:t>In decimal, we multiply by “shifting”</a:t>
            </a:r>
            <a:br>
              <a:rPr lang="en"/>
            </a:br>
            <a:r>
              <a:rPr lang="en"/>
              <a:t>each number as we go</a:t>
            </a:r>
            <a:endParaRPr/>
          </a:p>
          <a:p>
            <a:pPr indent="-457200" lvl="0" marL="457200" rtl="0" algn="l">
              <a:spcBef>
                <a:spcPts val="1600"/>
              </a:spcBef>
              <a:spcAft>
                <a:spcPts val="0"/>
              </a:spcAft>
              <a:buNone/>
            </a:pPr>
            <a:r>
              <a:rPr lang="en"/>
              <a:t>Note the added 0 on the right when</a:t>
            </a:r>
            <a:br>
              <a:rPr lang="en"/>
            </a:br>
            <a:r>
              <a:rPr lang="en"/>
              <a:t>multiplying the 2</a:t>
            </a:r>
            <a:endParaRPr/>
          </a:p>
          <a:p>
            <a:pPr indent="-457200" lvl="0" marL="457200" rtl="0" algn="l">
              <a:spcBef>
                <a:spcPts val="1600"/>
              </a:spcBef>
              <a:spcAft>
                <a:spcPts val="1600"/>
              </a:spcAft>
              <a:buNone/>
            </a:pPr>
            <a:r>
              <a:rPr lang="en"/>
              <a:t>We can perform the same operation</a:t>
            </a:r>
            <a:br>
              <a:rPr lang="en"/>
            </a:br>
            <a:r>
              <a:rPr lang="en"/>
              <a:t>in binary to multiply</a:t>
            </a:r>
            <a:endParaRPr/>
          </a:p>
        </p:txBody>
      </p:sp>
      <p:sp>
        <p:nvSpPr>
          <p:cNvPr id="270" name="Google Shape;270;p39"/>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1" name="Google Shape;271;p39"/>
          <p:cNvSpPr txBox="1"/>
          <p:nvPr>
            <p:ph idx="1" type="body"/>
          </p:nvPr>
        </p:nvSpPr>
        <p:spPr>
          <a:xfrm>
            <a:off x="4674400" y="1152475"/>
            <a:ext cx="3239700" cy="34164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400">
                <a:latin typeface="Consolas"/>
                <a:ea typeface="Consolas"/>
                <a:cs typeface="Consolas"/>
                <a:sym typeface="Consolas"/>
              </a:rPr>
              <a:t>104</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x    26</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624</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  208</a:t>
            </a:r>
            <a:r>
              <a:rPr lang="en" sz="2400">
                <a:solidFill>
                  <a:srgbClr val="999999"/>
                </a:solidFill>
                <a:latin typeface="Consolas"/>
                <a:ea typeface="Consolas"/>
                <a:cs typeface="Consolas"/>
                <a:sym typeface="Consolas"/>
              </a:rPr>
              <a:t>0</a:t>
            </a:r>
            <a:endParaRPr sz="2400">
              <a:solidFill>
                <a:srgbClr val="999999"/>
              </a:solidFill>
              <a:latin typeface="Consolas"/>
              <a:ea typeface="Consolas"/>
              <a:cs typeface="Consolas"/>
              <a:sym typeface="Consolas"/>
            </a:endParaRPr>
          </a:p>
          <a:p>
            <a:pPr indent="0" lvl="0" marL="0" rtl="0" algn="r">
              <a:spcBef>
                <a:spcPts val="0"/>
              </a:spcBef>
              <a:spcAft>
                <a:spcPts val="0"/>
              </a:spcAft>
              <a:buNone/>
            </a:pPr>
            <a:r>
              <a:rPr lang="en" sz="2400">
                <a:solidFill>
                  <a:schemeClr val="dk1"/>
                </a:solidFill>
                <a:latin typeface="Consolas"/>
                <a:ea typeface="Consolas"/>
                <a:cs typeface="Consolas"/>
                <a:sym typeface="Consolas"/>
              </a:rPr>
              <a:t>2704</a:t>
            </a:r>
            <a:endParaRPr sz="2400">
              <a:solidFill>
                <a:schemeClr val="dk1"/>
              </a:solidFill>
              <a:latin typeface="Consolas"/>
              <a:ea typeface="Consolas"/>
              <a:cs typeface="Consolas"/>
              <a:sym typeface="Consolas"/>
            </a:endParaRPr>
          </a:p>
        </p:txBody>
      </p:sp>
      <p:cxnSp>
        <p:nvCxnSpPr>
          <p:cNvPr id="272" name="Google Shape;272;p39"/>
          <p:cNvCxnSpPr/>
          <p:nvPr/>
        </p:nvCxnSpPr>
        <p:spPr>
          <a:xfrm rot="10800000">
            <a:off x="6293750" y="2068975"/>
            <a:ext cx="15915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9"/>
          <p:cNvCxnSpPr/>
          <p:nvPr/>
        </p:nvCxnSpPr>
        <p:spPr>
          <a:xfrm rot="10800000">
            <a:off x="6293750" y="2875143"/>
            <a:ext cx="15915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Multiplying in Binary (Project 1m)</a:t>
            </a:r>
            <a:endParaRPr/>
          </a:p>
        </p:txBody>
      </p:sp>
      <p:sp>
        <p:nvSpPr>
          <p:cNvPr id="279" name="Google Shape;279;p40"/>
          <p:cNvSpPr txBox="1"/>
          <p:nvPr>
            <p:ph idx="1" type="body"/>
          </p:nvPr>
        </p:nvSpPr>
        <p:spPr>
          <a:xfrm>
            <a:off x="311700" y="865325"/>
            <a:ext cx="42603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always multiply by either 1 or 0, we either add to our running sum, or don’t.</a:t>
            </a:r>
            <a:endParaRPr/>
          </a:p>
          <a:p>
            <a:pPr indent="0" lvl="0" marL="0" rtl="0" algn="l">
              <a:spcBef>
                <a:spcPts val="1600"/>
              </a:spcBef>
              <a:spcAft>
                <a:spcPts val="0"/>
              </a:spcAft>
              <a:buNone/>
            </a:pPr>
            <a:r>
              <a:rPr lang="en"/>
              <a:t>We perform one “shift” by adding a value to itself.</a:t>
            </a:r>
            <a:endParaRPr/>
          </a:p>
          <a:p>
            <a:pPr indent="0" lvl="0" marL="0" rtl="0" algn="l">
              <a:spcBef>
                <a:spcPts val="1600"/>
              </a:spcBef>
              <a:spcAft>
                <a:spcPts val="0"/>
              </a:spcAft>
              <a:buNone/>
            </a:pPr>
            <a:r>
              <a:rPr lang="en"/>
              <a:t>We get the value of each bit by masking with almost all 0’s, and then checking if the result equals 0.</a:t>
            </a:r>
            <a:endParaRPr/>
          </a:p>
          <a:p>
            <a:pPr indent="0" lvl="0" marL="0" rtl="0" algn="l">
              <a:spcBef>
                <a:spcPts val="1600"/>
              </a:spcBef>
              <a:spcAft>
                <a:spcPts val="1600"/>
              </a:spcAft>
              <a:buNone/>
            </a:pPr>
            <a:r>
              <a:rPr lang="en"/>
              <a:t>(Hint: Shift the mask also)</a:t>
            </a:r>
            <a:endParaRPr/>
          </a:p>
        </p:txBody>
      </p:sp>
      <p:sp>
        <p:nvSpPr>
          <p:cNvPr id="280" name="Google Shape;280;p40"/>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40"/>
          <p:cNvSpPr txBox="1"/>
          <p:nvPr>
            <p:ph idx="1" type="body"/>
          </p:nvPr>
        </p:nvSpPr>
        <p:spPr>
          <a:xfrm>
            <a:off x="4713825" y="1152600"/>
            <a:ext cx="4006500" cy="3416400"/>
          </a:xfrm>
          <a:prstGeom prst="rect">
            <a:avLst/>
          </a:prstGeom>
        </p:spPr>
        <p:txBody>
          <a:bodyPr anchorCtr="0" anchor="t" bIns="91425" lIns="57150" spcFirstLastPara="1" rIns="91425" wrap="square" tIns="91425">
            <a:noAutofit/>
          </a:bodyPr>
          <a:lstStyle/>
          <a:p>
            <a:pPr indent="0" lvl="0" marL="0" rtl="0" algn="r">
              <a:spcBef>
                <a:spcPts val="0"/>
              </a:spcBef>
              <a:spcAft>
                <a:spcPts val="0"/>
              </a:spcAft>
              <a:buNone/>
            </a:pPr>
            <a:r>
              <a:rPr lang="en" sz="2400">
                <a:latin typeface="Consolas"/>
                <a:ea typeface="Consolas"/>
                <a:cs typeface="Consolas"/>
                <a:sym typeface="Consolas"/>
              </a:rPr>
              <a:t>1001</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x    1011</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1001</a:t>
            </a:r>
            <a:endParaRPr sz="2400">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1001</a:t>
            </a:r>
            <a:r>
              <a:rPr lang="en" sz="2400">
                <a:solidFill>
                  <a:srgbClr val="999999"/>
                </a:solidFill>
                <a:latin typeface="Consolas"/>
                <a:ea typeface="Consolas"/>
                <a:cs typeface="Consolas"/>
                <a:sym typeface="Consolas"/>
              </a:rPr>
              <a:t>0</a:t>
            </a:r>
            <a:endParaRPr sz="2400">
              <a:solidFill>
                <a:srgbClr val="999999"/>
              </a:solidFill>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0000</a:t>
            </a:r>
            <a:r>
              <a:rPr lang="en" sz="2400">
                <a:solidFill>
                  <a:srgbClr val="999999"/>
                </a:solidFill>
                <a:latin typeface="Consolas"/>
                <a:ea typeface="Consolas"/>
                <a:cs typeface="Consolas"/>
                <a:sym typeface="Consolas"/>
              </a:rPr>
              <a:t>00</a:t>
            </a:r>
            <a:endParaRPr sz="2400">
              <a:solidFill>
                <a:srgbClr val="999999"/>
              </a:solidFill>
              <a:latin typeface="Consolas"/>
              <a:ea typeface="Consolas"/>
              <a:cs typeface="Consolas"/>
              <a:sym typeface="Consolas"/>
            </a:endParaRPr>
          </a:p>
          <a:p>
            <a:pPr indent="0" lvl="0" marL="0" rtl="0" algn="r">
              <a:spcBef>
                <a:spcPts val="0"/>
              </a:spcBef>
              <a:spcAft>
                <a:spcPts val="0"/>
              </a:spcAft>
              <a:buNone/>
            </a:pPr>
            <a:r>
              <a:rPr lang="en" sz="2400">
                <a:latin typeface="Consolas"/>
                <a:ea typeface="Consolas"/>
                <a:cs typeface="Consolas"/>
                <a:sym typeface="Consolas"/>
              </a:rPr>
              <a:t>+ 1001</a:t>
            </a:r>
            <a:r>
              <a:rPr lang="en" sz="2400">
                <a:solidFill>
                  <a:srgbClr val="999999"/>
                </a:solidFill>
                <a:latin typeface="Consolas"/>
                <a:ea typeface="Consolas"/>
                <a:cs typeface="Consolas"/>
                <a:sym typeface="Consolas"/>
              </a:rPr>
              <a:t>000</a:t>
            </a:r>
            <a:endParaRPr sz="2400">
              <a:solidFill>
                <a:srgbClr val="999999"/>
              </a:solidFill>
              <a:latin typeface="Consolas"/>
              <a:ea typeface="Consolas"/>
              <a:cs typeface="Consolas"/>
              <a:sym typeface="Consolas"/>
            </a:endParaRPr>
          </a:p>
          <a:p>
            <a:pPr indent="0" lvl="0" marL="0" rtl="0" algn="r">
              <a:spcBef>
                <a:spcPts val="0"/>
              </a:spcBef>
              <a:spcAft>
                <a:spcPts val="0"/>
              </a:spcAft>
              <a:buNone/>
            </a:pPr>
            <a:r>
              <a:rPr lang="en" sz="2400">
                <a:solidFill>
                  <a:schemeClr val="dk1"/>
                </a:solidFill>
                <a:latin typeface="Consolas"/>
                <a:ea typeface="Consolas"/>
                <a:cs typeface="Consolas"/>
                <a:sym typeface="Consolas"/>
              </a:rPr>
              <a:t>1100011</a:t>
            </a:r>
            <a:endParaRPr sz="2400">
              <a:solidFill>
                <a:schemeClr val="dk1"/>
              </a:solidFill>
              <a:latin typeface="Consolas"/>
              <a:ea typeface="Consolas"/>
              <a:cs typeface="Consolas"/>
              <a:sym typeface="Consolas"/>
            </a:endParaRPr>
          </a:p>
        </p:txBody>
      </p:sp>
      <p:cxnSp>
        <p:nvCxnSpPr>
          <p:cNvPr id="282" name="Google Shape;282;p40"/>
          <p:cNvCxnSpPr/>
          <p:nvPr/>
        </p:nvCxnSpPr>
        <p:spPr>
          <a:xfrm rot="10800000">
            <a:off x="6915775" y="2025575"/>
            <a:ext cx="1692900" cy="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40"/>
          <p:cNvCxnSpPr/>
          <p:nvPr/>
        </p:nvCxnSpPr>
        <p:spPr>
          <a:xfrm rot="10800000">
            <a:off x="6915775" y="3697150"/>
            <a:ext cx="16929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Today’s Discussion</a:t>
            </a:r>
            <a:endParaRPr/>
          </a:p>
        </p:txBody>
      </p:sp>
      <p:sp>
        <p:nvSpPr>
          <p:cNvPr id="74" name="Google Shape;74;p15"/>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More on Binary: 2’s complement &amp; multiplication</a:t>
            </a:r>
            <a:endParaRPr/>
          </a:p>
          <a:p>
            <a:pPr indent="-355600" lvl="0" marL="457200" rtl="0" algn="l">
              <a:spcBef>
                <a:spcPts val="1000"/>
              </a:spcBef>
              <a:spcAft>
                <a:spcPts val="0"/>
              </a:spcAft>
              <a:buSzPts val="2000"/>
              <a:buChar char="●"/>
            </a:pPr>
            <a:r>
              <a:rPr lang="en"/>
              <a:t>How to translate to LC2K</a:t>
            </a:r>
            <a:endParaRPr/>
          </a:p>
          <a:p>
            <a:pPr indent="-355600" lvl="0" marL="457200" rtl="0" algn="l">
              <a:spcBef>
                <a:spcPts val="1000"/>
              </a:spcBef>
              <a:spcAft>
                <a:spcPts val="1000"/>
              </a:spcAft>
              <a:buSzPts val="2000"/>
              <a:buChar char="●"/>
            </a:pPr>
            <a:r>
              <a:rPr lang="en"/>
              <a:t>How to write in LC2K</a:t>
            </a:r>
            <a:endParaRPr/>
          </a:p>
        </p:txBody>
      </p:sp>
      <p:sp>
        <p:nvSpPr>
          <p:cNvPr id="75" name="Google Shape;75;p15"/>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Lab Format</a:t>
            </a:r>
            <a:endParaRPr/>
          </a:p>
        </p:txBody>
      </p:sp>
      <p:sp>
        <p:nvSpPr>
          <p:cNvPr id="81" name="Google Shape;81;p16"/>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Most labs will contain a brief review of relevant info</a:t>
            </a:r>
            <a:endParaRPr/>
          </a:p>
          <a:p>
            <a:pPr indent="-355600" lvl="0" marL="457200" rtl="0" algn="l">
              <a:spcBef>
                <a:spcPts val="0"/>
              </a:spcBef>
              <a:spcAft>
                <a:spcPts val="0"/>
              </a:spcAft>
              <a:buSzPts val="2000"/>
              <a:buChar char="●"/>
            </a:pPr>
            <a:r>
              <a:rPr lang="en"/>
              <a:t>You will be given problems to work on 1 at a time in your group</a:t>
            </a:r>
            <a:endParaRPr/>
          </a:p>
          <a:p>
            <a:pPr indent="-355600" lvl="0" marL="457200" rtl="0" algn="l">
              <a:spcBef>
                <a:spcPts val="0"/>
              </a:spcBef>
              <a:spcAft>
                <a:spcPts val="0"/>
              </a:spcAft>
              <a:buSzPts val="2000"/>
              <a:buChar char="●"/>
            </a:pPr>
            <a:r>
              <a:rPr lang="en"/>
              <a:t>Some will be hand-written, some will be submitted to the autograder</a:t>
            </a:r>
            <a:endParaRPr/>
          </a:p>
          <a:p>
            <a:pPr indent="-317500" lvl="1" marL="914400" rtl="0" algn="l">
              <a:spcBef>
                <a:spcPts val="0"/>
              </a:spcBef>
              <a:spcAft>
                <a:spcPts val="0"/>
              </a:spcAft>
              <a:buSzPts val="1400"/>
              <a:buChar char="○"/>
            </a:pPr>
            <a:r>
              <a:rPr lang="en"/>
              <a:t>Turn in hand-written components together and in-order once you finish</a:t>
            </a:r>
            <a:endParaRPr/>
          </a:p>
          <a:p>
            <a:pPr indent="-317500" lvl="1" marL="914400" rtl="0" algn="l">
              <a:spcBef>
                <a:spcPts val="0"/>
              </a:spcBef>
              <a:spcAft>
                <a:spcPts val="0"/>
              </a:spcAft>
              <a:buSzPts val="1400"/>
              <a:buChar char="○"/>
            </a:pPr>
            <a:r>
              <a:rPr lang="en"/>
              <a:t>AG components must be submitted by Thursday, but expected to submit in-lab</a:t>
            </a:r>
            <a:endParaRPr/>
          </a:p>
          <a:p>
            <a:pPr indent="-355600" lvl="0" marL="457200" rtl="0" algn="l">
              <a:spcBef>
                <a:spcPts val="0"/>
              </a:spcBef>
              <a:spcAft>
                <a:spcPts val="0"/>
              </a:spcAft>
              <a:buSzPts val="2000"/>
              <a:buChar char="●"/>
            </a:pPr>
            <a:r>
              <a:rPr lang="en"/>
              <a:t>Groups are self-formed today (I will help find you a group if needed)</a:t>
            </a:r>
            <a:endParaRPr/>
          </a:p>
          <a:p>
            <a:pPr indent="-355600" lvl="0" marL="457200" rtl="0" algn="l">
              <a:spcBef>
                <a:spcPts val="0"/>
              </a:spcBef>
              <a:spcAft>
                <a:spcPts val="0"/>
              </a:spcAft>
              <a:buSzPts val="2000"/>
              <a:buChar char="●"/>
            </a:pPr>
            <a:r>
              <a:rPr lang="en"/>
              <a:t>We will assign permanent groups for the next lab onwards</a:t>
            </a:r>
            <a:endParaRPr/>
          </a:p>
          <a:p>
            <a:pPr indent="-355600" lvl="0" marL="457200" rtl="0" algn="l">
              <a:spcBef>
                <a:spcPts val="0"/>
              </a:spcBef>
              <a:spcAft>
                <a:spcPts val="0"/>
              </a:spcAft>
              <a:buSzPts val="2000"/>
              <a:buChar char="●"/>
            </a:pPr>
            <a:r>
              <a:rPr lang="en"/>
              <a:t>You must stay until your group submits to receive credit</a:t>
            </a:r>
            <a:endParaRPr/>
          </a:p>
          <a:p>
            <a:pPr indent="-355600" lvl="0" marL="457200" rtl="0" algn="l">
              <a:spcBef>
                <a:spcPts val="0"/>
              </a:spcBef>
              <a:spcAft>
                <a:spcPts val="0"/>
              </a:spcAft>
              <a:buSzPts val="2000"/>
              <a:buChar char="●"/>
            </a:pPr>
            <a:r>
              <a:rPr lang="en" u="sng"/>
              <a:t>We may change this during the semester, we are experimenting with formats</a:t>
            </a:r>
            <a:endParaRPr u="sng"/>
          </a:p>
        </p:txBody>
      </p:sp>
      <p:sp>
        <p:nvSpPr>
          <p:cNvPr id="82" name="Google Shape;82;p16"/>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Admin Form</a:t>
            </a:r>
            <a:endParaRPr/>
          </a:p>
        </p:txBody>
      </p:sp>
      <p:sp>
        <p:nvSpPr>
          <p:cNvPr id="88" name="Google Shape;88;p17"/>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Sick or known conflict with future lab?</a:t>
            </a:r>
            <a:endParaRPr/>
          </a:p>
          <a:p>
            <a:pPr indent="-330200" lvl="1" marL="914400" rtl="0" algn="l">
              <a:spcBef>
                <a:spcPts val="0"/>
              </a:spcBef>
              <a:spcAft>
                <a:spcPts val="0"/>
              </a:spcAft>
              <a:buSzPts val="1600"/>
              <a:buChar char="○"/>
            </a:pPr>
            <a:r>
              <a:rPr b="1" lang="en" sz="1600" u="sng"/>
              <a:t>Please fill out admin form linked on course website before your lab meets</a:t>
            </a:r>
            <a:endParaRPr b="1" sz="1600" u="sng"/>
          </a:p>
          <a:p>
            <a:pPr indent="-355600" lvl="0" marL="457200" rtl="0" algn="l">
              <a:spcBef>
                <a:spcPts val="0"/>
              </a:spcBef>
              <a:spcAft>
                <a:spcPts val="0"/>
              </a:spcAft>
              <a:buSzPts val="2000"/>
              <a:buChar char="●"/>
            </a:pPr>
            <a:r>
              <a:rPr lang="en"/>
              <a:t>Everyone gets a free lab drop, but it will help to have a record in case extenuating circumstances force you to miss multiple labs</a:t>
            </a:r>
            <a:endParaRPr/>
          </a:p>
        </p:txBody>
      </p:sp>
      <p:sp>
        <p:nvSpPr>
          <p:cNvPr id="89" name="Google Shape;89;p17"/>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1</a:t>
            </a:r>
            <a:endParaRPr/>
          </a:p>
        </p:txBody>
      </p:sp>
      <p:sp>
        <p:nvSpPr>
          <p:cNvPr id="95" name="Google Shape;95;p18"/>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Introduce yourself to your group mates if you </a:t>
            </a:r>
            <a:r>
              <a:rPr lang="en"/>
              <a:t>haven</a:t>
            </a:r>
            <a:r>
              <a:rPr lang="en"/>
              <a:t>'t already</a:t>
            </a:r>
            <a:endParaRPr/>
          </a:p>
          <a:p>
            <a:pPr indent="-355600" lvl="0" marL="457200" rtl="0" algn="l">
              <a:spcBef>
                <a:spcPts val="0"/>
              </a:spcBef>
              <a:spcAft>
                <a:spcPts val="0"/>
              </a:spcAft>
              <a:buSzPts val="2000"/>
              <a:buChar char="●"/>
            </a:pPr>
            <a:r>
              <a:rPr lang="en"/>
              <a:t>Discuss this questions on tradeoffs of </a:t>
            </a:r>
            <a:r>
              <a:rPr b="1" lang="en"/>
              <a:t>registers </a:t>
            </a:r>
            <a:r>
              <a:rPr lang="en"/>
              <a:t>(repeated on next slide)</a:t>
            </a:r>
            <a:endParaRPr/>
          </a:p>
          <a:p>
            <a:pPr indent="-317500" lvl="1" marL="914400" rtl="0" algn="l">
              <a:spcBef>
                <a:spcPts val="0"/>
              </a:spcBef>
              <a:spcAft>
                <a:spcPts val="0"/>
              </a:spcAft>
              <a:buSzPts val="1400"/>
              <a:buChar char="○"/>
            </a:pPr>
            <a:r>
              <a:rPr lang="en"/>
              <a:t>Review slides from lectures 2/3 if needed</a:t>
            </a:r>
            <a:endParaRPr/>
          </a:p>
          <a:p>
            <a:pPr indent="-317500" lvl="1" marL="914400" rtl="0" algn="l">
              <a:spcBef>
                <a:spcPts val="0"/>
              </a:spcBef>
              <a:spcAft>
                <a:spcPts val="0"/>
              </a:spcAft>
              <a:buSzPts val="1400"/>
              <a:buChar char="○"/>
            </a:pPr>
            <a:r>
              <a:rPr lang="en"/>
              <a:t>Note for #4, we mean the number of operands that can be simultaneously used in an instruction, not the range of operands</a:t>
            </a:r>
            <a:endParaRPr/>
          </a:p>
          <a:p>
            <a:pPr indent="-355600" lvl="0" marL="457200" rtl="0" algn="l">
              <a:spcBef>
                <a:spcPts val="0"/>
              </a:spcBef>
              <a:spcAft>
                <a:spcPts val="0"/>
              </a:spcAft>
              <a:buSzPts val="2000"/>
              <a:buChar char="●"/>
            </a:pPr>
            <a:r>
              <a:rPr lang="en"/>
              <a:t>Have one member write-down your answers on provided sheet</a:t>
            </a:r>
            <a:endParaRPr/>
          </a:p>
          <a:p>
            <a:pPr indent="-317500" lvl="1" marL="914400" rtl="0" algn="l">
              <a:spcBef>
                <a:spcPts val="0"/>
              </a:spcBef>
              <a:spcAft>
                <a:spcPts val="0"/>
              </a:spcAft>
              <a:buSzPts val="1400"/>
              <a:buChar char="○"/>
            </a:pPr>
            <a:r>
              <a:rPr lang="en"/>
              <a:t>Recommend rotating who this person is across problems</a:t>
            </a:r>
            <a:endParaRPr/>
          </a:p>
          <a:p>
            <a:pPr indent="-355600" lvl="0" marL="457200" rtl="0" algn="l">
              <a:spcBef>
                <a:spcPts val="0"/>
              </a:spcBef>
              <a:spcAft>
                <a:spcPts val="0"/>
              </a:spcAft>
              <a:buSzPts val="2000"/>
              <a:buChar char="●"/>
            </a:pPr>
            <a:r>
              <a:rPr lang="en"/>
              <a:t>We'll give you about 10 minutes to discuss and write your answers</a:t>
            </a:r>
            <a:endParaRPr/>
          </a:p>
          <a:p>
            <a:pPr indent="-355600" lvl="0" marL="457200" rtl="0" algn="l">
              <a:spcBef>
                <a:spcPts val="0"/>
              </a:spcBef>
              <a:spcAft>
                <a:spcPts val="0"/>
              </a:spcAft>
              <a:buSzPts val="2000"/>
              <a:buChar char="●"/>
            </a:pPr>
            <a:r>
              <a:rPr lang="en"/>
              <a:t>(Hold on to your answers until you are done with the whole lab)</a:t>
            </a:r>
            <a:endParaRPr/>
          </a:p>
        </p:txBody>
      </p:sp>
      <p:sp>
        <p:nvSpPr>
          <p:cNvPr id="96" name="Google Shape;96;p18"/>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Problem 1</a:t>
            </a:r>
            <a:endParaRPr/>
          </a:p>
        </p:txBody>
      </p:sp>
      <p:sp>
        <p:nvSpPr>
          <p:cNvPr id="102" name="Google Shape;102;p19"/>
          <p:cNvSpPr txBox="1"/>
          <p:nvPr>
            <p:ph idx="1" type="body"/>
          </p:nvPr>
        </p:nvSpPr>
        <p:spPr>
          <a:xfrm>
            <a:off x="311700" y="1087538"/>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a:t>Is the following a valid advantage of increasing the number of registers?</a:t>
            </a:r>
            <a:endParaRPr/>
          </a:p>
          <a:p>
            <a:pPr indent="-355600" lvl="0" marL="457200" rtl="0" algn="l">
              <a:spcBef>
                <a:spcPts val="0"/>
              </a:spcBef>
              <a:spcAft>
                <a:spcPts val="0"/>
              </a:spcAft>
              <a:buSzPts val="2000"/>
              <a:buAutoNum type="arabicPeriod"/>
            </a:pPr>
            <a:r>
              <a:rPr lang="en"/>
              <a:t>Increasing the number of registers generally reduces the number of instructions needed to implement a C program.</a:t>
            </a:r>
            <a:endParaRPr/>
          </a:p>
          <a:p>
            <a:pPr indent="-355600" lvl="0" marL="457200" rtl="0" algn="l">
              <a:spcBef>
                <a:spcPts val="0"/>
              </a:spcBef>
              <a:spcAft>
                <a:spcPts val="0"/>
              </a:spcAft>
              <a:buSzPts val="2000"/>
              <a:buAutoNum type="arabicPeriod"/>
            </a:pPr>
            <a:r>
              <a:rPr lang="en"/>
              <a:t>Increasing the number of registers reduces the number of memory accesses (i.e. loads and stores) needed to implement a program.</a:t>
            </a:r>
            <a:endParaRPr/>
          </a:p>
          <a:p>
            <a:pPr indent="-355600" lvl="0" marL="457200" rtl="0" algn="l">
              <a:spcBef>
                <a:spcPts val="0"/>
              </a:spcBef>
              <a:spcAft>
                <a:spcPts val="0"/>
              </a:spcAft>
              <a:buSzPts val="2000"/>
              <a:buAutoNum type="arabicPeriod"/>
            </a:pPr>
            <a:r>
              <a:rPr lang="en"/>
              <a:t>Increasing the number of registers reduces the size of each instruction.</a:t>
            </a:r>
            <a:endParaRPr/>
          </a:p>
          <a:p>
            <a:pPr indent="-355600" lvl="0" marL="457200" rtl="0" algn="l">
              <a:spcBef>
                <a:spcPts val="0"/>
              </a:spcBef>
              <a:spcAft>
                <a:spcPts val="0"/>
              </a:spcAft>
              <a:buSzPts val="2000"/>
              <a:buAutoNum type="arabicPeriod"/>
            </a:pPr>
            <a:r>
              <a:rPr lang="en"/>
              <a:t>Increasing the number of registers allows for a </a:t>
            </a:r>
            <a:r>
              <a:rPr lang="en" u="sng"/>
              <a:t>larger number</a:t>
            </a:r>
            <a:r>
              <a:rPr lang="en"/>
              <a:t> of operands to be used in a single instruction.</a:t>
            </a:r>
            <a:endParaRPr/>
          </a:p>
        </p:txBody>
      </p:sp>
      <p:sp>
        <p:nvSpPr>
          <p:cNvPr id="103" name="Google Shape;103;p19"/>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0"/>
            <a:ext cx="74073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Review from Lab 1: </a:t>
            </a:r>
            <a:endParaRPr/>
          </a:p>
          <a:p>
            <a:pPr indent="0" lvl="0" marL="0" rtl="0" algn="l">
              <a:spcBef>
                <a:spcPts val="0"/>
              </a:spcBef>
              <a:spcAft>
                <a:spcPts val="0"/>
              </a:spcAft>
              <a:buNone/>
            </a:pPr>
            <a:r>
              <a:rPr lang="en"/>
              <a:t>Expanded Form for Binary and Decimal</a:t>
            </a:r>
            <a:endParaRPr/>
          </a:p>
        </p:txBody>
      </p:sp>
      <p:sp>
        <p:nvSpPr>
          <p:cNvPr id="109" name="Google Shape;109;p20"/>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0" name="Google Shape;110;p20"/>
          <p:cNvGraphicFramePr/>
          <p:nvPr/>
        </p:nvGraphicFramePr>
        <p:xfrm>
          <a:off x="311700" y="1167450"/>
          <a:ext cx="3000000" cy="3000000"/>
        </p:xfrm>
        <a:graphic>
          <a:graphicData uri="http://schemas.openxmlformats.org/drawingml/2006/table">
            <a:tbl>
              <a:tblPr>
                <a:noFill/>
                <a:tableStyleId>{01D82AF3-4B54-4044-84EA-8288545AE81C}</a:tableStyleId>
              </a:tblPr>
              <a:tblGrid>
                <a:gridCol w="1571200"/>
                <a:gridCol w="2230450"/>
                <a:gridCol w="2545775"/>
                <a:gridCol w="2173125"/>
              </a:tblGrid>
              <a:tr h="843325">
                <a:tc>
                  <a:txBody>
                    <a:bodyPr/>
                    <a:lstStyle/>
                    <a:p>
                      <a:pPr indent="0" lvl="0" marL="0" rtl="0" algn="l">
                        <a:spcBef>
                          <a:spcPts val="0"/>
                        </a:spcBef>
                        <a:spcAft>
                          <a:spcPts val="0"/>
                        </a:spcAft>
                        <a:buNone/>
                      </a:pPr>
                      <a:r>
                        <a:t/>
                      </a:r>
                      <a:endParaRPr b="1" sz="1800">
                        <a:latin typeface="Helvetica Neue"/>
                        <a:ea typeface="Helvetica Neue"/>
                        <a:cs typeface="Helvetica Neue"/>
                        <a:sym typeface="Helvetica Neue"/>
                      </a:endParaRPr>
                    </a:p>
                  </a:txBody>
                  <a:tcPr marT="91425" marB="91425" marR="91425" marL="91425">
                    <a:lnL cap="flat" cmpd="sng" w="9525">
                      <a:solidFill>
                        <a:srgbClr val="9E9E9E">
                          <a:alpha val="0"/>
                        </a:srgbClr>
                      </a:solidFill>
                      <a:prstDash val="solid"/>
                      <a:round/>
                      <a:headEnd len="sm" w="sm" type="none"/>
                      <a:tailEnd len="sm" w="sm" type="none"/>
                    </a:lnL>
                    <a:lnT cap="flat" cmpd="sng" w="9525">
                      <a:solidFill>
                        <a:srgbClr val="9E9E9E">
                          <a:alpha val="0"/>
                        </a:srgbClr>
                      </a:solidFill>
                      <a:prstDash val="solid"/>
                      <a:round/>
                      <a:headEnd len="sm" w="sm" type="none"/>
                      <a:tailEnd len="sm" w="sm" type="none"/>
                    </a:lnT>
                  </a:tcPr>
                </a:tc>
                <a:tc>
                  <a:txBody>
                    <a:bodyPr/>
                    <a:lstStyle/>
                    <a:p>
                      <a:pPr indent="0" lvl="0" marL="0" rtl="0" algn="ctr">
                        <a:spcBef>
                          <a:spcPts val="0"/>
                        </a:spcBef>
                        <a:spcAft>
                          <a:spcPts val="0"/>
                        </a:spcAft>
                        <a:buNone/>
                      </a:pPr>
                      <a:r>
                        <a:rPr b="1" lang="en" sz="1800">
                          <a:latin typeface="Helvetica Neue"/>
                          <a:ea typeface="Helvetica Neue"/>
                          <a:cs typeface="Helvetica Neue"/>
                          <a:sym typeface="Helvetica Neue"/>
                        </a:rPr>
                        <a:t>Decimal</a:t>
                      </a:r>
                      <a:endParaRPr b="1" sz="1800">
                        <a:latin typeface="Helvetica Neue"/>
                        <a:ea typeface="Helvetica Neue"/>
                        <a:cs typeface="Helvetica Neue"/>
                        <a:sym typeface="Helvetica Neue"/>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800">
                          <a:latin typeface="Helvetica Neue"/>
                          <a:ea typeface="Helvetica Neue"/>
                          <a:cs typeface="Helvetica Neue"/>
                          <a:sym typeface="Helvetica Neue"/>
                        </a:rPr>
                        <a:t>Binary</a:t>
                      </a:r>
                      <a:endParaRPr b="1" sz="1800">
                        <a:latin typeface="Helvetica Neue"/>
                        <a:ea typeface="Helvetica Neue"/>
                        <a:cs typeface="Helvetica Neue"/>
                        <a:sym typeface="Helvetica Neue"/>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b="1" lang="en" sz="1800">
                          <a:latin typeface="Helvetica Neue"/>
                          <a:ea typeface="Helvetica Neue"/>
                          <a:cs typeface="Helvetica Neue"/>
                          <a:sym typeface="Helvetica Neue"/>
                        </a:rPr>
                        <a:t>Hex</a:t>
                      </a:r>
                      <a:endParaRPr b="1" sz="1800">
                        <a:latin typeface="Helvetica Neue"/>
                        <a:ea typeface="Helvetica Neue"/>
                        <a:cs typeface="Helvetica Neue"/>
                        <a:sym typeface="Helvetica Neue"/>
                      </a:endParaRPr>
                    </a:p>
                  </a:txBody>
                  <a:tcPr marT="91425" marB="91425" marR="91425" marL="91425" anchor="ctr">
                    <a:solidFill>
                      <a:srgbClr val="D9D9D9"/>
                    </a:solidFill>
                  </a:tcPr>
                </a:tc>
              </a:tr>
              <a:tr h="843325">
                <a:tc>
                  <a:txBody>
                    <a:bodyPr/>
                    <a:lstStyle/>
                    <a:p>
                      <a:pPr indent="0" lvl="0" marL="0" rtl="0" algn="r">
                        <a:spcBef>
                          <a:spcPts val="0"/>
                        </a:spcBef>
                        <a:spcAft>
                          <a:spcPts val="0"/>
                        </a:spcAft>
                        <a:buNone/>
                      </a:pPr>
                      <a:r>
                        <a:rPr b="1" lang="en" sz="1800">
                          <a:latin typeface="Helvetica Neue"/>
                          <a:ea typeface="Helvetica Neue"/>
                          <a:cs typeface="Helvetica Neue"/>
                          <a:sym typeface="Helvetica Neue"/>
                        </a:rPr>
                        <a:t>Digits</a:t>
                      </a:r>
                      <a:endParaRPr b="1" sz="1800">
                        <a:latin typeface="Helvetica Neue"/>
                        <a:ea typeface="Helvetica Neue"/>
                        <a:cs typeface="Helvetica Neue"/>
                        <a:sym typeface="Helvetica Neue"/>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9  4</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1 0 1 1 1 1 0</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5  E</a:t>
                      </a:r>
                      <a:endParaRPr sz="1800">
                        <a:solidFill>
                          <a:schemeClr val="dk1"/>
                        </a:solidFill>
                        <a:latin typeface="Consolas"/>
                        <a:ea typeface="Consolas"/>
                        <a:cs typeface="Consolas"/>
                        <a:sym typeface="Consolas"/>
                      </a:endParaRPr>
                    </a:p>
                  </a:txBody>
                  <a:tcPr marT="91425" marB="91425" marR="91425" marL="91425" anchor="ctr"/>
                </a:tc>
              </a:tr>
              <a:tr h="843325">
                <a:tc>
                  <a:txBody>
                    <a:bodyPr/>
                    <a:lstStyle/>
                    <a:p>
                      <a:pPr indent="0" lvl="0" marL="0" rtl="0" algn="r">
                        <a:spcBef>
                          <a:spcPts val="0"/>
                        </a:spcBef>
                        <a:spcAft>
                          <a:spcPts val="0"/>
                        </a:spcAft>
                        <a:buNone/>
                      </a:pPr>
                      <a:r>
                        <a:rPr b="1" lang="en" sz="1800">
                          <a:latin typeface="Helvetica Neue"/>
                          <a:ea typeface="Helvetica Neue"/>
                          <a:cs typeface="Helvetica Neue"/>
                          <a:sym typeface="Helvetica Neue"/>
                        </a:rPr>
                        <a:t>Values</a:t>
                      </a:r>
                      <a:endParaRPr b="1" sz="1800">
                        <a:latin typeface="Helvetica Neue"/>
                        <a:ea typeface="Helvetica Neue"/>
                        <a:cs typeface="Helvetica Neue"/>
                        <a:sym typeface="Helvetica Neue"/>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10</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10</a:t>
                      </a:r>
                      <a:r>
                        <a:rPr baseline="30000" lang="en" sz="1800">
                          <a:solidFill>
                            <a:schemeClr val="dk1"/>
                          </a:solidFill>
                          <a:latin typeface="Consolas"/>
                          <a:ea typeface="Consolas"/>
                          <a:cs typeface="Consolas"/>
                          <a:sym typeface="Consolas"/>
                        </a:rPr>
                        <a:t>0</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2</a:t>
                      </a:r>
                      <a:r>
                        <a:rPr baseline="30000" lang="en" sz="1800">
                          <a:solidFill>
                            <a:schemeClr val="dk1"/>
                          </a:solidFill>
                          <a:latin typeface="Consolas"/>
                          <a:ea typeface="Consolas"/>
                          <a:cs typeface="Consolas"/>
                          <a:sym typeface="Consolas"/>
                        </a:rPr>
                        <a:t>6</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5</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4</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3</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2</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2</a:t>
                      </a:r>
                      <a:r>
                        <a:rPr baseline="30000" lang="en" sz="1800">
                          <a:solidFill>
                            <a:schemeClr val="dk1"/>
                          </a:solidFill>
                          <a:latin typeface="Consolas"/>
                          <a:ea typeface="Consolas"/>
                          <a:cs typeface="Consolas"/>
                          <a:sym typeface="Consolas"/>
                        </a:rPr>
                        <a:t>0</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16</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16</a:t>
                      </a:r>
                      <a:r>
                        <a:rPr baseline="30000" lang="en" sz="1800">
                          <a:solidFill>
                            <a:schemeClr val="dk1"/>
                          </a:solidFill>
                          <a:latin typeface="Consolas"/>
                          <a:ea typeface="Consolas"/>
                          <a:cs typeface="Consolas"/>
                          <a:sym typeface="Consolas"/>
                        </a:rPr>
                        <a:t>0</a:t>
                      </a:r>
                      <a:endParaRPr baseline="30000" sz="1800">
                        <a:solidFill>
                          <a:schemeClr val="dk1"/>
                        </a:solidFill>
                        <a:latin typeface="Consolas"/>
                        <a:ea typeface="Consolas"/>
                        <a:cs typeface="Consolas"/>
                        <a:sym typeface="Consolas"/>
                      </a:endParaRPr>
                    </a:p>
                  </a:txBody>
                  <a:tcPr marT="91425" marB="91425" marR="91425" marL="91425" anchor="ctr"/>
                </a:tc>
              </a:tr>
              <a:tr h="843325">
                <a:tc>
                  <a:txBody>
                    <a:bodyPr/>
                    <a:lstStyle/>
                    <a:p>
                      <a:pPr indent="0" lvl="0" marL="0" rtl="0" algn="r">
                        <a:spcBef>
                          <a:spcPts val="0"/>
                        </a:spcBef>
                        <a:spcAft>
                          <a:spcPts val="0"/>
                        </a:spcAft>
                        <a:buNone/>
                      </a:pPr>
                      <a:r>
                        <a:rPr b="1" lang="en" sz="1800">
                          <a:latin typeface="Helvetica Neue"/>
                          <a:ea typeface="Helvetica Neue"/>
                          <a:cs typeface="Helvetica Neue"/>
                          <a:sym typeface="Helvetica Neue"/>
                        </a:rPr>
                        <a:t>Conversion</a:t>
                      </a:r>
                      <a:br>
                        <a:rPr b="1" lang="en" sz="1800">
                          <a:latin typeface="Helvetica Neue"/>
                          <a:ea typeface="Helvetica Neue"/>
                          <a:cs typeface="Helvetica Neue"/>
                          <a:sym typeface="Helvetica Neue"/>
                        </a:rPr>
                      </a:br>
                      <a:r>
                        <a:rPr b="1" lang="en" sz="1800">
                          <a:latin typeface="Helvetica Neue"/>
                          <a:ea typeface="Helvetica Neue"/>
                          <a:cs typeface="Helvetica Neue"/>
                          <a:sym typeface="Helvetica Neue"/>
                        </a:rPr>
                        <a:t>Back to Decimal</a:t>
                      </a:r>
                      <a:endParaRPr b="1" sz="1800">
                        <a:latin typeface="Helvetica Neue"/>
                        <a:ea typeface="Helvetica Neue"/>
                        <a:cs typeface="Helvetica Neue"/>
                        <a:sym typeface="Helvetica Neue"/>
                      </a:endParaRPr>
                    </a:p>
                  </a:txBody>
                  <a:tcPr marT="91425" marB="91425" marR="91425" marL="91425" anchor="ctr">
                    <a:solidFill>
                      <a:srgbClr val="D9D9D9"/>
                    </a:solidFill>
                  </a:tcP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9*10</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+ 4*10</a:t>
                      </a:r>
                      <a:r>
                        <a:rPr baseline="30000" lang="en" sz="1800">
                          <a:solidFill>
                            <a:schemeClr val="dk1"/>
                          </a:solidFill>
                          <a:latin typeface="Consolas"/>
                          <a:ea typeface="Consolas"/>
                          <a:cs typeface="Consolas"/>
                          <a:sym typeface="Consolas"/>
                        </a:rPr>
                        <a:t>0</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94</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2</a:t>
                      </a:r>
                      <a:r>
                        <a:rPr baseline="30000" lang="en" sz="1800">
                          <a:solidFill>
                            <a:schemeClr val="dk1"/>
                          </a:solidFill>
                          <a:latin typeface="Consolas"/>
                          <a:ea typeface="Consolas"/>
                          <a:cs typeface="Consolas"/>
                          <a:sym typeface="Consolas"/>
                        </a:rPr>
                        <a:t>6</a:t>
                      </a:r>
                      <a:r>
                        <a:rPr lang="en" sz="1800">
                          <a:solidFill>
                            <a:schemeClr val="dk1"/>
                          </a:solidFill>
                          <a:latin typeface="Consolas"/>
                          <a:ea typeface="Consolas"/>
                          <a:cs typeface="Consolas"/>
                          <a:sym typeface="Consolas"/>
                        </a:rPr>
                        <a:t> + 2</a:t>
                      </a:r>
                      <a:r>
                        <a:rPr baseline="30000" lang="en" sz="1800">
                          <a:solidFill>
                            <a:schemeClr val="dk1"/>
                          </a:solidFill>
                          <a:latin typeface="Consolas"/>
                          <a:ea typeface="Consolas"/>
                          <a:cs typeface="Consolas"/>
                          <a:sym typeface="Consolas"/>
                        </a:rPr>
                        <a:t>4</a:t>
                      </a:r>
                      <a:r>
                        <a:rPr lang="en" sz="1800">
                          <a:solidFill>
                            <a:schemeClr val="dk1"/>
                          </a:solidFill>
                          <a:latin typeface="Consolas"/>
                          <a:ea typeface="Consolas"/>
                          <a:cs typeface="Consolas"/>
                          <a:sym typeface="Consolas"/>
                        </a:rPr>
                        <a:t> + 2</a:t>
                      </a:r>
                      <a:r>
                        <a:rPr baseline="30000" lang="en" sz="1800">
                          <a:solidFill>
                            <a:schemeClr val="dk1"/>
                          </a:solidFill>
                          <a:latin typeface="Consolas"/>
                          <a:ea typeface="Consolas"/>
                          <a:cs typeface="Consolas"/>
                          <a:sym typeface="Consolas"/>
                        </a:rPr>
                        <a:t>3</a:t>
                      </a:r>
                      <a:r>
                        <a:rPr lang="en" sz="1800">
                          <a:solidFill>
                            <a:schemeClr val="dk1"/>
                          </a:solidFill>
                          <a:latin typeface="Consolas"/>
                          <a:ea typeface="Consolas"/>
                          <a:cs typeface="Consolas"/>
                          <a:sym typeface="Consolas"/>
                        </a:rPr>
                        <a:t> + </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2</a:t>
                      </a:r>
                      <a:r>
                        <a:rPr baseline="30000" lang="en" sz="1800">
                          <a:solidFill>
                            <a:schemeClr val="dk1"/>
                          </a:solidFill>
                          <a:latin typeface="Consolas"/>
                          <a:ea typeface="Consolas"/>
                          <a:cs typeface="Consolas"/>
                          <a:sym typeface="Consolas"/>
                        </a:rPr>
                        <a:t>2</a:t>
                      </a:r>
                      <a:r>
                        <a:rPr lang="en" sz="1800">
                          <a:solidFill>
                            <a:schemeClr val="dk1"/>
                          </a:solidFill>
                          <a:latin typeface="Consolas"/>
                          <a:ea typeface="Consolas"/>
                          <a:cs typeface="Consolas"/>
                          <a:sym typeface="Consolas"/>
                        </a:rPr>
                        <a:t> + 2</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 94</a:t>
                      </a:r>
                      <a:endParaRPr sz="1800">
                        <a:solidFill>
                          <a:schemeClr val="dk1"/>
                        </a:solidFill>
                        <a:latin typeface="Consolas"/>
                        <a:ea typeface="Consolas"/>
                        <a:cs typeface="Consolas"/>
                        <a:sym typeface="Consolas"/>
                      </a:endParaRPr>
                    </a:p>
                  </a:txBody>
                  <a:tcPr marT="91425" marB="91425" marR="91425" marL="91425" anchor="ctr"/>
                </a:tc>
                <a:tc>
                  <a:txBody>
                    <a:bodyPr/>
                    <a:lstStyle/>
                    <a:p>
                      <a:pPr indent="0" lvl="0" marL="0" rtl="0" algn="ctr">
                        <a:spcBef>
                          <a:spcPts val="0"/>
                        </a:spcBef>
                        <a:spcAft>
                          <a:spcPts val="0"/>
                        </a:spcAft>
                        <a:buNone/>
                      </a:pPr>
                      <a:r>
                        <a:rPr lang="en" sz="1800">
                          <a:solidFill>
                            <a:schemeClr val="dk1"/>
                          </a:solidFill>
                          <a:latin typeface="Consolas"/>
                          <a:ea typeface="Consolas"/>
                          <a:cs typeface="Consolas"/>
                          <a:sym typeface="Consolas"/>
                        </a:rPr>
                        <a:t>5*16</a:t>
                      </a:r>
                      <a:r>
                        <a:rPr baseline="30000" lang="en" sz="1800">
                          <a:solidFill>
                            <a:schemeClr val="dk1"/>
                          </a:solidFill>
                          <a:latin typeface="Consolas"/>
                          <a:ea typeface="Consolas"/>
                          <a:cs typeface="Consolas"/>
                          <a:sym typeface="Consolas"/>
                        </a:rPr>
                        <a:t>1</a:t>
                      </a:r>
                      <a:r>
                        <a:rPr lang="en" sz="1800">
                          <a:solidFill>
                            <a:schemeClr val="dk1"/>
                          </a:solidFill>
                          <a:latin typeface="Consolas"/>
                          <a:ea typeface="Consolas"/>
                          <a:cs typeface="Consolas"/>
                          <a:sym typeface="Consolas"/>
                        </a:rPr>
                        <a:t> + 14*16</a:t>
                      </a:r>
                      <a:r>
                        <a:rPr baseline="30000" lang="en" sz="1800">
                          <a:solidFill>
                            <a:schemeClr val="dk1"/>
                          </a:solidFill>
                          <a:latin typeface="Consolas"/>
                          <a:ea typeface="Consolas"/>
                          <a:cs typeface="Consolas"/>
                          <a:sym typeface="Consolas"/>
                        </a:rPr>
                        <a:t>0</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94</a:t>
                      </a:r>
                      <a:endParaRPr sz="1800">
                        <a:solidFill>
                          <a:schemeClr val="dk1"/>
                        </a:solidFill>
                        <a:latin typeface="Consolas"/>
                        <a:ea typeface="Consolas"/>
                        <a:cs typeface="Consolas"/>
                        <a:sym typeface="Consolas"/>
                      </a:endParaRPr>
                    </a:p>
                  </a:txBody>
                  <a:tcPr marT="91425" marB="91425" marR="91425" marL="91425" anchor="ct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0"/>
            <a:ext cx="7407900" cy="115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Negative Numbers Using 2’s Complement</a:t>
            </a:r>
            <a:endParaRPr/>
          </a:p>
        </p:txBody>
      </p:sp>
      <p:sp>
        <p:nvSpPr>
          <p:cNvPr id="116" name="Google Shape;116;p21"/>
          <p:cNvSpPr txBox="1"/>
          <p:nvPr>
            <p:ph idx="1" type="body"/>
          </p:nvPr>
        </p:nvSpPr>
        <p:spPr>
          <a:xfrm>
            <a:off x="311700" y="1076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way to represent integers using binary, both positive and negative</a:t>
            </a:r>
            <a:endParaRPr/>
          </a:p>
          <a:p>
            <a:pPr indent="0" lvl="0" marL="0" rtl="0" algn="l">
              <a:spcBef>
                <a:spcPts val="1600"/>
              </a:spcBef>
              <a:spcAft>
                <a:spcPts val="0"/>
              </a:spcAft>
              <a:buNone/>
            </a:pPr>
            <a:r>
              <a:rPr lang="en"/>
              <a:t>In 2’s Complement, the most significant bit (MSB) is negative</a:t>
            </a:r>
            <a:endParaRPr/>
          </a:p>
          <a:p>
            <a:pPr indent="0" lvl="0" marL="0" rtl="0" algn="l">
              <a:spcBef>
                <a:spcPts val="1600"/>
              </a:spcBef>
              <a:spcAft>
                <a:spcPts val="0"/>
              </a:spcAft>
              <a:buNone/>
            </a:pPr>
            <a:r>
              <a:rPr lang="en"/>
              <a:t>For example, in a 4-bit number, </a:t>
            </a:r>
            <a:br>
              <a:rPr lang="en"/>
            </a:br>
            <a:r>
              <a:rPr lang="en"/>
              <a:t>	the MSB typically represents 2</a:t>
            </a:r>
            <a:r>
              <a:rPr baseline="30000" lang="en"/>
              <a:t>3</a:t>
            </a:r>
            <a:r>
              <a:rPr lang="en"/>
              <a:t>, but in 2’s Complement,</a:t>
            </a:r>
            <a:br>
              <a:rPr lang="en"/>
            </a:br>
            <a:r>
              <a:rPr lang="en"/>
              <a:t>	the MSB </a:t>
            </a:r>
            <a:r>
              <a:rPr b="1" i="1" lang="en"/>
              <a:t>instead </a:t>
            </a:r>
            <a:r>
              <a:rPr lang="en"/>
              <a:t>represents -2</a:t>
            </a:r>
            <a:r>
              <a:rPr baseline="30000" lang="en"/>
              <a:t>3</a:t>
            </a:r>
            <a:endParaRPr/>
          </a:p>
          <a:p>
            <a:pPr indent="0" lvl="0" marL="0" rtl="0" algn="l">
              <a:spcBef>
                <a:spcPts val="1600"/>
              </a:spcBef>
              <a:spcAft>
                <a:spcPts val="0"/>
              </a:spcAft>
              <a:buNone/>
            </a:pPr>
            <a:r>
              <a:rPr lang="en"/>
              <a:t>So, i</a:t>
            </a:r>
            <a:r>
              <a:rPr lang="en"/>
              <a:t>f the MSB is 0, the number will be </a:t>
            </a:r>
            <a:r>
              <a:rPr b="1" i="1" lang="en"/>
              <a:t>positive (or zero)</a:t>
            </a:r>
            <a:br>
              <a:rPr lang="en"/>
            </a:br>
            <a:r>
              <a:rPr lang="en"/>
              <a:t>And, if the MSB is 1, the number will be </a:t>
            </a:r>
            <a:r>
              <a:rPr b="1" i="1" lang="en"/>
              <a:t>negative</a:t>
            </a:r>
            <a:endParaRPr/>
          </a:p>
          <a:p>
            <a:pPr indent="0" lvl="0" marL="0" rtl="0" algn="l">
              <a:spcBef>
                <a:spcPts val="1000"/>
              </a:spcBef>
              <a:spcAft>
                <a:spcPts val="1600"/>
              </a:spcAft>
              <a:buNone/>
            </a:pPr>
            <a:r>
              <a:rPr lang="en"/>
              <a:t>The other bits remain the same, let’s see how with an example:</a:t>
            </a:r>
            <a:endParaRPr/>
          </a:p>
        </p:txBody>
      </p:sp>
      <p:sp>
        <p:nvSpPr>
          <p:cNvPr id="117" name="Google Shape;117;p21"/>
          <p:cNvSpPr txBox="1"/>
          <p:nvPr>
            <p:ph idx="12" type="sldNum"/>
          </p:nvPr>
        </p:nvSpPr>
        <p:spPr>
          <a:xfrm>
            <a:off x="8603700" y="4843350"/>
            <a:ext cx="540300" cy="3000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ECS 370 Dark">
  <a:themeElements>
    <a:clrScheme name="Simple Light">
      <a:dk1>
        <a:srgbClr val="FFFFFF"/>
      </a:dk1>
      <a:lt1>
        <a:srgbClr val="000000"/>
      </a:lt1>
      <a:dk2>
        <a:srgbClr val="CCCCCC"/>
      </a:dk2>
      <a:lt2>
        <a:srgbClr val="666666"/>
      </a:lt2>
      <a:accent1>
        <a:srgbClr val="6D9EEB"/>
      </a:accent1>
      <a:accent2>
        <a:srgbClr val="4A86E8"/>
      </a:accent2>
      <a:accent3>
        <a:srgbClr val="FF0000"/>
      </a:accent3>
      <a:accent4>
        <a:srgbClr val="00FF00"/>
      </a:accent4>
      <a:accent5>
        <a:srgbClr val="00FFFF"/>
      </a:accent5>
      <a:accent6>
        <a:srgbClr val="FF00FF"/>
      </a:accent6>
      <a:hlink>
        <a:srgbClr val="990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