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oboto"/>
      <p:regular r:id="rId28"/>
      <p:bold r:id="rId29"/>
      <p:italic r:id="rId30"/>
      <p:boldItalic r:id="rId31"/>
    </p:embeddedFont>
    <p:embeddedFont>
      <p:font typeface="EB Garamond SemiBold"/>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33" Type="http://schemas.openxmlformats.org/officeDocument/2006/relationships/font" Target="fonts/EBGaramondSemiBold-bold.fntdata"/><Relationship Id="rId10" Type="http://schemas.openxmlformats.org/officeDocument/2006/relationships/slide" Target="slides/slide5.xml"/><Relationship Id="rId32" Type="http://schemas.openxmlformats.org/officeDocument/2006/relationships/font" Target="fonts/EBGaramondSemiBold-regular.fntdata"/><Relationship Id="rId13" Type="http://schemas.openxmlformats.org/officeDocument/2006/relationships/slide" Target="slides/slide8.xml"/><Relationship Id="rId35" Type="http://schemas.openxmlformats.org/officeDocument/2006/relationships/font" Target="fonts/EBGaramondSemiBold-boldItalic.fntdata"/><Relationship Id="rId12" Type="http://schemas.openxmlformats.org/officeDocument/2006/relationships/slide" Target="slides/slide7.xml"/><Relationship Id="rId34" Type="http://schemas.openxmlformats.org/officeDocument/2006/relationships/font" Target="fonts/EBGaramondSemi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d9c45342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d9c45342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94267521d0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94267521d0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94267521d0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94267521d0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94267521d0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94267521d0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94267521d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94267521d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94267521d0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94267521d0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94267521d0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94267521d0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94267521d0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94267521d0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94267521d0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94267521d0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94267521d0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94267521d0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94267521d0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94267521d0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e9090756a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e9090756a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94267521d0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94267521d0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94267521d0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94267521d0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94267521d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94267521d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94267521d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94267521d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939628206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939628206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94267521d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94267521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94267521d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94267521d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94267521d0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94267521d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94267521d0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94267521d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94267521d0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94267521d0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2000"/>
              <a:buNone/>
              <a:defRPr sz="12000">
                <a:solidFill>
                  <a:schemeClr val="dk2"/>
                </a:solidFill>
              </a:defRPr>
            </a:lvl1pPr>
            <a:lvl2pPr lvl="1" rtl="0" algn="ctr">
              <a:spcBef>
                <a:spcPts val="0"/>
              </a:spcBef>
              <a:spcAft>
                <a:spcPts val="0"/>
              </a:spcAft>
              <a:buClr>
                <a:schemeClr val="dk2"/>
              </a:buClr>
              <a:buSzPts val="12000"/>
              <a:buNone/>
              <a:defRPr sz="12000">
                <a:solidFill>
                  <a:schemeClr val="dk2"/>
                </a:solidFill>
              </a:defRPr>
            </a:lvl2pPr>
            <a:lvl3pPr lvl="2" rtl="0" algn="ctr">
              <a:spcBef>
                <a:spcPts val="0"/>
              </a:spcBef>
              <a:spcAft>
                <a:spcPts val="0"/>
              </a:spcAft>
              <a:buClr>
                <a:schemeClr val="dk2"/>
              </a:buClr>
              <a:buSzPts val="12000"/>
              <a:buNone/>
              <a:defRPr sz="12000">
                <a:solidFill>
                  <a:schemeClr val="dk2"/>
                </a:solidFill>
              </a:defRPr>
            </a:lvl3pPr>
            <a:lvl4pPr lvl="3" rtl="0" algn="ctr">
              <a:spcBef>
                <a:spcPts val="0"/>
              </a:spcBef>
              <a:spcAft>
                <a:spcPts val="0"/>
              </a:spcAft>
              <a:buClr>
                <a:schemeClr val="dk2"/>
              </a:buClr>
              <a:buSzPts val="12000"/>
              <a:buNone/>
              <a:defRPr sz="12000">
                <a:solidFill>
                  <a:schemeClr val="dk2"/>
                </a:solidFill>
              </a:defRPr>
            </a:lvl4pPr>
            <a:lvl5pPr lvl="4" rtl="0" algn="ctr">
              <a:spcBef>
                <a:spcPts val="0"/>
              </a:spcBef>
              <a:spcAft>
                <a:spcPts val="0"/>
              </a:spcAft>
              <a:buClr>
                <a:schemeClr val="dk2"/>
              </a:buClr>
              <a:buSzPts val="12000"/>
              <a:buNone/>
              <a:defRPr sz="12000">
                <a:solidFill>
                  <a:schemeClr val="dk2"/>
                </a:solidFill>
              </a:defRPr>
            </a:lvl5pPr>
            <a:lvl6pPr lvl="5" rtl="0" algn="ctr">
              <a:spcBef>
                <a:spcPts val="0"/>
              </a:spcBef>
              <a:spcAft>
                <a:spcPts val="0"/>
              </a:spcAft>
              <a:buClr>
                <a:schemeClr val="dk2"/>
              </a:buClr>
              <a:buSzPts val="12000"/>
              <a:buNone/>
              <a:defRPr sz="12000">
                <a:solidFill>
                  <a:schemeClr val="dk2"/>
                </a:solidFill>
              </a:defRPr>
            </a:lvl6pPr>
            <a:lvl7pPr lvl="6" rtl="0" algn="ctr">
              <a:spcBef>
                <a:spcPts val="0"/>
              </a:spcBef>
              <a:spcAft>
                <a:spcPts val="0"/>
              </a:spcAft>
              <a:buClr>
                <a:schemeClr val="dk2"/>
              </a:buClr>
              <a:buSzPts val="12000"/>
              <a:buNone/>
              <a:defRPr sz="12000">
                <a:solidFill>
                  <a:schemeClr val="dk2"/>
                </a:solidFill>
              </a:defRPr>
            </a:lvl7pPr>
            <a:lvl8pPr lvl="7" rtl="0" algn="ctr">
              <a:spcBef>
                <a:spcPts val="0"/>
              </a:spcBef>
              <a:spcAft>
                <a:spcPts val="0"/>
              </a:spcAft>
              <a:buClr>
                <a:schemeClr val="dk2"/>
              </a:buClr>
              <a:buSzPts val="12000"/>
              <a:buNone/>
              <a:defRPr sz="12000">
                <a:solidFill>
                  <a:schemeClr val="dk2"/>
                </a:solidFill>
              </a:defRPr>
            </a:lvl8pPr>
            <a:lvl9pPr lvl="8" rtl="0"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chemeClr val="lt1"/>
              </a:buClr>
              <a:buSzPts val="1200"/>
              <a:buChar char="●"/>
              <a:defRPr sz="1200">
                <a:solidFill>
                  <a:schemeClr val="lt1"/>
                </a:solidFill>
              </a:defRPr>
            </a:lvl1pPr>
            <a:lvl2pPr indent="-304800" lvl="1" marL="914400" rtl="0">
              <a:spcBef>
                <a:spcPts val="1600"/>
              </a:spcBef>
              <a:spcAft>
                <a:spcPts val="0"/>
              </a:spcAft>
              <a:buClr>
                <a:schemeClr val="lt1"/>
              </a:buClr>
              <a:buSzPts val="1200"/>
              <a:buChar char="○"/>
              <a:defRPr sz="1200">
                <a:solidFill>
                  <a:schemeClr val="lt1"/>
                </a:solidFill>
              </a:defRPr>
            </a:lvl2pPr>
            <a:lvl3pPr indent="-304800" lvl="2" marL="1371600" rtl="0">
              <a:spcBef>
                <a:spcPts val="1600"/>
              </a:spcBef>
              <a:spcAft>
                <a:spcPts val="0"/>
              </a:spcAft>
              <a:buClr>
                <a:schemeClr val="lt1"/>
              </a:buClr>
              <a:buSzPts val="1200"/>
              <a:buChar char="■"/>
              <a:defRPr sz="1200">
                <a:solidFill>
                  <a:schemeClr val="lt1"/>
                </a:solidFill>
              </a:defRPr>
            </a:lvl3pPr>
            <a:lvl4pPr indent="-304800" lvl="3" marL="1828800" rtl="0">
              <a:spcBef>
                <a:spcPts val="1600"/>
              </a:spcBef>
              <a:spcAft>
                <a:spcPts val="0"/>
              </a:spcAft>
              <a:buClr>
                <a:schemeClr val="lt1"/>
              </a:buClr>
              <a:buSzPts val="1200"/>
              <a:buChar char="●"/>
              <a:defRPr sz="1200">
                <a:solidFill>
                  <a:schemeClr val="lt1"/>
                </a:solidFill>
              </a:defRPr>
            </a:lvl4pPr>
            <a:lvl5pPr indent="-304800" lvl="4" marL="2286000" rtl="0">
              <a:spcBef>
                <a:spcPts val="1600"/>
              </a:spcBef>
              <a:spcAft>
                <a:spcPts val="0"/>
              </a:spcAft>
              <a:buClr>
                <a:schemeClr val="lt1"/>
              </a:buClr>
              <a:buSzPts val="1200"/>
              <a:buChar char="○"/>
              <a:defRPr sz="1200">
                <a:solidFill>
                  <a:schemeClr val="lt1"/>
                </a:solidFill>
              </a:defRPr>
            </a:lvl5pPr>
            <a:lvl6pPr indent="-304800" lvl="5" marL="2743200" rtl="0">
              <a:spcBef>
                <a:spcPts val="1600"/>
              </a:spcBef>
              <a:spcAft>
                <a:spcPts val="0"/>
              </a:spcAft>
              <a:buClr>
                <a:schemeClr val="lt1"/>
              </a:buClr>
              <a:buSzPts val="1200"/>
              <a:buChar char="■"/>
              <a:defRPr sz="1200">
                <a:solidFill>
                  <a:schemeClr val="lt1"/>
                </a:solidFill>
              </a:defRPr>
            </a:lvl6pPr>
            <a:lvl7pPr indent="-304800" lvl="6" marL="3200400" rtl="0">
              <a:spcBef>
                <a:spcPts val="1600"/>
              </a:spcBef>
              <a:spcAft>
                <a:spcPts val="0"/>
              </a:spcAft>
              <a:buClr>
                <a:schemeClr val="lt1"/>
              </a:buClr>
              <a:buSzPts val="1200"/>
              <a:buChar char="●"/>
              <a:defRPr sz="1200">
                <a:solidFill>
                  <a:schemeClr val="lt1"/>
                </a:solidFill>
              </a:defRPr>
            </a:lvl7pPr>
            <a:lvl8pPr indent="-304800" lvl="7" marL="3657600" rtl="0">
              <a:spcBef>
                <a:spcPts val="1600"/>
              </a:spcBef>
              <a:spcAft>
                <a:spcPts val="0"/>
              </a:spcAft>
              <a:buClr>
                <a:schemeClr val="lt1"/>
              </a:buClr>
              <a:buSzPts val="1200"/>
              <a:buChar char="○"/>
              <a:defRPr sz="1200">
                <a:solidFill>
                  <a:schemeClr val="lt1"/>
                </a:solidFill>
              </a:defRPr>
            </a:lvl8pPr>
            <a:lvl9pPr indent="-304800" lvl="8" marL="4114800" rtl="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4200"/>
              <a:buNone/>
              <a:defRPr sz="4200">
                <a:solidFill>
                  <a:schemeClr val="dk2"/>
                </a:solidFill>
              </a:defRPr>
            </a:lvl1pPr>
            <a:lvl2pPr lvl="1" rtl="0" algn="ctr">
              <a:spcBef>
                <a:spcPts val="0"/>
              </a:spcBef>
              <a:spcAft>
                <a:spcPts val="0"/>
              </a:spcAft>
              <a:buClr>
                <a:schemeClr val="dk2"/>
              </a:buClr>
              <a:buSzPts val="4200"/>
              <a:buNone/>
              <a:defRPr sz="4200">
                <a:solidFill>
                  <a:schemeClr val="dk2"/>
                </a:solidFill>
              </a:defRPr>
            </a:lvl2pPr>
            <a:lvl3pPr lvl="2" rtl="0" algn="ctr">
              <a:spcBef>
                <a:spcPts val="0"/>
              </a:spcBef>
              <a:spcAft>
                <a:spcPts val="0"/>
              </a:spcAft>
              <a:buClr>
                <a:schemeClr val="dk2"/>
              </a:buClr>
              <a:buSzPts val="4200"/>
              <a:buNone/>
              <a:defRPr sz="4200">
                <a:solidFill>
                  <a:schemeClr val="dk2"/>
                </a:solidFill>
              </a:defRPr>
            </a:lvl3pPr>
            <a:lvl4pPr lvl="3" rtl="0" algn="ctr">
              <a:spcBef>
                <a:spcPts val="0"/>
              </a:spcBef>
              <a:spcAft>
                <a:spcPts val="0"/>
              </a:spcAft>
              <a:buClr>
                <a:schemeClr val="dk2"/>
              </a:buClr>
              <a:buSzPts val="4200"/>
              <a:buNone/>
              <a:defRPr sz="4200">
                <a:solidFill>
                  <a:schemeClr val="dk2"/>
                </a:solidFill>
              </a:defRPr>
            </a:lvl4pPr>
            <a:lvl5pPr lvl="4" rtl="0" algn="ctr">
              <a:spcBef>
                <a:spcPts val="0"/>
              </a:spcBef>
              <a:spcAft>
                <a:spcPts val="0"/>
              </a:spcAft>
              <a:buClr>
                <a:schemeClr val="dk2"/>
              </a:buClr>
              <a:buSzPts val="4200"/>
              <a:buNone/>
              <a:defRPr sz="4200">
                <a:solidFill>
                  <a:schemeClr val="dk2"/>
                </a:solidFill>
              </a:defRPr>
            </a:lvl5pPr>
            <a:lvl6pPr lvl="5" rtl="0" algn="ctr">
              <a:spcBef>
                <a:spcPts val="0"/>
              </a:spcBef>
              <a:spcAft>
                <a:spcPts val="0"/>
              </a:spcAft>
              <a:buClr>
                <a:schemeClr val="dk2"/>
              </a:buClr>
              <a:buSzPts val="4200"/>
              <a:buNone/>
              <a:defRPr sz="4200">
                <a:solidFill>
                  <a:schemeClr val="dk2"/>
                </a:solidFill>
              </a:defRPr>
            </a:lvl6pPr>
            <a:lvl7pPr lvl="6" rtl="0" algn="ctr">
              <a:spcBef>
                <a:spcPts val="0"/>
              </a:spcBef>
              <a:spcAft>
                <a:spcPts val="0"/>
              </a:spcAft>
              <a:buClr>
                <a:schemeClr val="dk2"/>
              </a:buClr>
              <a:buSzPts val="4200"/>
              <a:buNone/>
              <a:defRPr sz="4200">
                <a:solidFill>
                  <a:schemeClr val="dk2"/>
                </a:solidFill>
              </a:defRPr>
            </a:lvl7pPr>
            <a:lvl8pPr lvl="7" rtl="0" algn="ctr">
              <a:spcBef>
                <a:spcPts val="0"/>
              </a:spcBef>
              <a:spcAft>
                <a:spcPts val="0"/>
              </a:spcAft>
              <a:buClr>
                <a:schemeClr val="dk2"/>
              </a:buClr>
              <a:buSzPts val="4200"/>
              <a:buNone/>
              <a:defRPr sz="4200">
                <a:solidFill>
                  <a:schemeClr val="dk2"/>
                </a:solidFill>
              </a:defRPr>
            </a:lvl8pPr>
            <a:lvl9pPr lvl="8" rtl="0"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rgbClr val="CFE2F3"/>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rtl="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2"/>
                </a:solidFill>
                <a:latin typeface="Roboto"/>
                <a:ea typeface="Roboto"/>
                <a:cs typeface="Roboto"/>
                <a:sym typeface="Roboto"/>
              </a:defRPr>
            </a:lvl1pPr>
            <a:lvl2pPr lvl="1" rtl="0" algn="r">
              <a:buNone/>
              <a:defRPr sz="1000">
                <a:solidFill>
                  <a:schemeClr val="lt2"/>
                </a:solidFill>
                <a:latin typeface="Roboto"/>
                <a:ea typeface="Roboto"/>
                <a:cs typeface="Roboto"/>
                <a:sym typeface="Roboto"/>
              </a:defRPr>
            </a:lvl2pPr>
            <a:lvl3pPr lvl="2" rtl="0" algn="r">
              <a:buNone/>
              <a:defRPr sz="1000">
                <a:solidFill>
                  <a:schemeClr val="lt2"/>
                </a:solidFill>
                <a:latin typeface="Roboto"/>
                <a:ea typeface="Roboto"/>
                <a:cs typeface="Roboto"/>
                <a:sym typeface="Roboto"/>
              </a:defRPr>
            </a:lvl3pPr>
            <a:lvl4pPr lvl="3" rtl="0" algn="r">
              <a:buNone/>
              <a:defRPr sz="1000">
                <a:solidFill>
                  <a:schemeClr val="lt2"/>
                </a:solidFill>
                <a:latin typeface="Roboto"/>
                <a:ea typeface="Roboto"/>
                <a:cs typeface="Roboto"/>
                <a:sym typeface="Roboto"/>
              </a:defRPr>
            </a:lvl4pPr>
            <a:lvl5pPr lvl="4" rtl="0" algn="r">
              <a:buNone/>
              <a:defRPr sz="1000">
                <a:solidFill>
                  <a:schemeClr val="lt2"/>
                </a:solidFill>
                <a:latin typeface="Roboto"/>
                <a:ea typeface="Roboto"/>
                <a:cs typeface="Roboto"/>
                <a:sym typeface="Roboto"/>
              </a:defRPr>
            </a:lvl5pPr>
            <a:lvl6pPr lvl="5" rtl="0" algn="r">
              <a:buNone/>
              <a:defRPr sz="1000">
                <a:solidFill>
                  <a:schemeClr val="lt2"/>
                </a:solidFill>
                <a:latin typeface="Roboto"/>
                <a:ea typeface="Roboto"/>
                <a:cs typeface="Roboto"/>
                <a:sym typeface="Roboto"/>
              </a:defRPr>
            </a:lvl6pPr>
            <a:lvl7pPr lvl="6" rtl="0" algn="r">
              <a:buNone/>
              <a:defRPr sz="1000">
                <a:solidFill>
                  <a:schemeClr val="lt2"/>
                </a:solidFill>
                <a:latin typeface="Roboto"/>
                <a:ea typeface="Roboto"/>
                <a:cs typeface="Roboto"/>
                <a:sym typeface="Roboto"/>
              </a:defRPr>
            </a:lvl7pPr>
            <a:lvl8pPr lvl="7" rtl="0" algn="r">
              <a:buNone/>
              <a:defRPr sz="1000">
                <a:solidFill>
                  <a:schemeClr val="lt2"/>
                </a:solidFill>
                <a:latin typeface="Roboto"/>
                <a:ea typeface="Roboto"/>
                <a:cs typeface="Roboto"/>
                <a:sym typeface="Roboto"/>
              </a:defRPr>
            </a:lvl8pPr>
            <a:lvl9pPr lvl="8" rtl="0"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2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18.png"/><Relationship Id="rId4" Type="http://schemas.openxmlformats.org/officeDocument/2006/relationships/image" Target="../media/image14.png"/><Relationship Id="rId5"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20.png"/><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22.png"/><Relationship Id="rId4" Type="http://schemas.openxmlformats.org/officeDocument/2006/relationships/image" Target="../media/image21.png"/><Relationship Id="rId5"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1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30.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2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978375" y="340525"/>
            <a:ext cx="6654300" cy="933600"/>
          </a:xfrm>
          <a:prstGeom prst="rect">
            <a:avLst/>
          </a:prstGeom>
          <a:solidFill>
            <a:schemeClr val="dk2"/>
          </a:solidFill>
          <a:ln cap="flat" cmpd="sng" w="19050">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rPr lang="en">
                <a:latin typeface="EB Garamond SemiBold"/>
                <a:ea typeface="EB Garamond SemiBold"/>
                <a:cs typeface="EB Garamond SemiBold"/>
                <a:sym typeface="EB Garamond SemiBold"/>
              </a:rPr>
              <a:t>Car Rental Management</a:t>
            </a:r>
            <a:endParaRPr>
              <a:latin typeface="EB Garamond SemiBold"/>
              <a:ea typeface="EB Garamond SemiBold"/>
              <a:cs typeface="EB Garamond SemiBold"/>
              <a:sym typeface="EB Garamond SemiBold"/>
            </a:endParaRPr>
          </a:p>
        </p:txBody>
      </p:sp>
      <p:sp>
        <p:nvSpPr>
          <p:cNvPr id="68" name="Google Shape;68;p13"/>
          <p:cNvSpPr txBox="1"/>
          <p:nvPr/>
        </p:nvSpPr>
        <p:spPr>
          <a:xfrm>
            <a:off x="5881725" y="1958325"/>
            <a:ext cx="29484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Roboto"/>
                <a:ea typeface="Roboto"/>
                <a:cs typeface="Roboto"/>
                <a:sym typeface="Roboto"/>
              </a:rPr>
              <a:t>21BCE175 - Shukkan Panchal</a:t>
            </a:r>
            <a:endParaRPr sz="1600">
              <a:latin typeface="Roboto"/>
              <a:ea typeface="Roboto"/>
              <a:cs typeface="Roboto"/>
              <a:sym typeface="Roboto"/>
            </a:endParaRPr>
          </a:p>
          <a:p>
            <a:pPr indent="0" lvl="0" marL="0" rtl="0" algn="l">
              <a:spcBef>
                <a:spcPts val="0"/>
              </a:spcBef>
              <a:spcAft>
                <a:spcPts val="0"/>
              </a:spcAft>
              <a:buNone/>
            </a:pPr>
            <a:r>
              <a:rPr lang="en" sz="1600">
                <a:latin typeface="Roboto"/>
                <a:ea typeface="Roboto"/>
                <a:cs typeface="Roboto"/>
                <a:sym typeface="Roboto"/>
              </a:rPr>
              <a:t>21BCE176 - Harsh Pansuriya</a:t>
            </a:r>
            <a:endParaRPr sz="1600">
              <a:latin typeface="Roboto"/>
              <a:ea typeface="Roboto"/>
              <a:cs typeface="Roboto"/>
              <a:sym typeface="Roboto"/>
            </a:endParaRPr>
          </a:p>
          <a:p>
            <a:pPr indent="0" lvl="0" marL="0" rtl="0" algn="l">
              <a:spcBef>
                <a:spcPts val="0"/>
              </a:spcBef>
              <a:spcAft>
                <a:spcPts val="0"/>
              </a:spcAft>
              <a:buNone/>
            </a:pPr>
            <a:r>
              <a:rPr lang="en" sz="1600">
                <a:latin typeface="Roboto"/>
                <a:ea typeface="Roboto"/>
                <a:cs typeface="Roboto"/>
                <a:sym typeface="Roboto"/>
              </a:rPr>
              <a:t>21BCE177 - Parishi Shah</a:t>
            </a:r>
            <a:endParaRPr sz="1600">
              <a:latin typeface="Roboto"/>
              <a:ea typeface="Roboto"/>
              <a:cs typeface="Roboto"/>
              <a:sym typeface="Roboto"/>
            </a:endParaRPr>
          </a:p>
        </p:txBody>
      </p:sp>
      <p:pic>
        <p:nvPicPr>
          <p:cNvPr id="69" name="Google Shape;69;p13"/>
          <p:cNvPicPr preferRelativeResize="0"/>
          <p:nvPr/>
        </p:nvPicPr>
        <p:blipFill rotWithShape="1">
          <a:blip r:embed="rId3">
            <a:alphaModFix/>
          </a:blip>
          <a:srcRect b="6384" l="0" r="0" t="0"/>
          <a:stretch/>
        </p:blipFill>
        <p:spPr>
          <a:xfrm>
            <a:off x="399450" y="1454600"/>
            <a:ext cx="4172550" cy="2606050"/>
          </a:xfrm>
          <a:prstGeom prst="rect">
            <a:avLst/>
          </a:prstGeom>
          <a:noFill/>
          <a:ln cap="flat" cmpd="sng" w="28575">
            <a:solidFill>
              <a:schemeClr val="dk2"/>
            </a:solidFill>
            <a:prstDash val="solid"/>
            <a:round/>
            <a:headEnd len="sm" w="sm" type="none"/>
            <a:tailEnd len="sm" w="sm" type="none"/>
          </a:ln>
          <a:effectLst>
            <a:outerShdw blurRad="57150" rotWithShape="0" algn="bl" dir="5400000" dist="19050">
              <a:srgbClr val="000000">
                <a:alpha val="50000"/>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nvSpPr>
        <p:spPr>
          <a:xfrm>
            <a:off x="376575" y="202075"/>
            <a:ext cx="269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OUTPUT :</a:t>
            </a:r>
            <a:endParaRPr>
              <a:latin typeface="Roboto"/>
              <a:ea typeface="Roboto"/>
              <a:cs typeface="Roboto"/>
              <a:sym typeface="Roboto"/>
            </a:endParaRPr>
          </a:p>
        </p:txBody>
      </p:sp>
      <p:pic>
        <p:nvPicPr>
          <p:cNvPr id="129" name="Google Shape;129;p22"/>
          <p:cNvPicPr preferRelativeResize="0"/>
          <p:nvPr/>
        </p:nvPicPr>
        <p:blipFill rotWithShape="1">
          <a:blip r:embed="rId3">
            <a:alphaModFix/>
          </a:blip>
          <a:srcRect b="0" l="3920" r="0" t="0"/>
          <a:stretch/>
        </p:blipFill>
        <p:spPr>
          <a:xfrm>
            <a:off x="2571750" y="152400"/>
            <a:ext cx="4589050" cy="4838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nvSpPr>
        <p:spPr>
          <a:xfrm>
            <a:off x="202075" y="174500"/>
            <a:ext cx="397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1.4 	 View Total Sales</a:t>
            </a:r>
            <a:endParaRPr>
              <a:latin typeface="Roboto"/>
              <a:ea typeface="Roboto"/>
              <a:cs typeface="Roboto"/>
              <a:sym typeface="Roboto"/>
            </a:endParaRPr>
          </a:p>
        </p:txBody>
      </p:sp>
      <p:pic>
        <p:nvPicPr>
          <p:cNvPr id="135" name="Google Shape;135;p23"/>
          <p:cNvPicPr preferRelativeResize="0"/>
          <p:nvPr/>
        </p:nvPicPr>
        <p:blipFill>
          <a:blip r:embed="rId3">
            <a:alphaModFix/>
          </a:blip>
          <a:stretch>
            <a:fillRect/>
          </a:stretch>
        </p:blipFill>
        <p:spPr>
          <a:xfrm>
            <a:off x="2880275" y="672000"/>
            <a:ext cx="5238750" cy="4257675"/>
          </a:xfrm>
          <a:prstGeom prst="rect">
            <a:avLst/>
          </a:prstGeom>
          <a:noFill/>
          <a:ln>
            <a:noFill/>
          </a:ln>
        </p:spPr>
      </p:pic>
      <p:sp>
        <p:nvSpPr>
          <p:cNvPr id="136" name="Google Shape;136;p23"/>
          <p:cNvSpPr txBox="1"/>
          <p:nvPr/>
        </p:nvSpPr>
        <p:spPr>
          <a:xfrm>
            <a:off x="321450" y="2783000"/>
            <a:ext cx="2332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At first, when no customer has reserved any Car :</a:t>
            </a:r>
            <a:endParaRPr>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nvSpPr>
        <p:spPr>
          <a:xfrm>
            <a:off x="293900" y="1910450"/>
            <a:ext cx="2186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After customers have rented Cars : </a:t>
            </a:r>
            <a:endParaRPr>
              <a:latin typeface="Roboto"/>
              <a:ea typeface="Roboto"/>
              <a:cs typeface="Roboto"/>
              <a:sym typeface="Roboto"/>
            </a:endParaRPr>
          </a:p>
        </p:txBody>
      </p:sp>
      <p:pic>
        <p:nvPicPr>
          <p:cNvPr id="142" name="Google Shape;142;p24"/>
          <p:cNvPicPr preferRelativeResize="0"/>
          <p:nvPr/>
        </p:nvPicPr>
        <p:blipFill>
          <a:blip r:embed="rId3">
            <a:alphaModFix/>
          </a:blip>
          <a:stretch>
            <a:fillRect/>
          </a:stretch>
        </p:blipFill>
        <p:spPr>
          <a:xfrm>
            <a:off x="2999700" y="273650"/>
            <a:ext cx="5578925" cy="4680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407600" y="378050"/>
            <a:ext cx="4212300" cy="192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rgbClr val="000000"/>
                </a:solidFill>
              </a:rPr>
              <a:t>2.     </a:t>
            </a:r>
            <a:r>
              <a:rPr b="1" lang="en" sz="1700">
                <a:solidFill>
                  <a:srgbClr val="000000"/>
                </a:solidFill>
              </a:rPr>
              <a:t>CUSTOMER SECTION</a:t>
            </a:r>
            <a:endParaRPr b="1" sz="1700">
              <a:solidFill>
                <a:srgbClr val="000000"/>
              </a:solidFill>
            </a:endParaRPr>
          </a:p>
          <a:p>
            <a:pPr indent="0" lvl="0" marL="914400" rtl="0" algn="l">
              <a:spcBef>
                <a:spcPts val="0"/>
              </a:spcBef>
              <a:spcAft>
                <a:spcPts val="0"/>
              </a:spcAft>
              <a:buNone/>
            </a:pPr>
            <a:r>
              <a:rPr b="1" lang="en" sz="1700">
                <a:solidFill>
                  <a:srgbClr val="000000"/>
                </a:solidFill>
              </a:rPr>
              <a:t>2.1 	Select Car to Rent</a:t>
            </a:r>
            <a:endParaRPr b="1" sz="1700">
              <a:solidFill>
                <a:srgbClr val="000000"/>
              </a:solidFill>
            </a:endParaRPr>
          </a:p>
          <a:p>
            <a:pPr indent="0" lvl="0" marL="914400" rtl="0" algn="l">
              <a:spcBef>
                <a:spcPts val="0"/>
              </a:spcBef>
              <a:spcAft>
                <a:spcPts val="0"/>
              </a:spcAft>
              <a:buNone/>
            </a:pPr>
            <a:r>
              <a:rPr b="1" lang="en" sz="1700">
                <a:solidFill>
                  <a:srgbClr val="000000"/>
                </a:solidFill>
              </a:rPr>
              <a:t>2.2 	View the Selected Car(s)</a:t>
            </a:r>
            <a:endParaRPr b="1" sz="1700">
              <a:solidFill>
                <a:srgbClr val="000000"/>
              </a:solidFill>
            </a:endParaRPr>
          </a:p>
          <a:p>
            <a:pPr indent="0" lvl="0" marL="914400" rtl="0" algn="l">
              <a:spcBef>
                <a:spcPts val="0"/>
              </a:spcBef>
              <a:spcAft>
                <a:spcPts val="0"/>
              </a:spcAft>
              <a:buNone/>
            </a:pPr>
            <a:r>
              <a:rPr b="1" lang="en" sz="1700">
                <a:solidFill>
                  <a:srgbClr val="000000"/>
                </a:solidFill>
              </a:rPr>
              <a:t>2.3 	Delete reservation of a Car</a:t>
            </a:r>
            <a:endParaRPr b="1" sz="1700">
              <a:solidFill>
                <a:srgbClr val="000000"/>
              </a:solidFill>
            </a:endParaRPr>
          </a:p>
          <a:p>
            <a:pPr indent="0" lvl="0" marL="914400" rtl="0" algn="l">
              <a:spcBef>
                <a:spcPts val="0"/>
              </a:spcBef>
              <a:spcAft>
                <a:spcPts val="0"/>
              </a:spcAft>
              <a:buNone/>
            </a:pPr>
            <a:r>
              <a:rPr b="1" lang="en" sz="1700">
                <a:solidFill>
                  <a:srgbClr val="000000"/>
                </a:solidFill>
              </a:rPr>
              <a:t>2.4 	Final Bill</a:t>
            </a:r>
            <a:endParaRPr b="1" sz="1700">
              <a:solidFill>
                <a:srgbClr val="000000"/>
              </a:solidFill>
            </a:endParaRPr>
          </a:p>
          <a:p>
            <a:pPr indent="0" lvl="0" marL="0" rtl="0" algn="l">
              <a:spcBef>
                <a:spcPts val="0"/>
              </a:spcBef>
              <a:spcAft>
                <a:spcPts val="0"/>
              </a:spcAft>
              <a:buNone/>
            </a:pPr>
            <a:r>
              <a:t/>
            </a:r>
            <a:endParaRPr/>
          </a:p>
        </p:txBody>
      </p:sp>
      <p:pic>
        <p:nvPicPr>
          <p:cNvPr id="148" name="Google Shape;148;p25"/>
          <p:cNvPicPr preferRelativeResize="0"/>
          <p:nvPr/>
        </p:nvPicPr>
        <p:blipFill>
          <a:blip r:embed="rId3">
            <a:alphaModFix/>
          </a:blip>
          <a:stretch>
            <a:fillRect/>
          </a:stretch>
        </p:blipFill>
        <p:spPr>
          <a:xfrm>
            <a:off x="3192600" y="1557550"/>
            <a:ext cx="5560551" cy="3462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nvSpPr>
        <p:spPr>
          <a:xfrm>
            <a:off x="551100" y="192875"/>
            <a:ext cx="4020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2.1 	Selecting a Car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Logic :</a:t>
            </a:r>
            <a:endParaRPr>
              <a:latin typeface="Roboto"/>
              <a:ea typeface="Roboto"/>
              <a:cs typeface="Roboto"/>
              <a:sym typeface="Roboto"/>
            </a:endParaRPr>
          </a:p>
        </p:txBody>
      </p:sp>
      <p:pic>
        <p:nvPicPr>
          <p:cNvPr id="154" name="Google Shape;154;p26"/>
          <p:cNvPicPr preferRelativeResize="0"/>
          <p:nvPr/>
        </p:nvPicPr>
        <p:blipFill rotWithShape="1">
          <a:blip r:embed="rId3">
            <a:alphaModFix/>
          </a:blip>
          <a:srcRect b="33275" l="0" r="0" t="0"/>
          <a:stretch/>
        </p:blipFill>
        <p:spPr>
          <a:xfrm>
            <a:off x="0" y="1295050"/>
            <a:ext cx="4309400" cy="3102624"/>
          </a:xfrm>
          <a:prstGeom prst="rect">
            <a:avLst/>
          </a:prstGeom>
          <a:noFill/>
          <a:ln>
            <a:noFill/>
          </a:ln>
        </p:spPr>
      </p:pic>
      <p:pic>
        <p:nvPicPr>
          <p:cNvPr id="155" name="Google Shape;155;p26"/>
          <p:cNvPicPr preferRelativeResize="0"/>
          <p:nvPr/>
        </p:nvPicPr>
        <p:blipFill rotWithShape="1">
          <a:blip r:embed="rId4">
            <a:alphaModFix/>
          </a:blip>
          <a:srcRect b="0" l="4616" r="0" t="0"/>
          <a:stretch/>
        </p:blipFill>
        <p:spPr>
          <a:xfrm>
            <a:off x="4352675" y="1818600"/>
            <a:ext cx="4791326" cy="31026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7"/>
          <p:cNvSpPr txBox="1"/>
          <p:nvPr/>
        </p:nvSpPr>
        <p:spPr>
          <a:xfrm>
            <a:off x="5051675" y="183700"/>
            <a:ext cx="265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OUTPUT :</a:t>
            </a:r>
            <a:endParaRPr>
              <a:latin typeface="Roboto"/>
              <a:ea typeface="Roboto"/>
              <a:cs typeface="Roboto"/>
              <a:sym typeface="Roboto"/>
            </a:endParaRPr>
          </a:p>
        </p:txBody>
      </p:sp>
      <p:pic>
        <p:nvPicPr>
          <p:cNvPr id="161" name="Google Shape;161;p27"/>
          <p:cNvPicPr preferRelativeResize="0"/>
          <p:nvPr/>
        </p:nvPicPr>
        <p:blipFill>
          <a:blip r:embed="rId3">
            <a:alphaModFix/>
          </a:blip>
          <a:stretch>
            <a:fillRect/>
          </a:stretch>
        </p:blipFill>
        <p:spPr>
          <a:xfrm>
            <a:off x="257150" y="224829"/>
            <a:ext cx="4108425" cy="4042922"/>
          </a:xfrm>
          <a:prstGeom prst="rect">
            <a:avLst/>
          </a:prstGeom>
          <a:noFill/>
          <a:ln>
            <a:noFill/>
          </a:ln>
        </p:spPr>
      </p:pic>
      <p:pic>
        <p:nvPicPr>
          <p:cNvPr id="162" name="Google Shape;162;p27"/>
          <p:cNvPicPr preferRelativeResize="0"/>
          <p:nvPr/>
        </p:nvPicPr>
        <p:blipFill rotWithShape="1">
          <a:blip r:embed="rId4">
            <a:alphaModFix/>
          </a:blip>
          <a:srcRect b="0" l="0" r="0" t="86521"/>
          <a:stretch/>
        </p:blipFill>
        <p:spPr>
          <a:xfrm>
            <a:off x="257150" y="4408725"/>
            <a:ext cx="4108424" cy="560075"/>
          </a:xfrm>
          <a:prstGeom prst="rect">
            <a:avLst/>
          </a:prstGeom>
          <a:noFill/>
          <a:ln>
            <a:noFill/>
          </a:ln>
        </p:spPr>
      </p:pic>
      <p:pic>
        <p:nvPicPr>
          <p:cNvPr id="163" name="Google Shape;163;p27"/>
          <p:cNvPicPr preferRelativeResize="0"/>
          <p:nvPr/>
        </p:nvPicPr>
        <p:blipFill>
          <a:blip r:embed="rId5">
            <a:alphaModFix/>
          </a:blip>
          <a:stretch>
            <a:fillRect/>
          </a:stretch>
        </p:blipFill>
        <p:spPr>
          <a:xfrm>
            <a:off x="4572000" y="714000"/>
            <a:ext cx="4085389" cy="42547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8"/>
          <p:cNvSpPr txBox="1"/>
          <p:nvPr/>
        </p:nvSpPr>
        <p:spPr>
          <a:xfrm>
            <a:off x="422500" y="137775"/>
            <a:ext cx="4427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2.2 	View the Selected Car(s)</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a:t>
            </a:r>
            <a:endParaRPr>
              <a:latin typeface="Roboto"/>
              <a:ea typeface="Roboto"/>
              <a:cs typeface="Roboto"/>
              <a:sym typeface="Roboto"/>
            </a:endParaRPr>
          </a:p>
        </p:txBody>
      </p:sp>
      <p:pic>
        <p:nvPicPr>
          <p:cNvPr id="169" name="Google Shape;169;p28"/>
          <p:cNvPicPr preferRelativeResize="0"/>
          <p:nvPr/>
        </p:nvPicPr>
        <p:blipFill>
          <a:blip r:embed="rId3">
            <a:alphaModFix/>
          </a:blip>
          <a:stretch>
            <a:fillRect/>
          </a:stretch>
        </p:blipFill>
        <p:spPr>
          <a:xfrm>
            <a:off x="3165050" y="753375"/>
            <a:ext cx="4841866" cy="4085325"/>
          </a:xfrm>
          <a:prstGeom prst="rect">
            <a:avLst/>
          </a:prstGeom>
          <a:noFill/>
          <a:ln>
            <a:noFill/>
          </a:ln>
        </p:spPr>
      </p:pic>
      <p:sp>
        <p:nvSpPr>
          <p:cNvPr id="170" name="Google Shape;170;p28"/>
          <p:cNvSpPr txBox="1"/>
          <p:nvPr/>
        </p:nvSpPr>
        <p:spPr>
          <a:xfrm>
            <a:off x="247975" y="2378850"/>
            <a:ext cx="2176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Output </a:t>
            </a:r>
            <a:r>
              <a:rPr lang="en">
                <a:latin typeface="Roboto"/>
                <a:ea typeface="Roboto"/>
                <a:cs typeface="Roboto"/>
                <a:sym typeface="Roboto"/>
              </a:rPr>
              <a:t>according</a:t>
            </a:r>
            <a:r>
              <a:rPr lang="en">
                <a:latin typeface="Roboto"/>
                <a:ea typeface="Roboto"/>
                <a:cs typeface="Roboto"/>
                <a:sym typeface="Roboto"/>
              </a:rPr>
              <a:t> to the previous inputs :</a:t>
            </a:r>
            <a:endParaRPr>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9"/>
          <p:cNvSpPr txBox="1"/>
          <p:nvPr/>
        </p:nvSpPr>
        <p:spPr>
          <a:xfrm>
            <a:off x="560275" y="-55100"/>
            <a:ext cx="326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76" name="Google Shape;176;p29"/>
          <p:cNvSpPr txBox="1"/>
          <p:nvPr/>
        </p:nvSpPr>
        <p:spPr>
          <a:xfrm>
            <a:off x="523525" y="218600"/>
            <a:ext cx="3370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2.3 	Deleting a Car Reservation</a:t>
            </a:r>
            <a:br>
              <a:rPr lang="en">
                <a:latin typeface="Roboto"/>
                <a:ea typeface="Roboto"/>
                <a:cs typeface="Roboto"/>
                <a:sym typeface="Roboto"/>
              </a:rPr>
            </a:br>
            <a:r>
              <a:rPr lang="en">
                <a:latin typeface="Roboto"/>
                <a:ea typeface="Roboto"/>
                <a:cs typeface="Roboto"/>
                <a:sym typeface="Roboto"/>
              </a:rPr>
              <a:t>		Logic : </a:t>
            </a:r>
            <a:endParaRPr>
              <a:latin typeface="Roboto"/>
              <a:ea typeface="Roboto"/>
              <a:cs typeface="Roboto"/>
              <a:sym typeface="Roboto"/>
            </a:endParaRPr>
          </a:p>
        </p:txBody>
      </p:sp>
      <p:pic>
        <p:nvPicPr>
          <p:cNvPr id="177" name="Google Shape;177;p29"/>
          <p:cNvPicPr preferRelativeResize="0"/>
          <p:nvPr/>
        </p:nvPicPr>
        <p:blipFill>
          <a:blip r:embed="rId3">
            <a:alphaModFix/>
          </a:blip>
          <a:stretch>
            <a:fillRect/>
          </a:stretch>
        </p:blipFill>
        <p:spPr>
          <a:xfrm>
            <a:off x="254938" y="986600"/>
            <a:ext cx="8634137" cy="4004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0"/>
          <p:cNvSpPr txBox="1"/>
          <p:nvPr/>
        </p:nvSpPr>
        <p:spPr>
          <a:xfrm>
            <a:off x="523525" y="73475"/>
            <a:ext cx="2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83" name="Google Shape;183;p30"/>
          <p:cNvSpPr txBox="1"/>
          <p:nvPr/>
        </p:nvSpPr>
        <p:spPr>
          <a:xfrm>
            <a:off x="229600" y="303100"/>
            <a:ext cx="529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OUTPUT :</a:t>
            </a:r>
            <a:endParaRPr>
              <a:latin typeface="Roboto"/>
              <a:ea typeface="Roboto"/>
              <a:cs typeface="Roboto"/>
              <a:sym typeface="Roboto"/>
            </a:endParaRPr>
          </a:p>
        </p:txBody>
      </p:sp>
      <p:pic>
        <p:nvPicPr>
          <p:cNvPr id="184" name="Google Shape;184;p30"/>
          <p:cNvPicPr preferRelativeResize="0"/>
          <p:nvPr/>
        </p:nvPicPr>
        <p:blipFill>
          <a:blip r:embed="rId3">
            <a:alphaModFix/>
          </a:blip>
          <a:stretch>
            <a:fillRect/>
          </a:stretch>
        </p:blipFill>
        <p:spPr>
          <a:xfrm>
            <a:off x="143225" y="781325"/>
            <a:ext cx="5018675" cy="3475000"/>
          </a:xfrm>
          <a:prstGeom prst="rect">
            <a:avLst/>
          </a:prstGeom>
          <a:noFill/>
          <a:ln>
            <a:noFill/>
          </a:ln>
        </p:spPr>
      </p:pic>
      <p:pic>
        <p:nvPicPr>
          <p:cNvPr id="185" name="Google Shape;185;p30"/>
          <p:cNvPicPr preferRelativeResize="0"/>
          <p:nvPr/>
        </p:nvPicPr>
        <p:blipFill>
          <a:blip r:embed="rId4">
            <a:alphaModFix/>
          </a:blip>
          <a:stretch>
            <a:fillRect/>
          </a:stretch>
        </p:blipFill>
        <p:spPr>
          <a:xfrm>
            <a:off x="4457025" y="2931865"/>
            <a:ext cx="4429800" cy="201468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1"/>
          <p:cNvSpPr txBox="1"/>
          <p:nvPr/>
        </p:nvSpPr>
        <p:spPr>
          <a:xfrm>
            <a:off x="275550" y="202075"/>
            <a:ext cx="2691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2.4 	Final Bill</a:t>
            </a:r>
            <a:br>
              <a:rPr lang="en">
                <a:latin typeface="Roboto"/>
                <a:ea typeface="Roboto"/>
                <a:cs typeface="Roboto"/>
                <a:sym typeface="Roboto"/>
              </a:rPr>
            </a:br>
            <a:r>
              <a:rPr lang="en">
                <a:latin typeface="Roboto"/>
                <a:ea typeface="Roboto"/>
                <a:cs typeface="Roboto"/>
                <a:sym typeface="Roboto"/>
              </a:rPr>
              <a:t>		Logic :</a:t>
            </a:r>
            <a:endParaRPr>
              <a:latin typeface="Roboto"/>
              <a:ea typeface="Roboto"/>
              <a:cs typeface="Roboto"/>
              <a:sym typeface="Roboto"/>
            </a:endParaRPr>
          </a:p>
        </p:txBody>
      </p:sp>
      <p:pic>
        <p:nvPicPr>
          <p:cNvPr id="191" name="Google Shape;191;p31"/>
          <p:cNvPicPr preferRelativeResize="0"/>
          <p:nvPr/>
        </p:nvPicPr>
        <p:blipFill>
          <a:blip r:embed="rId3">
            <a:alphaModFix/>
          </a:blip>
          <a:stretch>
            <a:fillRect/>
          </a:stretch>
        </p:blipFill>
        <p:spPr>
          <a:xfrm>
            <a:off x="5115950" y="202073"/>
            <a:ext cx="3557000" cy="1412250"/>
          </a:xfrm>
          <a:prstGeom prst="rect">
            <a:avLst/>
          </a:prstGeom>
          <a:noFill/>
          <a:ln>
            <a:noFill/>
          </a:ln>
        </p:spPr>
      </p:pic>
      <p:pic>
        <p:nvPicPr>
          <p:cNvPr id="192" name="Google Shape;192;p31"/>
          <p:cNvPicPr preferRelativeResize="0"/>
          <p:nvPr/>
        </p:nvPicPr>
        <p:blipFill>
          <a:blip r:embed="rId4">
            <a:alphaModFix/>
          </a:blip>
          <a:stretch>
            <a:fillRect/>
          </a:stretch>
        </p:blipFill>
        <p:spPr>
          <a:xfrm>
            <a:off x="110225" y="817675"/>
            <a:ext cx="4862431" cy="1830275"/>
          </a:xfrm>
          <a:prstGeom prst="rect">
            <a:avLst/>
          </a:prstGeom>
          <a:noFill/>
          <a:ln>
            <a:noFill/>
          </a:ln>
        </p:spPr>
      </p:pic>
      <p:pic>
        <p:nvPicPr>
          <p:cNvPr id="193" name="Google Shape;193;p31"/>
          <p:cNvPicPr preferRelativeResize="0"/>
          <p:nvPr/>
        </p:nvPicPr>
        <p:blipFill>
          <a:blip r:embed="rId5">
            <a:alphaModFix/>
          </a:blip>
          <a:stretch>
            <a:fillRect/>
          </a:stretch>
        </p:blipFill>
        <p:spPr>
          <a:xfrm>
            <a:off x="1827800" y="2828925"/>
            <a:ext cx="5960950" cy="2143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pic>
        <p:nvPicPr>
          <p:cNvPr id="74" name="Google Shape;74;p14"/>
          <p:cNvPicPr preferRelativeResize="0"/>
          <p:nvPr/>
        </p:nvPicPr>
        <p:blipFill rotWithShape="1">
          <a:blip r:embed="rId3">
            <a:alphaModFix amt="51000"/>
          </a:blip>
          <a:srcRect b="0" l="5917" r="11438" t="0"/>
          <a:stretch/>
        </p:blipFill>
        <p:spPr>
          <a:xfrm>
            <a:off x="0" y="6850"/>
            <a:ext cx="9144000" cy="5129775"/>
          </a:xfrm>
          <a:prstGeom prst="rect">
            <a:avLst/>
          </a:prstGeom>
          <a:noFill/>
          <a:ln>
            <a:noFill/>
          </a:ln>
        </p:spPr>
      </p:pic>
      <p:sp>
        <p:nvSpPr>
          <p:cNvPr id="75" name="Google Shape;75;p14"/>
          <p:cNvSpPr txBox="1"/>
          <p:nvPr/>
        </p:nvSpPr>
        <p:spPr>
          <a:xfrm>
            <a:off x="569525" y="777050"/>
            <a:ext cx="7682100" cy="4002000"/>
          </a:xfrm>
          <a:prstGeom prst="rect">
            <a:avLst/>
          </a:prstGeom>
          <a:noFill/>
          <a:ln>
            <a:noFill/>
          </a:ln>
          <a:effectLst>
            <a:outerShdw blurRad="57150" rotWithShape="0" algn="bl" dir="5400000" dist="19050">
              <a:srgbClr val="000000">
                <a:alpha val="61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lt1"/>
                </a:solidFill>
                <a:latin typeface="Roboto"/>
                <a:ea typeface="Roboto"/>
                <a:cs typeface="Roboto"/>
                <a:sym typeface="Roboto"/>
              </a:rPr>
              <a:t>Description - </a:t>
            </a:r>
            <a:endParaRPr b="1" sz="2400">
              <a:solidFill>
                <a:schemeClr val="lt1"/>
              </a:solidFill>
              <a:latin typeface="Roboto"/>
              <a:ea typeface="Roboto"/>
              <a:cs typeface="Roboto"/>
              <a:sym typeface="Roboto"/>
            </a:endParaRPr>
          </a:p>
          <a:p>
            <a:pPr indent="457200" lvl="0" marL="0" rtl="0" algn="l">
              <a:spcBef>
                <a:spcPts val="0"/>
              </a:spcBef>
              <a:spcAft>
                <a:spcPts val="0"/>
              </a:spcAft>
              <a:buNone/>
            </a:pPr>
            <a:r>
              <a:rPr lang="en" sz="1600">
                <a:solidFill>
                  <a:schemeClr val="lt1"/>
                </a:solidFill>
                <a:latin typeface="Roboto"/>
                <a:ea typeface="Roboto"/>
                <a:cs typeface="Roboto"/>
                <a:sym typeface="Roboto"/>
              </a:rPr>
              <a:t>This project is designed to be used by Car Rental Companies who specialise in renting cars to customers. It is a system through which both the company staff and the customers can view the different available cars, their corresponding rents, the total sales on the company side and the final bill on the customer side. </a:t>
            </a:r>
            <a:endParaRPr sz="1600">
              <a:solidFill>
                <a:schemeClr val="lt1"/>
              </a:solidFill>
              <a:latin typeface="Roboto"/>
              <a:ea typeface="Roboto"/>
              <a:cs typeface="Roboto"/>
              <a:sym typeface="Roboto"/>
            </a:endParaRPr>
          </a:p>
          <a:p>
            <a:pPr indent="457200" lvl="0" marL="0" rtl="0" algn="l">
              <a:spcBef>
                <a:spcPts val="0"/>
              </a:spcBef>
              <a:spcAft>
                <a:spcPts val="0"/>
              </a:spcAft>
              <a:buNone/>
            </a:pPr>
            <a:r>
              <a:t/>
            </a:r>
            <a:endParaRPr sz="1600">
              <a:solidFill>
                <a:schemeClr val="lt1"/>
              </a:solidFill>
              <a:latin typeface="Roboto"/>
              <a:ea typeface="Roboto"/>
              <a:cs typeface="Roboto"/>
              <a:sym typeface="Roboto"/>
            </a:endParaRPr>
          </a:p>
          <a:p>
            <a:pPr indent="457200" lvl="0" marL="0" rtl="0" algn="l">
              <a:spcBef>
                <a:spcPts val="0"/>
              </a:spcBef>
              <a:spcAft>
                <a:spcPts val="0"/>
              </a:spcAft>
              <a:buNone/>
            </a:pPr>
            <a:r>
              <a:t/>
            </a:r>
            <a:endParaRPr sz="1600">
              <a:solidFill>
                <a:schemeClr val="lt1"/>
              </a:solidFill>
              <a:latin typeface="Roboto"/>
              <a:ea typeface="Roboto"/>
              <a:cs typeface="Roboto"/>
              <a:sym typeface="Roboto"/>
            </a:endParaRPr>
          </a:p>
          <a:p>
            <a:pPr indent="457200" lvl="0" marL="0" rtl="0" algn="l">
              <a:spcBef>
                <a:spcPts val="0"/>
              </a:spcBef>
              <a:spcAft>
                <a:spcPts val="0"/>
              </a:spcAft>
              <a:buNone/>
            </a:pPr>
            <a:r>
              <a:t/>
            </a:r>
            <a:endParaRPr sz="1600">
              <a:solidFill>
                <a:schemeClr val="lt1"/>
              </a:solidFill>
              <a:latin typeface="Roboto"/>
              <a:ea typeface="Roboto"/>
              <a:cs typeface="Roboto"/>
              <a:sym typeface="Roboto"/>
            </a:endParaRPr>
          </a:p>
          <a:p>
            <a:pPr indent="457200" lvl="0" marL="0" rtl="0" algn="l">
              <a:spcBef>
                <a:spcPts val="0"/>
              </a:spcBef>
              <a:spcAft>
                <a:spcPts val="0"/>
              </a:spcAft>
              <a:buNone/>
            </a:pPr>
            <a:r>
              <a:t/>
            </a:r>
            <a:endParaRPr sz="1600">
              <a:solidFill>
                <a:schemeClr val="lt1"/>
              </a:solidFill>
              <a:latin typeface="Roboto"/>
              <a:ea typeface="Roboto"/>
              <a:cs typeface="Roboto"/>
              <a:sym typeface="Roboto"/>
            </a:endParaRPr>
          </a:p>
          <a:p>
            <a:pPr indent="457200" lvl="0" marL="0" rtl="0" algn="l">
              <a:spcBef>
                <a:spcPts val="0"/>
              </a:spcBef>
              <a:spcAft>
                <a:spcPts val="0"/>
              </a:spcAft>
              <a:buNone/>
            </a:pPr>
            <a:r>
              <a:t/>
            </a:r>
            <a:endParaRPr sz="1600">
              <a:solidFill>
                <a:schemeClr val="lt1"/>
              </a:solidFill>
              <a:latin typeface="Roboto"/>
              <a:ea typeface="Roboto"/>
              <a:cs typeface="Roboto"/>
              <a:sym typeface="Roboto"/>
            </a:endParaRPr>
          </a:p>
          <a:p>
            <a:pPr indent="457200" lvl="0" marL="0" rtl="0" algn="l">
              <a:spcBef>
                <a:spcPts val="0"/>
              </a:spcBef>
              <a:spcAft>
                <a:spcPts val="0"/>
              </a:spcAft>
              <a:buNone/>
            </a:pPr>
            <a:r>
              <a:t/>
            </a:r>
            <a:endParaRPr sz="1600">
              <a:solidFill>
                <a:schemeClr val="lt1"/>
              </a:solidFill>
              <a:latin typeface="Roboto"/>
              <a:ea typeface="Roboto"/>
              <a:cs typeface="Roboto"/>
              <a:sym typeface="Roboto"/>
            </a:endParaRPr>
          </a:p>
          <a:p>
            <a:pPr indent="457200" lvl="0" marL="0" rtl="0" algn="l">
              <a:spcBef>
                <a:spcPts val="0"/>
              </a:spcBef>
              <a:spcAft>
                <a:spcPts val="0"/>
              </a:spcAft>
              <a:buNone/>
            </a:pPr>
            <a:r>
              <a:t/>
            </a:r>
            <a:endParaRPr sz="1600">
              <a:solidFill>
                <a:schemeClr val="lt1"/>
              </a:solidFill>
              <a:latin typeface="Roboto"/>
              <a:ea typeface="Roboto"/>
              <a:cs typeface="Roboto"/>
              <a:sym typeface="Roboto"/>
            </a:endParaRPr>
          </a:p>
          <a:p>
            <a:pPr indent="457200" lvl="0" marL="0" rtl="0" algn="l">
              <a:spcBef>
                <a:spcPts val="0"/>
              </a:spcBef>
              <a:spcAft>
                <a:spcPts val="0"/>
              </a:spcAft>
              <a:buNone/>
            </a:pPr>
            <a:r>
              <a:rPr lang="en" sz="1600">
                <a:solidFill>
                  <a:schemeClr val="lt1"/>
                </a:solidFill>
                <a:latin typeface="Roboto"/>
                <a:ea typeface="Roboto"/>
                <a:cs typeface="Roboto"/>
                <a:sym typeface="Roboto"/>
              </a:rPr>
              <a:t>The advancement in technology has greatly enhanced various aspects of business processes and communication between service providers and customers, of which car rental industry is not left out.</a:t>
            </a:r>
            <a:endParaRPr sz="1600">
              <a:solidFill>
                <a:schemeClr val="lt1"/>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2"/>
          <p:cNvSpPr txBox="1"/>
          <p:nvPr/>
        </p:nvSpPr>
        <p:spPr>
          <a:xfrm>
            <a:off x="817450" y="174525"/>
            <a:ext cx="293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OUTPUT :</a:t>
            </a:r>
            <a:endParaRPr>
              <a:latin typeface="Roboto"/>
              <a:ea typeface="Roboto"/>
              <a:cs typeface="Roboto"/>
              <a:sym typeface="Roboto"/>
            </a:endParaRPr>
          </a:p>
        </p:txBody>
      </p:sp>
      <p:pic>
        <p:nvPicPr>
          <p:cNvPr id="199" name="Google Shape;199;p32"/>
          <p:cNvPicPr preferRelativeResize="0"/>
          <p:nvPr/>
        </p:nvPicPr>
        <p:blipFill>
          <a:blip r:embed="rId3">
            <a:alphaModFix/>
          </a:blip>
          <a:stretch>
            <a:fillRect/>
          </a:stretch>
        </p:blipFill>
        <p:spPr>
          <a:xfrm>
            <a:off x="336225" y="854976"/>
            <a:ext cx="4550100" cy="4050901"/>
          </a:xfrm>
          <a:prstGeom prst="rect">
            <a:avLst/>
          </a:prstGeom>
          <a:noFill/>
          <a:ln>
            <a:noFill/>
          </a:ln>
        </p:spPr>
      </p:pic>
      <p:pic>
        <p:nvPicPr>
          <p:cNvPr id="200" name="Google Shape;200;p32"/>
          <p:cNvPicPr preferRelativeResize="0"/>
          <p:nvPr/>
        </p:nvPicPr>
        <p:blipFill>
          <a:blip r:embed="rId4">
            <a:alphaModFix/>
          </a:blip>
          <a:stretch>
            <a:fillRect/>
          </a:stretch>
        </p:blipFill>
        <p:spPr>
          <a:xfrm>
            <a:off x="5054562" y="1295850"/>
            <a:ext cx="3952875" cy="3659526"/>
          </a:xfrm>
          <a:prstGeom prst="rect">
            <a:avLst/>
          </a:prstGeom>
          <a:noFill/>
          <a:ln>
            <a:noFill/>
          </a:ln>
        </p:spPr>
      </p:pic>
      <p:sp>
        <p:nvSpPr>
          <p:cNvPr id="201" name="Google Shape;201;p32"/>
          <p:cNvSpPr txBox="1"/>
          <p:nvPr/>
        </p:nvSpPr>
        <p:spPr>
          <a:xfrm>
            <a:off x="5593550" y="624575"/>
            <a:ext cx="2874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If no Car is selected by the customer :</a:t>
            </a:r>
            <a:endParaRPr>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3"/>
          <p:cNvSpPr txBox="1"/>
          <p:nvPr/>
        </p:nvSpPr>
        <p:spPr>
          <a:xfrm>
            <a:off x="1276700" y="661275"/>
            <a:ext cx="284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oboto"/>
                <a:ea typeface="Roboto"/>
                <a:cs typeface="Roboto"/>
                <a:sym typeface="Roboto"/>
              </a:rPr>
              <a:t>3.   EXITING OUR SYSTEM :</a:t>
            </a:r>
            <a:endParaRPr b="1">
              <a:latin typeface="Roboto"/>
              <a:ea typeface="Roboto"/>
              <a:cs typeface="Roboto"/>
              <a:sym typeface="Roboto"/>
            </a:endParaRPr>
          </a:p>
        </p:txBody>
      </p:sp>
      <p:pic>
        <p:nvPicPr>
          <p:cNvPr id="207" name="Google Shape;207;p33"/>
          <p:cNvPicPr preferRelativeResize="0"/>
          <p:nvPr/>
        </p:nvPicPr>
        <p:blipFill>
          <a:blip r:embed="rId3">
            <a:alphaModFix/>
          </a:blip>
          <a:stretch>
            <a:fillRect/>
          </a:stretch>
        </p:blipFill>
        <p:spPr>
          <a:xfrm>
            <a:off x="595313" y="1342475"/>
            <a:ext cx="7953375" cy="31337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4"/>
          <p:cNvSpPr txBox="1"/>
          <p:nvPr>
            <p:ph type="title"/>
          </p:nvPr>
        </p:nvSpPr>
        <p:spPr>
          <a:xfrm>
            <a:off x="480850" y="507075"/>
            <a:ext cx="7728000" cy="65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900">
                <a:solidFill>
                  <a:schemeClr val="dk2"/>
                </a:solidFill>
              </a:rPr>
              <a:t>Data Structure used and Time complexity</a:t>
            </a:r>
            <a:endParaRPr b="1" sz="2900">
              <a:solidFill>
                <a:schemeClr val="dk2"/>
              </a:solidFill>
            </a:endParaRPr>
          </a:p>
        </p:txBody>
      </p:sp>
      <p:sp>
        <p:nvSpPr>
          <p:cNvPr id="213" name="Google Shape;213;p34"/>
          <p:cNvSpPr txBox="1"/>
          <p:nvPr/>
        </p:nvSpPr>
        <p:spPr>
          <a:xfrm>
            <a:off x="480850" y="1438675"/>
            <a:ext cx="7728000" cy="2493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latin typeface="Roboto"/>
                <a:ea typeface="Roboto"/>
                <a:cs typeface="Roboto"/>
                <a:sym typeface="Roboto"/>
              </a:rPr>
              <a:t>In this program we have used Linked list.</a:t>
            </a:r>
            <a:r>
              <a:rPr lang="en" sz="1500"/>
              <a:t>In this code the data structure we have used is linked list, linked list is a dynamic type of data structure i.e data elements are not stored in contiguous memory locations. The data elements are called nodes. Each node contains a data field which stores the data and a reference field which contains the address of next node.</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323850" lvl="0" marL="457200" rtl="0" algn="l">
              <a:spcBef>
                <a:spcPts val="0"/>
              </a:spcBef>
              <a:spcAft>
                <a:spcPts val="0"/>
              </a:spcAft>
              <a:buSzPts val="1500"/>
              <a:buChar char="●"/>
            </a:pPr>
            <a:r>
              <a:rPr lang="en" sz="1500"/>
              <a:t>Let the length of the linked list be n, then for a particular choice of the user the worst case time complexity will be O(n) because of linear search or traversing through the linked list. </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pic>
        <p:nvPicPr>
          <p:cNvPr id="80" name="Google Shape;80;p15"/>
          <p:cNvPicPr preferRelativeResize="0"/>
          <p:nvPr/>
        </p:nvPicPr>
        <p:blipFill>
          <a:blip r:embed="rId3">
            <a:alphaModFix/>
          </a:blip>
          <a:stretch>
            <a:fillRect/>
          </a:stretch>
        </p:blipFill>
        <p:spPr>
          <a:xfrm>
            <a:off x="385763" y="1695450"/>
            <a:ext cx="8372475" cy="2695575"/>
          </a:xfrm>
          <a:prstGeom prst="rect">
            <a:avLst/>
          </a:prstGeom>
          <a:noFill/>
          <a:ln>
            <a:noFill/>
          </a:ln>
        </p:spPr>
      </p:pic>
      <p:sp>
        <p:nvSpPr>
          <p:cNvPr id="81" name="Google Shape;81;p15"/>
          <p:cNvSpPr txBox="1"/>
          <p:nvPr/>
        </p:nvSpPr>
        <p:spPr>
          <a:xfrm>
            <a:off x="1120550" y="358200"/>
            <a:ext cx="6861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Roboto"/>
                <a:ea typeface="Roboto"/>
                <a:cs typeface="Roboto"/>
                <a:sym typeface="Roboto"/>
              </a:rPr>
              <a:t>KEY FEATURE OF CAR RENTAL MANAGEMENT SYSTEM:</a:t>
            </a:r>
            <a:endParaRPr>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nvSpPr>
        <p:spPr>
          <a:xfrm>
            <a:off x="531575" y="405175"/>
            <a:ext cx="6760800" cy="19857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Roboto"/>
              <a:buAutoNum type="arabicPeriod"/>
            </a:pPr>
            <a:r>
              <a:rPr b="1" lang="en" sz="1700">
                <a:latin typeface="Roboto"/>
                <a:ea typeface="Roboto"/>
                <a:cs typeface="Roboto"/>
                <a:sym typeface="Roboto"/>
              </a:rPr>
              <a:t>ADMIN SECTION</a:t>
            </a:r>
            <a:endParaRPr b="1" sz="1700">
              <a:latin typeface="Roboto"/>
              <a:ea typeface="Roboto"/>
              <a:cs typeface="Roboto"/>
              <a:sym typeface="Roboto"/>
            </a:endParaRPr>
          </a:p>
          <a:p>
            <a:pPr indent="0" lvl="0" marL="914400" rtl="0" algn="l">
              <a:spcBef>
                <a:spcPts val="0"/>
              </a:spcBef>
              <a:spcAft>
                <a:spcPts val="0"/>
              </a:spcAft>
              <a:buNone/>
            </a:pPr>
            <a:r>
              <a:rPr b="1" lang="en" sz="1700">
                <a:latin typeface="Roboto"/>
                <a:ea typeface="Roboto"/>
                <a:cs typeface="Roboto"/>
                <a:sym typeface="Roboto"/>
              </a:rPr>
              <a:t>1.1 	Add New Car Models</a:t>
            </a:r>
            <a:endParaRPr b="1" sz="1700">
              <a:latin typeface="Roboto"/>
              <a:ea typeface="Roboto"/>
              <a:cs typeface="Roboto"/>
              <a:sym typeface="Roboto"/>
            </a:endParaRPr>
          </a:p>
          <a:p>
            <a:pPr indent="0" lvl="0" marL="914400" rtl="0" algn="l">
              <a:spcBef>
                <a:spcPts val="0"/>
              </a:spcBef>
              <a:spcAft>
                <a:spcPts val="0"/>
              </a:spcAft>
              <a:buNone/>
            </a:pPr>
            <a:r>
              <a:rPr b="1" lang="en" sz="1700">
                <a:latin typeface="Roboto"/>
                <a:ea typeface="Roboto"/>
                <a:cs typeface="Roboto"/>
                <a:sym typeface="Roboto"/>
              </a:rPr>
              <a:t>1.2 	Delete Car Models</a:t>
            </a:r>
            <a:endParaRPr b="1" sz="1700">
              <a:latin typeface="Roboto"/>
              <a:ea typeface="Roboto"/>
              <a:cs typeface="Roboto"/>
              <a:sym typeface="Roboto"/>
            </a:endParaRPr>
          </a:p>
          <a:p>
            <a:pPr indent="0" lvl="0" marL="914400" rtl="0" algn="l">
              <a:spcBef>
                <a:spcPts val="0"/>
              </a:spcBef>
              <a:spcAft>
                <a:spcPts val="0"/>
              </a:spcAft>
              <a:buNone/>
            </a:pPr>
            <a:r>
              <a:rPr b="1" lang="en" sz="1700">
                <a:latin typeface="Roboto"/>
                <a:ea typeface="Roboto"/>
                <a:cs typeface="Roboto"/>
                <a:sym typeface="Roboto"/>
              </a:rPr>
              <a:t>1.3 	View the Inventory</a:t>
            </a:r>
            <a:endParaRPr b="1" sz="1700">
              <a:latin typeface="Roboto"/>
              <a:ea typeface="Roboto"/>
              <a:cs typeface="Roboto"/>
              <a:sym typeface="Roboto"/>
            </a:endParaRPr>
          </a:p>
          <a:p>
            <a:pPr indent="0" lvl="0" marL="914400" rtl="0" algn="l">
              <a:spcBef>
                <a:spcPts val="0"/>
              </a:spcBef>
              <a:spcAft>
                <a:spcPts val="0"/>
              </a:spcAft>
              <a:buNone/>
            </a:pPr>
            <a:r>
              <a:rPr b="1" lang="en" sz="1700">
                <a:latin typeface="Roboto"/>
                <a:ea typeface="Roboto"/>
                <a:cs typeface="Roboto"/>
                <a:sym typeface="Roboto"/>
              </a:rPr>
              <a:t>1.4 	View Total Sales</a:t>
            </a:r>
            <a:endParaRPr b="1" sz="1700">
              <a:latin typeface="Roboto"/>
              <a:ea typeface="Roboto"/>
              <a:cs typeface="Roboto"/>
              <a:sym typeface="Roboto"/>
            </a:endParaRPr>
          </a:p>
          <a:p>
            <a:pPr indent="0" lvl="0" marL="0" rtl="0" algn="l">
              <a:spcBef>
                <a:spcPts val="0"/>
              </a:spcBef>
              <a:spcAft>
                <a:spcPts val="0"/>
              </a:spcAft>
              <a:buNone/>
            </a:pPr>
            <a:r>
              <a:rPr b="1" lang="en" sz="1700">
                <a:latin typeface="Roboto"/>
                <a:ea typeface="Roboto"/>
                <a:cs typeface="Roboto"/>
                <a:sym typeface="Roboto"/>
              </a:rPr>
              <a:t> </a:t>
            </a:r>
            <a:endParaRPr b="1" sz="1700">
              <a:latin typeface="Roboto"/>
              <a:ea typeface="Roboto"/>
              <a:cs typeface="Roboto"/>
              <a:sym typeface="Roboto"/>
            </a:endParaRPr>
          </a:p>
          <a:p>
            <a:pPr indent="0" lvl="0" marL="0" rtl="0" algn="l">
              <a:spcBef>
                <a:spcPts val="0"/>
              </a:spcBef>
              <a:spcAft>
                <a:spcPts val="0"/>
              </a:spcAft>
              <a:buNone/>
            </a:pPr>
            <a:r>
              <a:t/>
            </a:r>
            <a:endParaRPr b="1" sz="1500">
              <a:latin typeface="Roboto"/>
              <a:ea typeface="Roboto"/>
              <a:cs typeface="Roboto"/>
              <a:sym typeface="Roboto"/>
            </a:endParaRPr>
          </a:p>
        </p:txBody>
      </p:sp>
      <p:pic>
        <p:nvPicPr>
          <p:cNvPr id="87" name="Google Shape;87;p16"/>
          <p:cNvPicPr preferRelativeResize="0"/>
          <p:nvPr/>
        </p:nvPicPr>
        <p:blipFill>
          <a:blip r:embed="rId3">
            <a:alphaModFix/>
          </a:blip>
          <a:stretch>
            <a:fillRect/>
          </a:stretch>
        </p:blipFill>
        <p:spPr>
          <a:xfrm>
            <a:off x="3885175" y="1538950"/>
            <a:ext cx="5033275" cy="3471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nvSpPr>
        <p:spPr>
          <a:xfrm>
            <a:off x="349050" y="293925"/>
            <a:ext cx="7559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1.1 	ADD NEW CAR MODELS</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Logic : </a:t>
            </a:r>
            <a:endParaRPr>
              <a:latin typeface="Roboto"/>
              <a:ea typeface="Roboto"/>
              <a:cs typeface="Roboto"/>
              <a:sym typeface="Roboto"/>
            </a:endParaRPr>
          </a:p>
        </p:txBody>
      </p:sp>
      <p:pic>
        <p:nvPicPr>
          <p:cNvPr id="93" name="Google Shape;93;p17"/>
          <p:cNvPicPr preferRelativeResize="0"/>
          <p:nvPr/>
        </p:nvPicPr>
        <p:blipFill>
          <a:blip r:embed="rId3">
            <a:alphaModFix/>
          </a:blip>
          <a:stretch>
            <a:fillRect/>
          </a:stretch>
        </p:blipFill>
        <p:spPr>
          <a:xfrm>
            <a:off x="1830850" y="909525"/>
            <a:ext cx="6880400" cy="41237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nvSpPr>
        <p:spPr>
          <a:xfrm>
            <a:off x="257150" y="284700"/>
            <a:ext cx="353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OUTPUT: </a:t>
            </a:r>
            <a:endParaRPr>
              <a:latin typeface="Roboto"/>
              <a:ea typeface="Roboto"/>
              <a:cs typeface="Roboto"/>
              <a:sym typeface="Roboto"/>
            </a:endParaRPr>
          </a:p>
        </p:txBody>
      </p:sp>
      <p:pic>
        <p:nvPicPr>
          <p:cNvPr id="99" name="Google Shape;99;p18"/>
          <p:cNvPicPr preferRelativeResize="0"/>
          <p:nvPr/>
        </p:nvPicPr>
        <p:blipFill>
          <a:blip r:embed="rId3">
            <a:alphaModFix/>
          </a:blip>
          <a:stretch>
            <a:fillRect/>
          </a:stretch>
        </p:blipFill>
        <p:spPr>
          <a:xfrm>
            <a:off x="299350" y="1895350"/>
            <a:ext cx="4043650" cy="2015450"/>
          </a:xfrm>
          <a:prstGeom prst="rect">
            <a:avLst/>
          </a:prstGeom>
          <a:noFill/>
          <a:ln>
            <a:noFill/>
          </a:ln>
        </p:spPr>
      </p:pic>
      <p:pic>
        <p:nvPicPr>
          <p:cNvPr id="100" name="Google Shape;100;p18"/>
          <p:cNvPicPr preferRelativeResize="0"/>
          <p:nvPr/>
        </p:nvPicPr>
        <p:blipFill>
          <a:blip r:embed="rId4">
            <a:alphaModFix/>
          </a:blip>
          <a:stretch>
            <a:fillRect/>
          </a:stretch>
        </p:blipFill>
        <p:spPr>
          <a:xfrm>
            <a:off x="4634575" y="1236200"/>
            <a:ext cx="4362450" cy="3333750"/>
          </a:xfrm>
          <a:prstGeom prst="rect">
            <a:avLst/>
          </a:prstGeom>
          <a:noFill/>
          <a:ln>
            <a:noFill/>
          </a:ln>
        </p:spPr>
      </p:pic>
      <p:sp>
        <p:nvSpPr>
          <p:cNvPr id="101" name="Google Shape;101;p18"/>
          <p:cNvSpPr txBox="1"/>
          <p:nvPr/>
        </p:nvSpPr>
        <p:spPr>
          <a:xfrm>
            <a:off x="299350" y="1093000"/>
            <a:ext cx="2746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In case a car with the input serial number already exists :</a:t>
            </a:r>
            <a:endParaRPr>
              <a:latin typeface="Roboto"/>
              <a:ea typeface="Roboto"/>
              <a:cs typeface="Roboto"/>
              <a:sym typeface="Roboto"/>
            </a:endParaRPr>
          </a:p>
        </p:txBody>
      </p:sp>
      <p:sp>
        <p:nvSpPr>
          <p:cNvPr id="102" name="Google Shape;102;p18"/>
          <p:cNvSpPr txBox="1"/>
          <p:nvPr/>
        </p:nvSpPr>
        <p:spPr>
          <a:xfrm>
            <a:off x="4634575" y="780725"/>
            <a:ext cx="360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Adding a </a:t>
            </a:r>
            <a:r>
              <a:rPr lang="en">
                <a:latin typeface="Roboto"/>
                <a:ea typeface="Roboto"/>
                <a:cs typeface="Roboto"/>
                <a:sym typeface="Roboto"/>
              </a:rPr>
              <a:t>new car to the list: </a:t>
            </a: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nvSpPr>
        <p:spPr>
          <a:xfrm>
            <a:off x="303100" y="183700"/>
            <a:ext cx="4381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1.2 	 Deleting Cars from the List</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Logic : </a:t>
            </a:r>
            <a:endParaRPr>
              <a:latin typeface="Roboto"/>
              <a:ea typeface="Roboto"/>
              <a:cs typeface="Roboto"/>
              <a:sym typeface="Roboto"/>
            </a:endParaRPr>
          </a:p>
        </p:txBody>
      </p:sp>
      <p:pic>
        <p:nvPicPr>
          <p:cNvPr id="108" name="Google Shape;108;p19"/>
          <p:cNvPicPr preferRelativeResize="0"/>
          <p:nvPr/>
        </p:nvPicPr>
        <p:blipFill>
          <a:blip r:embed="rId3">
            <a:alphaModFix/>
          </a:blip>
          <a:stretch>
            <a:fillRect/>
          </a:stretch>
        </p:blipFill>
        <p:spPr>
          <a:xfrm>
            <a:off x="610225" y="799300"/>
            <a:ext cx="8379175" cy="3907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nvSpPr>
        <p:spPr>
          <a:xfrm>
            <a:off x="4572000" y="165325"/>
            <a:ext cx="3095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Roboto"/>
                <a:ea typeface="Roboto"/>
                <a:cs typeface="Roboto"/>
                <a:sym typeface="Roboto"/>
              </a:rPr>
              <a:t>OUTPUT:</a:t>
            </a:r>
            <a:endParaRPr sz="1600">
              <a:latin typeface="Roboto"/>
              <a:ea typeface="Roboto"/>
              <a:cs typeface="Roboto"/>
              <a:sym typeface="Roboto"/>
            </a:endParaRPr>
          </a:p>
        </p:txBody>
      </p:sp>
      <p:pic>
        <p:nvPicPr>
          <p:cNvPr id="114" name="Google Shape;114;p20"/>
          <p:cNvPicPr preferRelativeResize="0"/>
          <p:nvPr/>
        </p:nvPicPr>
        <p:blipFill rotWithShape="1">
          <a:blip r:embed="rId3">
            <a:alphaModFix/>
          </a:blip>
          <a:srcRect b="0" l="3025" r="0" t="0"/>
          <a:stretch/>
        </p:blipFill>
        <p:spPr>
          <a:xfrm>
            <a:off x="128575" y="1180388"/>
            <a:ext cx="4369949" cy="3639599"/>
          </a:xfrm>
          <a:prstGeom prst="rect">
            <a:avLst/>
          </a:prstGeom>
          <a:noFill/>
          <a:ln>
            <a:noFill/>
          </a:ln>
        </p:spPr>
      </p:pic>
      <p:pic>
        <p:nvPicPr>
          <p:cNvPr id="115" name="Google Shape;115;p20"/>
          <p:cNvPicPr preferRelativeResize="0"/>
          <p:nvPr/>
        </p:nvPicPr>
        <p:blipFill>
          <a:blip r:embed="rId4">
            <a:alphaModFix/>
          </a:blip>
          <a:stretch>
            <a:fillRect/>
          </a:stretch>
        </p:blipFill>
        <p:spPr>
          <a:xfrm>
            <a:off x="4693425" y="1895574"/>
            <a:ext cx="4288975" cy="2209250"/>
          </a:xfrm>
          <a:prstGeom prst="rect">
            <a:avLst/>
          </a:prstGeom>
          <a:noFill/>
          <a:ln>
            <a:noFill/>
          </a:ln>
        </p:spPr>
      </p:pic>
      <p:sp>
        <p:nvSpPr>
          <p:cNvPr id="116" name="Google Shape;116;p20"/>
          <p:cNvSpPr txBox="1"/>
          <p:nvPr/>
        </p:nvSpPr>
        <p:spPr>
          <a:xfrm>
            <a:off x="150550" y="666550"/>
            <a:ext cx="432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Deleting an existing Car from the Rental List: </a:t>
            </a:r>
            <a:endParaRPr>
              <a:latin typeface="Roboto"/>
              <a:ea typeface="Roboto"/>
              <a:cs typeface="Roboto"/>
              <a:sym typeface="Roboto"/>
            </a:endParaRPr>
          </a:p>
        </p:txBody>
      </p:sp>
      <p:sp>
        <p:nvSpPr>
          <p:cNvPr id="117" name="Google Shape;117;p20"/>
          <p:cNvSpPr txBox="1"/>
          <p:nvPr/>
        </p:nvSpPr>
        <p:spPr>
          <a:xfrm>
            <a:off x="5125125" y="1368550"/>
            <a:ext cx="352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In case the entered Car is not in the List: </a:t>
            </a: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nvSpPr>
        <p:spPr>
          <a:xfrm>
            <a:off x="477600" y="202075"/>
            <a:ext cx="5511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1.3 	 View the Inventory</a:t>
            </a:r>
            <a:endParaRPr>
              <a:latin typeface="Roboto"/>
              <a:ea typeface="Roboto"/>
              <a:cs typeface="Roboto"/>
              <a:sym typeface="Roboto"/>
            </a:endParaRPr>
          </a:p>
          <a:p>
            <a:pPr indent="457200" lvl="0" marL="457200" rtl="0" algn="l">
              <a:spcBef>
                <a:spcPts val="0"/>
              </a:spcBef>
              <a:spcAft>
                <a:spcPts val="0"/>
              </a:spcAft>
              <a:buNone/>
            </a:pPr>
            <a:r>
              <a:rPr lang="en">
                <a:latin typeface="Roboto"/>
                <a:ea typeface="Roboto"/>
                <a:cs typeface="Roboto"/>
                <a:sym typeface="Roboto"/>
              </a:rPr>
              <a:t>Logic :	 </a:t>
            </a:r>
            <a:endParaRPr>
              <a:latin typeface="Roboto"/>
              <a:ea typeface="Roboto"/>
              <a:cs typeface="Roboto"/>
              <a:sym typeface="Roboto"/>
            </a:endParaRPr>
          </a:p>
        </p:txBody>
      </p:sp>
      <p:pic>
        <p:nvPicPr>
          <p:cNvPr id="123" name="Google Shape;123;p21"/>
          <p:cNvPicPr preferRelativeResize="0"/>
          <p:nvPr/>
        </p:nvPicPr>
        <p:blipFill>
          <a:blip r:embed="rId3">
            <a:alphaModFix/>
          </a:blip>
          <a:stretch>
            <a:fillRect/>
          </a:stretch>
        </p:blipFill>
        <p:spPr>
          <a:xfrm>
            <a:off x="152400" y="1204725"/>
            <a:ext cx="8839202" cy="381270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