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898" autoAdjust="0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9D884-53FD-0D4D-905D-EEA112D76BA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449D2-7EF3-244B-A56D-5BDF84CE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449D2-7EF3-244B-A56D-5BDF84CEF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449D2-7EF3-244B-A56D-5BDF84CEF9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449D2-7EF3-244B-A56D-5BDF84CEF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0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3.75 hours / week –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449D2-7EF3-244B-A56D-5BDF84CE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3.75 hours / week –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449D2-7EF3-244B-A56D-5BDF84CEF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ig Datathon Presentation Master PLAIN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BA6B-3FF4-5741-A638-4B89EF05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3486" y="1658938"/>
            <a:ext cx="3903023" cy="1470025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</a:rPr>
              <a:t>Famtality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95C9B-4B10-CC4C-A842-092161002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28963"/>
            <a:ext cx="8534400" cy="657225"/>
          </a:xfrm>
        </p:spPr>
        <p:txBody>
          <a:bodyPr/>
          <a:lstStyle/>
          <a:p>
            <a:r>
              <a:rPr lang="en-US" dirty="0"/>
              <a:t>Healthier, Longer, Better Lives for Families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DD7DA3-8009-164B-9E25-CF94B2EAE78D}"/>
              </a:ext>
            </a:extLst>
          </p:cNvPr>
          <p:cNvGrpSpPr/>
          <p:nvPr/>
        </p:nvGrpSpPr>
        <p:grpSpPr>
          <a:xfrm>
            <a:off x="3922712" y="3786188"/>
            <a:ext cx="4205288" cy="2173288"/>
            <a:chOff x="3922712" y="3786188"/>
            <a:chExt cx="4205288" cy="217328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1A53E5D0-9AFC-314D-9DCA-8A246754F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927476"/>
              <a:ext cx="2032000" cy="2032000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22B5DAEB-6479-1841-A2A4-1F6DBE05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2712" y="3786188"/>
              <a:ext cx="2173288" cy="217328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A2440B-8B49-0648-97CC-F7B1A403C2C4}"/>
              </a:ext>
            </a:extLst>
          </p:cNvPr>
          <p:cNvGrpSpPr/>
          <p:nvPr/>
        </p:nvGrpSpPr>
        <p:grpSpPr>
          <a:xfrm>
            <a:off x="3639985" y="1123835"/>
            <a:ext cx="1918835" cy="1863840"/>
            <a:chOff x="2522536" y="276566"/>
            <a:chExt cx="2542949" cy="2542949"/>
          </a:xfrm>
        </p:grpSpPr>
        <p:pic>
          <p:nvPicPr>
            <p:cNvPr id="6" name="Picture 5" descr="A close up of a building&#10;&#10;Description automatically generated">
              <a:extLst>
                <a:ext uri="{FF2B5EF4-FFF2-40B4-BE49-F238E27FC236}">
                  <a16:creationId xmlns:a16="http://schemas.microsoft.com/office/drawing/2014/main" id="{D5BFD583-8C3B-BF49-91A0-5C61BD0B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2536" y="276566"/>
              <a:ext cx="2542949" cy="2542949"/>
            </a:xfrm>
            <a:prstGeom prst="rect">
              <a:avLst/>
            </a:prstGeom>
          </p:spPr>
        </p:pic>
        <p:pic>
          <p:nvPicPr>
            <p:cNvPr id="10" name="Picture 9" descr="A close up of graphics&#10;&#10;Description automatically generated">
              <a:extLst>
                <a:ext uri="{FF2B5EF4-FFF2-40B4-BE49-F238E27FC236}">
                  <a16:creationId xmlns:a16="http://schemas.microsoft.com/office/drawing/2014/main" id="{793FE48F-E919-6B4C-B1F1-0A32511C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571" y="955675"/>
              <a:ext cx="885601" cy="885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9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2F86-3780-BB4E-88FF-51F18CFC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Chung’s Family 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6B53-4BF8-BF47-9452-2B5F71E3B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solidFill>
                  <a:srgbClr val="00B050"/>
                </a:solidFill>
              </a:rPr>
              <a:t>Strong</a:t>
            </a:r>
            <a:r>
              <a:rPr lang="en-HK" dirty="0"/>
              <a:t> health and insurance awareness</a:t>
            </a:r>
          </a:p>
          <a:p>
            <a:pPr lvl="1"/>
            <a:r>
              <a:rPr lang="en-HK" dirty="0"/>
              <a:t>Brought the 1</a:t>
            </a:r>
            <a:r>
              <a:rPr lang="en-HK" baseline="30000" dirty="0"/>
              <a:t>st</a:t>
            </a:r>
            <a:r>
              <a:rPr lang="en-HK" dirty="0"/>
              <a:t> medical insurance product 12 years ago</a:t>
            </a:r>
          </a:p>
          <a:p>
            <a:pPr lvl="1"/>
            <a:r>
              <a:rPr lang="en-HK" dirty="0"/>
              <a:t>Exercises regularly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D6747-9D63-0C4D-BBD4-AE6F9999A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HK" sz="3600" b="1" dirty="0">
                <a:solidFill>
                  <a:schemeClr val="accent6"/>
                </a:solidFill>
              </a:rPr>
              <a:t>Weak</a:t>
            </a:r>
            <a:r>
              <a:rPr lang="en-HK" dirty="0"/>
              <a:t> health and insurance awareness</a:t>
            </a:r>
          </a:p>
          <a:p>
            <a:pPr lvl="1"/>
            <a:r>
              <a:rPr lang="en-HK" dirty="0"/>
              <a:t>Never buy any insurance product</a:t>
            </a:r>
          </a:p>
          <a:p>
            <a:pPr lvl="1"/>
            <a:r>
              <a:rPr lang="en-HK" dirty="0"/>
              <a:t>Got stroke 2 years ago</a:t>
            </a:r>
          </a:p>
          <a:p>
            <a:pPr lvl="1"/>
            <a:r>
              <a:rPr lang="en-HK" dirty="0"/>
              <a:t>Relying on public healthcare for Rehab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B0170A-3FEB-9D43-9C2C-C46B5392F5FB}"/>
              </a:ext>
            </a:extLst>
          </p:cNvPr>
          <p:cNvGrpSpPr/>
          <p:nvPr/>
        </p:nvGrpSpPr>
        <p:grpSpPr>
          <a:xfrm>
            <a:off x="1825276" y="3989067"/>
            <a:ext cx="3307857" cy="2594295"/>
            <a:chOff x="1909290" y="3761095"/>
            <a:chExt cx="3307857" cy="259429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E03EF6FD-1ECE-2040-BB2E-0D70B6FD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7682" y="3761095"/>
              <a:ext cx="1990301" cy="1811657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DFC1FB0F-DCD5-FA46-9E11-13B02413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9928" y="4767678"/>
              <a:ext cx="1397219" cy="1271808"/>
            </a:xfrm>
            <a:prstGeom prst="rect">
              <a:avLst/>
            </a:prstGeom>
          </p:spPr>
        </p:pic>
        <p:sp>
          <p:nvSpPr>
            <p:cNvPr id="9" name="Content Placeholder 13">
              <a:extLst>
                <a:ext uri="{FF2B5EF4-FFF2-40B4-BE49-F238E27FC236}">
                  <a16:creationId xmlns:a16="http://schemas.microsoft.com/office/drawing/2014/main" id="{32D42109-9C7D-5041-BDCF-FC177454D7EF}"/>
                </a:ext>
              </a:extLst>
            </p:cNvPr>
            <p:cNvSpPr txBox="1">
              <a:spLocks/>
            </p:cNvSpPr>
            <p:nvPr/>
          </p:nvSpPr>
          <p:spPr>
            <a:xfrm>
              <a:off x="1909290" y="5620541"/>
              <a:ext cx="2498548" cy="73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Mr. Chung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3E5E0A-A85B-2340-BC50-FEFCAC4AACEB}"/>
              </a:ext>
            </a:extLst>
          </p:cNvPr>
          <p:cNvGrpSpPr/>
          <p:nvPr/>
        </p:nvGrpSpPr>
        <p:grpSpPr>
          <a:xfrm>
            <a:off x="7058869" y="3969097"/>
            <a:ext cx="3788165" cy="2577403"/>
            <a:chOff x="7017208" y="3777987"/>
            <a:chExt cx="3788165" cy="2577403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D977BEC8-4BBF-D849-A122-580EEBC2C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7547" y="3777987"/>
              <a:ext cx="1879856" cy="1842554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7A18B441-AFEB-2B49-A615-FFF0ED202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46141" y="4666924"/>
              <a:ext cx="1659232" cy="1459240"/>
            </a:xfrm>
            <a:prstGeom prst="rect">
              <a:avLst/>
            </a:prstGeom>
          </p:spPr>
        </p:pic>
        <p:sp>
          <p:nvSpPr>
            <p:cNvPr id="13" name="Content Placeholder 13">
              <a:extLst>
                <a:ext uri="{FF2B5EF4-FFF2-40B4-BE49-F238E27FC236}">
                  <a16:creationId xmlns:a16="http://schemas.microsoft.com/office/drawing/2014/main" id="{B98B0224-B5CF-B34D-BA44-ECABDA0AD22C}"/>
                </a:ext>
              </a:extLst>
            </p:cNvPr>
            <p:cNvSpPr txBox="1">
              <a:spLocks/>
            </p:cNvSpPr>
            <p:nvPr/>
          </p:nvSpPr>
          <p:spPr>
            <a:xfrm>
              <a:off x="7017208" y="5650275"/>
              <a:ext cx="2820534" cy="7051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Chung’s mother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47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094C-E678-EC4F-A688-C622D003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548914" cy="1143000"/>
          </a:xfrm>
        </p:spPr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2F8F-C8AB-004F-B286-E14AD2CE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773886" cy="4525963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HK" sz="2800" b="1" dirty="0">
                <a:solidFill>
                  <a:srgbClr val="FF0000"/>
                </a:solidFill>
              </a:rPr>
              <a:t>Low Awareness </a:t>
            </a:r>
            <a:r>
              <a:rPr lang="en-HK" sz="2800" dirty="0"/>
              <a:t>of </a:t>
            </a:r>
          </a:p>
          <a:p>
            <a:pPr marL="0" indent="0" algn="ctr">
              <a:buNone/>
            </a:pPr>
            <a:r>
              <a:rPr lang="en-HK" sz="2800" dirty="0"/>
              <a:t>Family Health and Insurance Protection</a:t>
            </a:r>
          </a:p>
          <a:p>
            <a:pPr marL="0" indent="0" algn="ctr">
              <a:buNone/>
            </a:pPr>
            <a:endParaRPr lang="en-HK" sz="2800" dirty="0"/>
          </a:p>
          <a:p>
            <a:pPr marL="0" indent="0" algn="ctr">
              <a:buNone/>
            </a:pPr>
            <a:endParaRPr lang="en-HK" sz="2800" dirty="0"/>
          </a:p>
          <a:p>
            <a:pPr marL="0" indent="0" algn="ctr">
              <a:buNone/>
            </a:pPr>
            <a:endParaRPr lang="en-HK" sz="2800" dirty="0"/>
          </a:p>
          <a:p>
            <a:pPr marL="0" indent="0" algn="ctr">
              <a:buNone/>
            </a:pPr>
            <a:endParaRPr lang="en-HK" sz="2800" dirty="0"/>
          </a:p>
          <a:p>
            <a:pPr marL="0" indent="0" algn="ctr">
              <a:buNone/>
            </a:pPr>
            <a:r>
              <a:rPr lang="en-HK" sz="2800" dirty="0"/>
              <a:t>We would like to use </a:t>
            </a:r>
            <a:r>
              <a:rPr lang="en-HK" sz="2800" b="1" dirty="0">
                <a:solidFill>
                  <a:srgbClr val="FF0000"/>
                </a:solidFill>
              </a:rPr>
              <a:t>Gamification</a:t>
            </a:r>
            <a:endParaRPr lang="en-HK" sz="2800" dirty="0"/>
          </a:p>
          <a:p>
            <a:pPr marL="0" indent="0" algn="ctr">
              <a:buNone/>
            </a:pPr>
            <a:r>
              <a:rPr lang="en-HK" sz="2800" dirty="0"/>
              <a:t>to extend </a:t>
            </a:r>
            <a:r>
              <a:rPr lang="en-HK" sz="2800" b="1" dirty="0">
                <a:solidFill>
                  <a:srgbClr val="FF0000"/>
                </a:solidFill>
              </a:rPr>
              <a:t>Health and Insurance Awareness </a:t>
            </a:r>
          </a:p>
          <a:p>
            <a:pPr marL="0" indent="0" algn="ctr">
              <a:buNone/>
            </a:pPr>
            <a:r>
              <a:rPr lang="en-HK" sz="2800" b="1" dirty="0">
                <a:solidFill>
                  <a:srgbClr val="FF0000"/>
                </a:solidFill>
              </a:rPr>
              <a:t>From Personal to Family Level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4C0640A-AEBE-7849-A135-090FB786B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11" y="2877457"/>
            <a:ext cx="1595664" cy="159566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90276E-3A99-C442-8E1B-5BD3DAE61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469" y="315912"/>
            <a:ext cx="2387600" cy="637517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49F0C51-3359-4EE5-8C6B-4A61F10A7692}"/>
              </a:ext>
            </a:extLst>
          </p:cNvPr>
          <p:cNvGrpSpPr/>
          <p:nvPr/>
        </p:nvGrpSpPr>
        <p:grpSpPr>
          <a:xfrm>
            <a:off x="11249891" y="335533"/>
            <a:ext cx="612883" cy="588103"/>
            <a:chOff x="2522536" y="276566"/>
            <a:chExt cx="2542949" cy="2542949"/>
          </a:xfrm>
        </p:grpSpPr>
        <p:pic>
          <p:nvPicPr>
            <p:cNvPr id="9" name="Picture 8" descr="A close up of a building&#10;&#10;Description automatically generated">
              <a:extLst>
                <a:ext uri="{FF2B5EF4-FFF2-40B4-BE49-F238E27FC236}">
                  <a16:creationId xmlns:a16="http://schemas.microsoft.com/office/drawing/2014/main" id="{889EC650-DE37-4B1C-8E7E-20474F503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2536" y="276566"/>
              <a:ext cx="2542949" cy="2542949"/>
            </a:xfrm>
            <a:prstGeom prst="rect">
              <a:avLst/>
            </a:prstGeom>
          </p:spPr>
        </p:pic>
        <p:pic>
          <p:nvPicPr>
            <p:cNvPr id="10" name="Picture 9" descr="A close up of graphics&#10;&#10;Description automatically generated">
              <a:extLst>
                <a:ext uri="{FF2B5EF4-FFF2-40B4-BE49-F238E27FC236}">
                  <a16:creationId xmlns:a16="http://schemas.microsoft.com/office/drawing/2014/main" id="{5615CF13-25D7-4F02-9D24-6E97B04B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571" y="955675"/>
              <a:ext cx="885601" cy="885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10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0776-A300-B148-BF76-77D231A7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502E-3A4A-FF45-B7D8-B6ABDEDC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analyzing </a:t>
            </a:r>
            <a:r>
              <a:rPr lang="en-US" b="1" dirty="0">
                <a:solidFill>
                  <a:srgbClr val="FF0000"/>
                </a:solidFill>
              </a:rPr>
              <a:t>6,747</a:t>
            </a:r>
            <a:r>
              <a:rPr lang="en-US" dirty="0"/>
              <a:t> users data from </a:t>
            </a:r>
            <a:r>
              <a:rPr lang="en-US" b="1" dirty="0">
                <a:solidFill>
                  <a:srgbClr val="FF0000"/>
                </a:solidFill>
              </a:rPr>
              <a:t>AIA Vitality Dataset </a:t>
            </a:r>
          </a:p>
          <a:p>
            <a:pPr lvl="1"/>
            <a:r>
              <a:rPr lang="en-US" dirty="0"/>
              <a:t>The average age is </a:t>
            </a:r>
            <a:r>
              <a:rPr lang="en-US" b="1" dirty="0">
                <a:solidFill>
                  <a:srgbClr val="FF0000"/>
                </a:solidFill>
              </a:rPr>
              <a:t>37.4 </a:t>
            </a:r>
            <a:r>
              <a:rPr lang="en-US" sz="2000" i="1" dirty="0"/>
              <a:t>(majority young people)</a:t>
            </a:r>
            <a:endParaRPr lang="en-US" sz="2000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Average exercise hours are </a:t>
            </a:r>
            <a:r>
              <a:rPr lang="en-US" b="1" dirty="0">
                <a:solidFill>
                  <a:srgbClr val="FF0000"/>
                </a:solidFill>
              </a:rPr>
              <a:t>2.88 hrs/week </a:t>
            </a:r>
            <a:r>
              <a:rPr lang="en-US" sz="2000" i="1" dirty="0"/>
              <a:t>(Recommended: 3.75 hrs/week)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40% of users </a:t>
            </a:r>
            <a:r>
              <a:rPr lang="en-US" dirty="0"/>
              <a:t>have an intention to loss weight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A71BF-30AE-8C41-8B3D-C6EA8347ABC6}"/>
              </a:ext>
            </a:extLst>
          </p:cNvPr>
          <p:cNvSpPr txBox="1"/>
          <p:nvPr/>
        </p:nvSpPr>
        <p:spPr>
          <a:xfrm>
            <a:off x="3545590" y="4061778"/>
            <a:ext cx="5100819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Family-based Physical Challenges</a:t>
            </a:r>
          </a:p>
          <a:p>
            <a:pPr algn="ctr"/>
            <a:r>
              <a:rPr lang="en-US" sz="2800" dirty="0"/>
              <a:t>to target the whole </a:t>
            </a:r>
            <a:r>
              <a:rPr lang="en-US" sz="2800" b="1" dirty="0">
                <a:solidFill>
                  <a:srgbClr val="FF0000"/>
                </a:solidFill>
              </a:rPr>
              <a:t>FAMILY</a:t>
            </a:r>
            <a:r>
              <a:rPr lang="en-US" sz="2800" dirty="0"/>
              <a:t>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Get Healthier</a:t>
            </a:r>
          </a:p>
          <a:p>
            <a:pPr algn="ctr"/>
            <a:r>
              <a:rPr lang="en-US" sz="2800" dirty="0"/>
              <a:t>is an attractive theme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00BB4C-E02D-40FC-B4F3-EB178FFC02FA}"/>
              </a:ext>
            </a:extLst>
          </p:cNvPr>
          <p:cNvGrpSpPr/>
          <p:nvPr/>
        </p:nvGrpSpPr>
        <p:grpSpPr>
          <a:xfrm>
            <a:off x="11249891" y="335533"/>
            <a:ext cx="612883" cy="588103"/>
            <a:chOff x="2522536" y="276566"/>
            <a:chExt cx="2542949" cy="2542949"/>
          </a:xfrm>
        </p:grpSpPr>
        <p:pic>
          <p:nvPicPr>
            <p:cNvPr id="6" name="Picture 5" descr="A close up of a building&#10;&#10;Description automatically generated">
              <a:extLst>
                <a:ext uri="{FF2B5EF4-FFF2-40B4-BE49-F238E27FC236}">
                  <a16:creationId xmlns:a16="http://schemas.microsoft.com/office/drawing/2014/main" id="{2B918F06-A6D8-4803-97CF-CD4219FD8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2536" y="276566"/>
              <a:ext cx="2542949" cy="2542949"/>
            </a:xfrm>
            <a:prstGeom prst="rect">
              <a:avLst/>
            </a:prstGeom>
          </p:spPr>
        </p:pic>
        <p:pic>
          <p:nvPicPr>
            <p:cNvPr id="7" name="Picture 6" descr="A close up of graphics&#10;&#10;Description automatically generated">
              <a:extLst>
                <a:ext uri="{FF2B5EF4-FFF2-40B4-BE49-F238E27FC236}">
                  <a16:creationId xmlns:a16="http://schemas.microsoft.com/office/drawing/2014/main" id="{03E89863-4FBA-400B-9B15-618CD667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571" y="955675"/>
              <a:ext cx="885601" cy="885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0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4586-0F39-2C41-A5C2-1555F01D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Stakeholders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409C64-89C2-2245-9CBE-1B2495A923A1}"/>
              </a:ext>
            </a:extLst>
          </p:cNvPr>
          <p:cNvGrpSpPr/>
          <p:nvPr/>
        </p:nvGrpSpPr>
        <p:grpSpPr>
          <a:xfrm>
            <a:off x="5191603" y="1726540"/>
            <a:ext cx="2135983" cy="935553"/>
            <a:chOff x="3922712" y="3786188"/>
            <a:chExt cx="4205288" cy="217328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F0BA3522-EEF9-BB49-959D-A9015FF1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927476"/>
              <a:ext cx="2032000" cy="2032000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0F5FEC58-5658-F940-B2E4-9792EB22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2712" y="3786188"/>
              <a:ext cx="2173288" cy="2173288"/>
            </a:xfrm>
            <a:prstGeom prst="rect">
              <a:avLst/>
            </a:prstGeom>
          </p:spPr>
        </p:pic>
      </p:grp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1433BAFB-CED6-0541-8046-142AE9D5E9A6}"/>
              </a:ext>
            </a:extLst>
          </p:cNvPr>
          <p:cNvSpPr txBox="1">
            <a:spLocks/>
          </p:cNvSpPr>
          <p:nvPr/>
        </p:nvSpPr>
        <p:spPr>
          <a:xfrm>
            <a:off x="4325710" y="2689324"/>
            <a:ext cx="3939534" cy="427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Customer and Family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Promote Family communication, bonding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Know Your Health –  Monitor, Body check, Precaution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Incentive – discount, movie tickets, coupons….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Discounted insurance plan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44F2CAD-05FE-AD44-89D9-2A72746EE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4088" y="1691937"/>
            <a:ext cx="1027806" cy="935553"/>
          </a:xfrm>
          <a:prstGeom prst="rect">
            <a:avLst/>
          </a:prstGeom>
        </p:spPr>
      </p:pic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16BA5E15-C6EA-5B47-B2BC-BA463953E1BD}"/>
              </a:ext>
            </a:extLst>
          </p:cNvPr>
          <p:cNvSpPr txBox="1">
            <a:spLocks/>
          </p:cNvSpPr>
          <p:nvPr/>
        </p:nvSpPr>
        <p:spPr>
          <a:xfrm>
            <a:off x="8411759" y="2693691"/>
            <a:ext cx="3284007" cy="348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Intermediaries</a:t>
            </a:r>
            <a:r>
              <a:rPr lang="en-US" sz="32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More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Reconnect with client – review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Referral opportunities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A45019-7EBD-8141-B159-21E219BBFC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922"/>
          <a:stretch/>
        </p:blipFill>
        <p:spPr>
          <a:xfrm>
            <a:off x="2006583" y="1872685"/>
            <a:ext cx="800582" cy="754805"/>
          </a:xfrm>
          <a:prstGeom prst="rect">
            <a:avLst/>
          </a:prstGeom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3024DD4-7A19-A749-9635-67140F8AC9AA}"/>
              </a:ext>
            </a:extLst>
          </p:cNvPr>
          <p:cNvSpPr txBox="1">
            <a:spLocks/>
          </p:cNvSpPr>
          <p:nvPr/>
        </p:nvSpPr>
        <p:spPr>
          <a:xfrm>
            <a:off x="613847" y="2689324"/>
            <a:ext cx="3586054" cy="4104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Family protection product line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More business  - family member referral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Broader </a:t>
            </a:r>
            <a:r>
              <a:rPr lang="en-US" sz="2000" dirty="0" err="1"/>
              <a:t>DataSet</a:t>
            </a:r>
            <a:r>
              <a:rPr lang="en-US" sz="2000" dirty="0"/>
              <a:t> (non client) for better business decision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Royalty  Stickiness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ADF10E-C64D-5F4D-B67C-99C2F640A7AF}"/>
              </a:ext>
            </a:extLst>
          </p:cNvPr>
          <p:cNvGrpSpPr/>
          <p:nvPr/>
        </p:nvGrpSpPr>
        <p:grpSpPr>
          <a:xfrm>
            <a:off x="11249891" y="335533"/>
            <a:ext cx="612883" cy="588103"/>
            <a:chOff x="2522536" y="276566"/>
            <a:chExt cx="2542949" cy="2542949"/>
          </a:xfrm>
        </p:grpSpPr>
        <p:pic>
          <p:nvPicPr>
            <p:cNvPr id="16" name="Picture 15" descr="A close up of a building&#10;&#10;Description automatically generated">
              <a:extLst>
                <a:ext uri="{FF2B5EF4-FFF2-40B4-BE49-F238E27FC236}">
                  <a16:creationId xmlns:a16="http://schemas.microsoft.com/office/drawing/2014/main" id="{D35E9A2D-5B8F-EA4D-9DB2-B62FCF390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22536" y="276566"/>
              <a:ext cx="2542949" cy="2542949"/>
            </a:xfrm>
            <a:prstGeom prst="rect">
              <a:avLst/>
            </a:prstGeom>
          </p:spPr>
        </p:pic>
        <p:pic>
          <p:nvPicPr>
            <p:cNvPr id="17" name="Picture 16" descr="A close up of graphics&#10;&#10;Description automatically generated">
              <a:extLst>
                <a:ext uri="{FF2B5EF4-FFF2-40B4-BE49-F238E27FC236}">
                  <a16:creationId xmlns:a16="http://schemas.microsoft.com/office/drawing/2014/main" id="{2486BBF4-D096-504E-B25D-907E55AC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2571" y="955675"/>
              <a:ext cx="885601" cy="885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259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0776-A300-B148-BF76-77D231A7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502E-3A4A-FF45-B7D8-B6ABDEDC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0089"/>
            <a:ext cx="10972800" cy="532327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Phase 1 – </a:t>
            </a:r>
            <a:r>
              <a:rPr lang="en-US" dirty="0">
                <a:solidFill>
                  <a:srgbClr val="FF0000"/>
                </a:solidFill>
              </a:rPr>
              <a:t>Existing</a:t>
            </a:r>
            <a:r>
              <a:rPr lang="en-US" dirty="0"/>
              <a:t> individual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Warm referral business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 family members onboard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Phase 2 - </a:t>
            </a:r>
            <a:r>
              <a:rPr lang="en-US" dirty="0">
                <a:solidFill>
                  <a:srgbClr val="FF0000"/>
                </a:solidFill>
              </a:rPr>
              <a:t>Corporate</a:t>
            </a:r>
            <a:r>
              <a:rPr lang="en-US" dirty="0"/>
              <a:t>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Phase 3 - Launch to </a:t>
            </a:r>
            <a:r>
              <a:rPr lang="en-US" dirty="0">
                <a:solidFill>
                  <a:srgbClr val="FF0000"/>
                </a:solidFill>
              </a:rPr>
              <a:t>General Public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Self sustainable eco-system  ( open for venders provide services, Startup offer IoT/innovative ideas to track user data)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Innovative digital customer engagement channel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99B412-36FF-4217-96CA-6C548F69C945}"/>
              </a:ext>
            </a:extLst>
          </p:cNvPr>
          <p:cNvGrpSpPr/>
          <p:nvPr/>
        </p:nvGrpSpPr>
        <p:grpSpPr>
          <a:xfrm>
            <a:off x="11249891" y="335533"/>
            <a:ext cx="612883" cy="588103"/>
            <a:chOff x="2522536" y="276566"/>
            <a:chExt cx="2542949" cy="2542949"/>
          </a:xfrm>
        </p:grpSpPr>
        <p:pic>
          <p:nvPicPr>
            <p:cNvPr id="6" name="Picture 5" descr="A close up of a building&#10;&#10;Description automatically generated">
              <a:extLst>
                <a:ext uri="{FF2B5EF4-FFF2-40B4-BE49-F238E27FC236}">
                  <a16:creationId xmlns:a16="http://schemas.microsoft.com/office/drawing/2014/main" id="{4DC3EFDC-84EF-49B1-838B-C5BA4F3AA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2536" y="276566"/>
              <a:ext cx="2542949" cy="2542949"/>
            </a:xfrm>
            <a:prstGeom prst="rect">
              <a:avLst/>
            </a:prstGeom>
          </p:spPr>
        </p:pic>
        <p:pic>
          <p:nvPicPr>
            <p:cNvPr id="7" name="Picture 6" descr="A close up of graphics&#10;&#10;Description automatically generated">
              <a:extLst>
                <a:ext uri="{FF2B5EF4-FFF2-40B4-BE49-F238E27FC236}">
                  <a16:creationId xmlns:a16="http://schemas.microsoft.com/office/drawing/2014/main" id="{C532385A-20B7-42D7-96D3-D02965D9A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571" y="955675"/>
              <a:ext cx="885601" cy="885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6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278</Words>
  <Application>Microsoft Macintosh PowerPoint</Application>
  <PresentationFormat>Widescreen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 Theme</vt:lpstr>
      <vt:lpstr>Famtality</vt:lpstr>
      <vt:lpstr>Chung’s Family Story</vt:lpstr>
      <vt:lpstr>Problem and Solution</vt:lpstr>
      <vt:lpstr>Validation</vt:lpstr>
      <vt:lpstr>Benefits for Stakeholders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CHUNG, Kai Lun Peter</cp:lastModifiedBy>
  <cp:revision>40</cp:revision>
  <dcterms:created xsi:type="dcterms:W3CDTF">2017-11-30T04:26:52Z</dcterms:created>
  <dcterms:modified xsi:type="dcterms:W3CDTF">2018-11-18T05:24:18Z</dcterms:modified>
</cp:coreProperties>
</file>