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4" r:id="rId4"/>
    <p:sldId id="265" r:id="rId5"/>
    <p:sldId id="271" r:id="rId6"/>
    <p:sldId id="269" r:id="rId7"/>
    <p:sldId id="263" r:id="rId8"/>
    <p:sldId id="257"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E0C19-9C7D-4770-ACB1-8C00D92B547A}"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E0C19-9C7D-4770-ACB1-8C00D92B547A}"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E0C19-9C7D-4770-ACB1-8C00D92B547A}"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E0C19-9C7D-4770-ACB1-8C00D92B547A}" type="datetimeFigureOut">
              <a:rPr lang="en-IN" smtClean="0"/>
              <a:t>13-06-2023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E0C19-9C7D-4770-ACB1-8C00D92B547A}"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E0C19-9C7D-4770-ACB1-8C00D92B547A}"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E238DC-8EE6-42FC-BDCF-E6A4388A1B7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AFE0C19-9C7D-4770-ACB1-8C00D92B547A}" type="datetimeFigureOut">
              <a:rPr lang="en-IN" smtClean="0"/>
              <a:t>13-06-2023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3E238DC-8EE6-42FC-BDCF-E6A4388A1B7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364" y="-1089842"/>
            <a:ext cx="9144000" cy="2387600"/>
          </a:xfrm>
        </p:spPr>
        <p:txBody>
          <a:bodyPr>
            <a:normAutofit/>
          </a:bodyPr>
          <a:lstStyle/>
          <a:p>
            <a:r>
              <a:rPr lang="en-GB" sz="2800" dirty="0">
                <a:latin typeface="Times New Roman" panose="02020603050405020304" charset="0"/>
                <a:cs typeface="Times New Roman" panose="02020603050405020304" charset="0"/>
              </a:rPr>
              <a:t>TITANIC SURVIVAL PREDICTION</a:t>
            </a:r>
            <a:br>
              <a:rPr lang="en-GB" sz="2800" dirty="0">
                <a:latin typeface="Times New Roman" panose="02020603050405020304" charset="0"/>
                <a:cs typeface="Times New Roman" panose="02020603050405020304" charset="0"/>
              </a:rPr>
            </a:br>
            <a:r>
              <a:rPr lang="en-GB" sz="2800" dirty="0">
                <a:latin typeface="Times New Roman" panose="02020603050405020304" charset="0"/>
                <a:cs typeface="Times New Roman" panose="02020603050405020304" charset="0"/>
              </a:rPr>
              <a:t>USING MACHINE LEARNING</a:t>
            </a:r>
            <a:endParaRPr lang="en-IN" sz="28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461247" y="2957207"/>
            <a:ext cx="9144000" cy="1655762"/>
          </a:xfrm>
        </p:spPr>
        <p:txBody>
          <a:bodyPr/>
          <a:lstStyle/>
          <a:p>
            <a:endParaRPr lang="en-IN" dirty="0"/>
          </a:p>
        </p:txBody>
      </p:sp>
      <p:pic>
        <p:nvPicPr>
          <p:cNvPr id="1026" name="Picture 2" descr="1,370 Titanic Drawing Images, Stock Photos &amp; Vectors | Shutterstoc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25"/>
          <a:stretch>
            <a:fillRect/>
          </a:stretch>
        </p:blipFill>
        <p:spPr bwMode="auto">
          <a:xfrm>
            <a:off x="179294" y="2957207"/>
            <a:ext cx="5916706" cy="3587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tanic: First ever full-sized scans reveal wreck as never seen before -  BBC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647" y="1557734"/>
            <a:ext cx="5827059" cy="2888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735" b="11735"/>
          <a:stretch>
            <a:fillRect/>
          </a:stretch>
        </p:blipFill>
        <p:spPr/>
      </p:pic>
      <p:sp>
        <p:nvSpPr>
          <p:cNvPr id="5" name="Rectangle: Rounded Corners 4"/>
          <p:cNvSpPr/>
          <p:nvPr/>
        </p:nvSpPr>
        <p:spPr>
          <a:xfrm>
            <a:off x="80682" y="26893"/>
            <a:ext cx="12048565" cy="6750424"/>
          </a:xfrm>
          <a:prstGeom prst="roundRect">
            <a:avLst/>
          </a:prstGeom>
          <a:gradFill>
            <a:gsLst>
              <a:gs pos="0">
                <a:schemeClr val="bg1"/>
              </a:gs>
              <a:gs pos="100000">
                <a:schemeClr val="bg1">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the story of a ship that embarked on a maiden voyage, brimming with hope and bound for glory, only to meet a heartbreaking destiny in the icy waters of the North Atlantic.</a:t>
            </a:r>
          </a:p>
        </p:txBody>
      </p:sp>
      <p:sp>
        <p:nvSpPr>
          <p:cNvPr id="100" name="Text Box 99"/>
          <p:cNvSpPr txBox="1"/>
          <p:nvPr/>
        </p:nvSpPr>
        <p:spPr>
          <a:xfrm>
            <a:off x="1068070" y="727075"/>
            <a:ext cx="9300210" cy="5909310"/>
          </a:xfrm>
          <a:prstGeom prst="rect">
            <a:avLst/>
          </a:prstGeom>
          <a:noFill/>
          <a:ln w="9525">
            <a:noFill/>
          </a:ln>
        </p:spPr>
        <p:txBody>
          <a:bodyPr wrap="square">
            <a:spAutoFit/>
          </a:bodyPr>
          <a:lstStyle/>
          <a:p>
            <a:pPr marL="342900" indent="-342900">
              <a:buFont typeface="Wingdings" panose="05000000000000000000" charset="0"/>
              <a:buChar char="Ø"/>
            </a:pPr>
            <a:r>
              <a:rPr lang="en-US" b="0" dirty="0">
                <a:latin typeface="Calibri" panose="020F0502020204030204" pitchFamily="34" charset="0"/>
                <a:ea typeface="Calibri" panose="020F0502020204030204" pitchFamily="34" charset="0"/>
                <a:cs typeface="Calibri" panose="020F0502020204030204" pitchFamily="34" charset="0"/>
              </a:rPr>
              <a:t>The RMS Titanic, a legendary ocean liner that met a tragic fate, remains an enduring symbol of human ambition, engineering marvel, and profound loss. Launched on May 31, 1911, the Titanic was the largest and most luxurious ship of its time, designed to be a testament to human ingenuity and an unparalleled experience in transatlantic travel.</a:t>
            </a:r>
          </a:p>
          <a:p>
            <a:pPr indent="0">
              <a:buFont typeface="Wingdings" panose="05000000000000000000" charset="0"/>
              <a:buNone/>
            </a:pP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charset="0"/>
              <a:buChar char="Ø"/>
            </a:pPr>
            <a:r>
              <a:rPr lang="en-US" dirty="0">
                <a:latin typeface="Calibri" panose="020F0502020204030204" pitchFamily="34" charset="0"/>
                <a:ea typeface="Calibri" panose="020F0502020204030204" pitchFamily="34" charset="0"/>
                <a:cs typeface="Calibri" panose="020F0502020204030204" pitchFamily="34" charset="0"/>
              </a:rPr>
              <a:t>This is the story of a ship that embarked on a maiden voyage, brimming with hope and bound for glory, only to meet a heartbreaking destiny in the icy waters of the North Atlantic.</a:t>
            </a:r>
          </a:p>
          <a:p>
            <a:pPr marL="285750" indent="-285750">
              <a:buFont typeface="Wingdings" panose="05000000000000000000" charset="0"/>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indent="0">
              <a:buFont typeface="Wingdings" panose="05000000000000000000" charset="0"/>
              <a:buNone/>
            </a:pPr>
            <a:r>
              <a:rPr lang="en-US" b="1" u="sng" dirty="0">
                <a:latin typeface="Calibri" panose="020F0502020204030204" pitchFamily="34" charset="0"/>
                <a:ea typeface="Calibri" panose="020F0502020204030204" pitchFamily="34" charset="0"/>
                <a:cs typeface="Calibri" panose="020F0502020204030204" pitchFamily="34" charset="0"/>
              </a:rPr>
              <a:t>PROBLEM DEFINITION</a:t>
            </a:r>
            <a:r>
              <a:rPr lang="en-US" dirty="0">
                <a:latin typeface="Calibri" panose="020F0502020204030204" pitchFamily="34" charset="0"/>
                <a:ea typeface="Calibri" panose="020F0502020204030204" pitchFamily="34" charset="0"/>
                <a:cs typeface="Calibri" panose="020F0502020204030204" pitchFamily="34" charset="0"/>
              </a:rPr>
              <a:t> :</a:t>
            </a:r>
          </a:p>
          <a:p>
            <a:pPr indent="0">
              <a:buFont typeface="Wingdings" panose="05000000000000000000" charse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charset="0"/>
              <a:buChar char="Ø"/>
            </a:pPr>
            <a:r>
              <a:rPr lang="en-US" dirty="0">
                <a:latin typeface="Calibri" panose="020F0502020204030204" pitchFamily="34" charset="0"/>
                <a:ea typeface="Calibri" panose="020F0502020204030204" pitchFamily="34" charset="0"/>
                <a:cs typeface="Calibri" panose="020F0502020204030204" pitchFamily="34" charset="0"/>
              </a:rPr>
              <a:t>This problem involves developing a model that can analyze various features of the passengers, such as age, gender, ticket class, and embarkation point, to determine their likelihood of surviving the disaster. </a:t>
            </a:r>
          </a:p>
          <a:p>
            <a:pPr marL="285750" indent="-285750">
              <a:buFont typeface="Wingdings" panose="05000000000000000000" charset="0"/>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charset="0"/>
              <a:buChar char="Ø"/>
            </a:pPr>
            <a:r>
              <a:rPr lang="en-US" dirty="0">
                <a:latin typeface="Calibri" panose="020F0502020204030204" pitchFamily="34" charset="0"/>
                <a:ea typeface="Calibri" panose="020F0502020204030204" pitchFamily="34" charset="0"/>
                <a:cs typeface="Calibri" panose="020F0502020204030204" pitchFamily="34" charset="0"/>
              </a:rPr>
              <a:t>By leveraging a dataset containing information about the Titanic's passengers and their survival outcomes, machine learning algorithms can be trained to accurately predict survival probabilities.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charset="0"/>
              <a:buChar char="Ø"/>
            </a:pPr>
            <a:r>
              <a:rPr lang="en-US" dirty="0">
                <a:latin typeface="Calibri" panose="020F0502020204030204" pitchFamily="34" charset="0"/>
                <a:ea typeface="Calibri" panose="020F0502020204030204" pitchFamily="34" charset="0"/>
                <a:cs typeface="Calibri" panose="020F0502020204030204" pitchFamily="34" charset="0"/>
              </a:rPr>
              <a:t>This application not only showcases the power of machine learning in historical analysis but also provides insights into the factors that influenced survival on that ill-fated voyage.</a:t>
            </a:r>
          </a:p>
          <a:p>
            <a:pPr marL="285750" indent="-285750">
              <a:buFont typeface="Wingdings" panose="05000000000000000000" charset="0"/>
              <a:buChar char="Ø"/>
            </a:pPr>
            <a:endParaRPr lang="en-US" dirty="0">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81CC-4927-1A69-850C-E432FD395867}"/>
              </a:ext>
            </a:extLst>
          </p:cNvPr>
          <p:cNvSpPr>
            <a:spLocks noGrp="1"/>
          </p:cNvSpPr>
          <p:nvPr>
            <p:ph type="title"/>
          </p:nvPr>
        </p:nvSpPr>
        <p:spPr/>
        <p:txBody>
          <a:bodyPr/>
          <a:lstStyle/>
          <a:p>
            <a:r>
              <a:rPr lang="en-US" dirty="0"/>
              <a:t>STEP BY STEP ALGORITHM</a:t>
            </a:r>
            <a:endParaRPr lang="en-IN" dirty="0"/>
          </a:p>
        </p:txBody>
      </p:sp>
      <p:sp>
        <p:nvSpPr>
          <p:cNvPr id="4" name="Text Placeholder 3">
            <a:extLst>
              <a:ext uri="{FF2B5EF4-FFF2-40B4-BE49-F238E27FC236}">
                <a16:creationId xmlns:a16="http://schemas.microsoft.com/office/drawing/2014/main" id="{DAB2754C-1AC4-2C9E-3CE6-F5ED5C48EFF7}"/>
              </a:ext>
            </a:extLst>
          </p:cNvPr>
          <p:cNvSpPr>
            <a:spLocks noGrp="1"/>
          </p:cNvSpPr>
          <p:nvPr>
            <p:ph type="body" sz="half" idx="2"/>
          </p:nvPr>
        </p:nvSpPr>
        <p:spPr>
          <a:xfrm>
            <a:off x="913774" y="2650782"/>
            <a:ext cx="3935689" cy="3158348"/>
          </a:xfrm>
        </p:spPr>
        <p:txBody>
          <a:bodyPr>
            <a:normAutofit lnSpcReduction="10000"/>
          </a:bodyPr>
          <a:lstStyle/>
          <a:p>
            <a:pPr marL="285750" indent="-285750" algn="l">
              <a:buFont typeface="Wingdings" panose="05000000000000000000" pitchFamily="2" charset="2"/>
              <a:buChar char="§"/>
            </a:pPr>
            <a:r>
              <a:rPr lang="en-US" dirty="0"/>
              <a:t>ACQUIRE DATA</a:t>
            </a:r>
          </a:p>
          <a:p>
            <a:pPr marL="285750" indent="-285750" algn="l">
              <a:buFont typeface="Wingdings" panose="05000000000000000000" pitchFamily="2" charset="2"/>
              <a:buChar char="§"/>
            </a:pPr>
            <a:r>
              <a:rPr lang="en-US" dirty="0"/>
              <a:t>FEATURE SELECTION</a:t>
            </a:r>
          </a:p>
          <a:p>
            <a:pPr marL="285750" indent="-285750" algn="l">
              <a:buFont typeface="Wingdings" panose="05000000000000000000" pitchFamily="2" charset="2"/>
              <a:buChar char="§"/>
            </a:pPr>
            <a:r>
              <a:rPr lang="en-US" dirty="0"/>
              <a:t>HISTOGRAM OF OBSERVATIONS</a:t>
            </a:r>
          </a:p>
          <a:p>
            <a:pPr marL="285750" indent="-285750" algn="l">
              <a:buFont typeface="Wingdings" panose="05000000000000000000" pitchFamily="2" charset="2"/>
              <a:buChar char="§"/>
            </a:pPr>
            <a:r>
              <a:rPr lang="en-US" dirty="0"/>
              <a:t>DISCARDING IRRELEVANT FEATURES</a:t>
            </a:r>
          </a:p>
          <a:p>
            <a:pPr marL="285750" indent="-285750" algn="l">
              <a:buFont typeface="Wingdings" panose="05000000000000000000" pitchFamily="2" charset="2"/>
              <a:buChar char="§"/>
            </a:pPr>
            <a:r>
              <a:rPr lang="en-US" dirty="0"/>
              <a:t>CREATE NEW FEATURES</a:t>
            </a:r>
          </a:p>
          <a:p>
            <a:pPr marL="285750" indent="-285750" algn="l">
              <a:buFont typeface="Wingdings" panose="05000000000000000000" pitchFamily="2" charset="2"/>
              <a:buChar char="§"/>
            </a:pPr>
            <a:r>
              <a:rPr lang="en-US" dirty="0"/>
              <a:t>MODEL TRAINING</a:t>
            </a:r>
          </a:p>
          <a:p>
            <a:pPr marL="285750" indent="-285750" algn="l">
              <a:buFont typeface="Wingdings" panose="05000000000000000000" pitchFamily="2" charset="2"/>
              <a:buChar char="§"/>
            </a:pPr>
            <a:r>
              <a:rPr lang="en-US" dirty="0"/>
              <a:t>EVALUATION USING REQUIRED PARAMETERS.</a:t>
            </a:r>
          </a:p>
          <a:p>
            <a:pPr marL="285750" indent="-285750" algn="l">
              <a:buFont typeface="Wingdings" panose="05000000000000000000" pitchFamily="2" charset="2"/>
              <a:buChar char="§"/>
            </a:pPr>
            <a:endParaRPr lang="en-IN" dirty="0"/>
          </a:p>
        </p:txBody>
      </p:sp>
      <p:pic>
        <p:nvPicPr>
          <p:cNvPr id="5" name="Picture 2" descr="Titanic Survival Prediction Using Machine Learning">
            <a:extLst>
              <a:ext uri="{FF2B5EF4-FFF2-40B4-BE49-F238E27FC236}">
                <a16:creationId xmlns:a16="http://schemas.microsoft.com/office/drawing/2014/main" id="{7F299D3D-2D70-CA23-6BE6-89537A256EB5}"/>
              </a:ext>
            </a:extLst>
          </p:cNvPr>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4342257" y="1718452"/>
            <a:ext cx="7580037" cy="315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48149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2CF7-B84E-5C7C-5B89-725AC1D20139}"/>
              </a:ext>
            </a:extLst>
          </p:cNvPr>
          <p:cNvSpPr>
            <a:spLocks noGrp="1"/>
          </p:cNvSpPr>
          <p:nvPr>
            <p:ph type="title"/>
          </p:nvPr>
        </p:nvSpPr>
        <p:spPr>
          <a:xfrm>
            <a:off x="367071" y="609600"/>
            <a:ext cx="3935688" cy="2023252"/>
          </a:xfrm>
        </p:spPr>
        <p:txBody>
          <a:bodyPr/>
          <a:lstStyle/>
          <a:p>
            <a:r>
              <a:rPr lang="en-US" dirty="0"/>
              <a:t>PLOTS IN CODE</a:t>
            </a:r>
            <a:endParaRPr lang="en-IN" dirty="0"/>
          </a:p>
        </p:txBody>
      </p:sp>
      <p:sp>
        <p:nvSpPr>
          <p:cNvPr id="4" name="Text Placeholder 3">
            <a:extLst>
              <a:ext uri="{FF2B5EF4-FFF2-40B4-BE49-F238E27FC236}">
                <a16:creationId xmlns:a16="http://schemas.microsoft.com/office/drawing/2014/main" id="{A1E167B0-6721-7066-7083-637FE1305031}"/>
              </a:ext>
            </a:extLst>
          </p:cNvPr>
          <p:cNvSpPr>
            <a:spLocks noGrp="1"/>
          </p:cNvSpPr>
          <p:nvPr>
            <p:ph type="body" sz="half" idx="2"/>
          </p:nvPr>
        </p:nvSpPr>
        <p:spPr>
          <a:xfrm>
            <a:off x="192467" y="2845233"/>
            <a:ext cx="3935689" cy="3158348"/>
          </a:xfrm>
        </p:spPr>
        <p:txBody>
          <a:bodyPr>
            <a:noAutofit/>
          </a:bodyPr>
          <a:lstStyle/>
          <a:p>
            <a:pPr marL="342900" indent="-342900" algn="l">
              <a:buFont typeface="Arial" panose="020B0604020202020204" pitchFamily="34" charset="0"/>
              <a:buChar char="•"/>
            </a:pPr>
            <a:r>
              <a:rPr lang="en-US" dirty="0"/>
              <a:t>EMBARKED PORTS VS SURVIVAL</a:t>
            </a:r>
          </a:p>
          <a:p>
            <a:pPr algn="l"/>
            <a:r>
              <a:rPr lang="en-US" dirty="0"/>
              <a:t>C – CHERBOURGH</a:t>
            </a:r>
          </a:p>
          <a:p>
            <a:pPr algn="l"/>
            <a:r>
              <a:rPr lang="en-US" dirty="0"/>
              <a:t>S -  SOUTHAMPTON</a:t>
            </a:r>
          </a:p>
          <a:p>
            <a:pPr algn="l"/>
            <a:r>
              <a:rPr lang="en-US" dirty="0"/>
              <a:t>Q – QUEENSTOWN</a:t>
            </a:r>
          </a:p>
          <a:p>
            <a:pPr algn="l"/>
            <a:r>
              <a:rPr lang="en-US" dirty="0"/>
              <a:t>0 – DEATH ; 1 – SURVIVED</a:t>
            </a:r>
          </a:p>
          <a:p>
            <a:pPr algn="l"/>
            <a:r>
              <a:rPr lang="en-US" dirty="0"/>
              <a:t>GENDER VS SURVIVAL BASED ON</a:t>
            </a:r>
          </a:p>
          <a:p>
            <a:pPr marL="342900" indent="-342900" algn="l">
              <a:buFont typeface="Arial" panose="020B0604020202020204" pitchFamily="34" charset="0"/>
              <a:buChar char="•"/>
            </a:pPr>
            <a:r>
              <a:rPr lang="en-US" dirty="0"/>
              <a:t>SOURCE of embarkment and fare paid.</a:t>
            </a:r>
          </a:p>
          <a:p>
            <a:pPr marL="342900" indent="-342900" algn="l">
              <a:buFont typeface="Arial" panose="020B0604020202020204" pitchFamily="34" charset="0"/>
              <a:buChar char="•"/>
            </a:pPr>
            <a:r>
              <a:rPr lang="en-US" dirty="0"/>
              <a:t>SOURCE OF EMBARKMENT AND CLASS OCCUPIED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IN" dirty="0"/>
          </a:p>
        </p:txBody>
      </p:sp>
      <p:pic>
        <p:nvPicPr>
          <p:cNvPr id="1026" name="Picture 2">
            <a:extLst>
              <a:ext uri="{FF2B5EF4-FFF2-40B4-BE49-F238E27FC236}">
                <a16:creationId xmlns:a16="http://schemas.microsoft.com/office/drawing/2014/main" id="{86C3DED5-6740-D4AD-3896-0569EB1E7BA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128156" y="210395"/>
            <a:ext cx="3612535" cy="37251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48EE16-9504-06C0-CD63-B61EA9AE2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844" y="180731"/>
            <a:ext cx="3150771" cy="50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56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5C70-B281-BA93-8BE6-E97B0609A1B9}"/>
              </a:ext>
            </a:extLst>
          </p:cNvPr>
          <p:cNvSpPr>
            <a:spLocks noGrp="1"/>
          </p:cNvSpPr>
          <p:nvPr>
            <p:ph type="title"/>
          </p:nvPr>
        </p:nvSpPr>
        <p:spPr/>
        <p:txBody>
          <a:bodyPr/>
          <a:lstStyle/>
          <a:p>
            <a:r>
              <a:rPr lang="en-US" dirty="0"/>
              <a:t>ADDITIONAL PLOTS</a:t>
            </a:r>
            <a:endParaRPr lang="en-IN" dirty="0"/>
          </a:p>
        </p:txBody>
      </p:sp>
      <p:sp>
        <p:nvSpPr>
          <p:cNvPr id="4" name="Text Placeholder 3">
            <a:extLst>
              <a:ext uri="{FF2B5EF4-FFF2-40B4-BE49-F238E27FC236}">
                <a16:creationId xmlns:a16="http://schemas.microsoft.com/office/drawing/2014/main" id="{6F8972AE-7CDD-6A4B-FA21-48061BC9D3D8}"/>
              </a:ext>
            </a:extLst>
          </p:cNvPr>
          <p:cNvSpPr>
            <a:spLocks noGrp="1"/>
          </p:cNvSpPr>
          <p:nvPr>
            <p:ph type="body" sz="half" idx="2"/>
          </p:nvPr>
        </p:nvSpPr>
        <p:spPr/>
        <p:txBody>
          <a:bodyPr/>
          <a:lstStyle/>
          <a:p>
            <a:pPr marL="285750" indent="-285750" algn="l">
              <a:buFont typeface="Arial" panose="020B0604020202020204" pitchFamily="34" charset="0"/>
              <a:buChar char="•"/>
            </a:pPr>
            <a:r>
              <a:rPr lang="en-US" dirty="0"/>
              <a:t>AGE VS SURVIVED </a:t>
            </a:r>
          </a:p>
          <a:p>
            <a:pPr marL="285750" indent="-285750" algn="l">
              <a:buFont typeface="Arial" panose="020B0604020202020204" pitchFamily="34" charset="0"/>
              <a:buChar char="•"/>
            </a:pPr>
            <a:r>
              <a:rPr lang="en-US" dirty="0"/>
              <a:t>Age vs survived based on class</a:t>
            </a:r>
            <a:r>
              <a:rPr lang="en-IN" dirty="0"/>
              <a:t> occupied</a:t>
            </a:r>
            <a:endParaRPr lang="en-US" dirty="0"/>
          </a:p>
        </p:txBody>
      </p:sp>
      <p:pic>
        <p:nvPicPr>
          <p:cNvPr id="5" name="Content Placeholder 4">
            <a:extLst>
              <a:ext uri="{FF2B5EF4-FFF2-40B4-BE49-F238E27FC236}">
                <a16:creationId xmlns:a16="http://schemas.microsoft.com/office/drawing/2014/main" id="{554F5445-ECB3-0983-448D-F0911AC3E27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46051" y="609601"/>
            <a:ext cx="4960884"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EBB69C-E9C9-3B2C-237D-5EF34AE61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016" y="3276600"/>
            <a:ext cx="503005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39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14DD-B1DC-5A44-EB4B-39F43C19911F}"/>
              </a:ext>
            </a:extLst>
          </p:cNvPr>
          <p:cNvSpPr>
            <a:spLocks noGrp="1"/>
          </p:cNvSpPr>
          <p:nvPr>
            <p:ph type="title"/>
          </p:nvPr>
        </p:nvSpPr>
        <p:spPr/>
        <p:txBody>
          <a:bodyPr/>
          <a:lstStyle/>
          <a:p>
            <a:r>
              <a:rPr lang="en-US" dirty="0"/>
              <a:t>PLOTS AFTER MODEL TRAINING</a:t>
            </a:r>
            <a:endParaRPr lang="en-IN" dirty="0"/>
          </a:p>
        </p:txBody>
      </p:sp>
      <p:sp>
        <p:nvSpPr>
          <p:cNvPr id="4" name="Text Placeholder 3">
            <a:extLst>
              <a:ext uri="{FF2B5EF4-FFF2-40B4-BE49-F238E27FC236}">
                <a16:creationId xmlns:a16="http://schemas.microsoft.com/office/drawing/2014/main" id="{F4BF5684-B1EE-6F2D-E1DA-4F3C65AC4CC1}"/>
              </a:ext>
            </a:extLst>
          </p:cNvPr>
          <p:cNvSpPr>
            <a:spLocks noGrp="1"/>
          </p:cNvSpPr>
          <p:nvPr>
            <p:ph type="body" sz="half" idx="2"/>
          </p:nvPr>
        </p:nvSpPr>
        <p:spPr/>
        <p:txBody>
          <a:bodyPr>
            <a:normAutofit/>
          </a:bodyPr>
          <a:lstStyle/>
          <a:p>
            <a:pPr marL="285750" indent="-285750" algn="l">
              <a:buFont typeface="Arial" panose="020B0604020202020204" pitchFamily="34" charset="0"/>
              <a:buChar char="•"/>
            </a:pPr>
            <a:r>
              <a:rPr lang="en-US" dirty="0"/>
              <a:t>THE ROC CURRVE WAS OBTAINED.</a:t>
            </a:r>
          </a:p>
          <a:p>
            <a:pPr marL="285750" indent="-285750" algn="l">
              <a:buFont typeface="Arial" panose="020B0604020202020204" pitchFamily="34" charset="0"/>
              <a:buChar char="•"/>
            </a:pPr>
            <a:r>
              <a:rPr lang="en-US" dirty="0"/>
              <a:t>The model we obtained is then trained with different classifiers and regression models inclusive of Support VECTOR MACHINE , NAÏVE BAYES , KNEAREST NEIGHBOUR AND RANDOM FOREST.</a:t>
            </a:r>
          </a:p>
          <a:p>
            <a:pPr marL="285750" indent="-285750" algn="l">
              <a:buFont typeface="Arial" panose="020B0604020202020204" pitchFamily="34" charset="0"/>
              <a:buChar char="•"/>
            </a:pPr>
            <a:r>
              <a:rPr lang="en-US" dirty="0"/>
              <a:t> RANDOM FOREST GAVE US THE </a:t>
            </a:r>
            <a:r>
              <a:rPr lang="en-US"/>
              <a:t>BEST   PERFORMANCE METRICSCORES</a:t>
            </a:r>
            <a:r>
              <a:rPr lang="en-US" dirty="0"/>
              <a:t>.</a:t>
            </a:r>
            <a:endParaRPr lang="en-IN" dirty="0"/>
          </a:p>
        </p:txBody>
      </p:sp>
      <p:pic>
        <p:nvPicPr>
          <p:cNvPr id="1028" name="Picture 4">
            <a:extLst>
              <a:ext uri="{FF2B5EF4-FFF2-40B4-BE49-F238E27FC236}">
                <a16:creationId xmlns:a16="http://schemas.microsoft.com/office/drawing/2014/main" id="{07D376F5-1728-4A62-A7BD-5A97EDA90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354" y="170328"/>
            <a:ext cx="4424175" cy="2994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5DA815D-39FD-3928-D696-3C40B69BA50C}"/>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347354" y="3429000"/>
            <a:ext cx="6034101" cy="299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22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A3FD-555C-7FB0-C4F4-716B84A8FFB4}"/>
              </a:ext>
            </a:extLst>
          </p:cNvPr>
          <p:cNvSpPr>
            <a:spLocks noGrp="1"/>
          </p:cNvSpPr>
          <p:nvPr>
            <p:ph type="title"/>
          </p:nvPr>
        </p:nvSpPr>
        <p:spPr/>
        <p:txBody>
          <a:bodyPr>
            <a:normAutofit/>
          </a:bodyPr>
          <a:lstStyle/>
          <a:p>
            <a:r>
              <a:rPr lang="en-US" sz="2800" dirty="0"/>
              <a:t>HOW THE CRASH COULD HAVE BEEN AVOIDED</a:t>
            </a:r>
            <a:endParaRPr lang="en-IN" sz="2800" dirty="0"/>
          </a:p>
        </p:txBody>
      </p:sp>
      <p:sp>
        <p:nvSpPr>
          <p:cNvPr id="3" name="Content Placeholder 2">
            <a:extLst>
              <a:ext uri="{FF2B5EF4-FFF2-40B4-BE49-F238E27FC236}">
                <a16:creationId xmlns:a16="http://schemas.microsoft.com/office/drawing/2014/main" id="{64C2A64F-8403-F86B-887E-76BA81336CAA}"/>
              </a:ext>
            </a:extLst>
          </p:cNvPr>
          <p:cNvSpPr>
            <a:spLocks noGrp="1"/>
          </p:cNvSpPr>
          <p:nvPr>
            <p:ph sz="quarter" idx="13"/>
          </p:nvPr>
        </p:nvSpPr>
        <p:spPr/>
        <p:txBody>
          <a:bodyPr>
            <a:normAutofit fontScale="70000" lnSpcReduction="20000"/>
          </a:bodyPr>
          <a:lstStyle/>
          <a:p>
            <a:r>
              <a:rPr lang="en-US" i="0" dirty="0">
                <a:solidFill>
                  <a:srgbClr val="181818"/>
                </a:solidFill>
                <a:effectLst/>
              </a:rPr>
              <a:t>officer David Blair, who held the key to the Titanic’s store of binoculars in his pocket, was transferred off the ship and forgot to hand over the key to the officer who replaced him. </a:t>
            </a:r>
          </a:p>
          <a:p>
            <a:endParaRPr lang="en-US" i="0" dirty="0">
              <a:solidFill>
                <a:srgbClr val="181818"/>
              </a:solidFill>
              <a:effectLst/>
            </a:endParaRPr>
          </a:p>
          <a:p>
            <a:r>
              <a:rPr lang="en-US" i="0" dirty="0">
                <a:solidFill>
                  <a:srgbClr val="181818"/>
                </a:solidFill>
                <a:effectLst/>
              </a:rPr>
              <a:t>a lookout on the Titanic said binoculars might have helped them spot and dodge the iceberg in time. </a:t>
            </a:r>
            <a:endParaRPr lang="en-US" i="0" dirty="0">
              <a:solidFill>
                <a:srgbClr val="4D5156"/>
              </a:solidFill>
              <a:effectLst/>
            </a:endParaRPr>
          </a:p>
          <a:p>
            <a:endParaRPr lang="en-US" dirty="0">
              <a:solidFill>
                <a:srgbClr val="4D5156"/>
              </a:solidFill>
            </a:endParaRPr>
          </a:p>
          <a:p>
            <a:r>
              <a:rPr lang="en-US" i="0" dirty="0">
                <a:solidFill>
                  <a:srgbClr val="181818"/>
                </a:solidFill>
                <a:effectLst/>
              </a:rPr>
              <a:t>No matter what caused the Titanic to sink, such a massive loss of life could probably have been avoided if the ship had carried sufficient lifeboats for its passengers and crew.</a:t>
            </a:r>
          </a:p>
          <a:p>
            <a:endParaRPr lang="en-US" i="0" dirty="0">
              <a:solidFill>
                <a:srgbClr val="4D5156"/>
              </a:solidFill>
              <a:effectLst/>
            </a:endParaRPr>
          </a:p>
          <a:p>
            <a:r>
              <a:rPr lang="en-US" i="0" dirty="0">
                <a:solidFill>
                  <a:srgbClr val="181818"/>
                </a:solidFill>
                <a:effectLst/>
              </a:rPr>
              <a:t>the White Star liner left Southampton with only 20 lifeboats, the legal minimum, with a total capacity of 1,178 people.</a:t>
            </a:r>
            <a:endParaRPr lang="en-US" i="0" dirty="0">
              <a:solidFill>
                <a:srgbClr val="4D5156"/>
              </a:solidFill>
              <a:effectLst/>
            </a:endParaRPr>
          </a:p>
          <a:p>
            <a:pPr marL="0" indent="0">
              <a:buNone/>
            </a:pPr>
            <a:endParaRPr lang="en-US" dirty="0">
              <a:solidFill>
                <a:srgbClr val="4D5156"/>
              </a:solidFill>
            </a:endParaRPr>
          </a:p>
          <a:p>
            <a:r>
              <a:rPr lang="en-US" i="0" dirty="0">
                <a:solidFill>
                  <a:srgbClr val="4D5156"/>
                </a:solidFill>
                <a:effectLst/>
              </a:rPr>
              <a:t>Titanic was constructed with transverse bulkheads (i.e. walls) to divide the ship into 16 watertight compartments, which could be sealed off with doors operated either manually or remotely from the bridge</a:t>
            </a:r>
            <a:r>
              <a:rPr lang="en-US" b="0" i="0" dirty="0">
                <a:solidFill>
                  <a:srgbClr val="4D5156"/>
                </a:solidFill>
                <a:effectLst/>
                <a:latin typeface="Google Sans"/>
              </a:rPr>
              <a:t>.</a:t>
            </a:r>
            <a:endParaRPr lang="en-IN" dirty="0"/>
          </a:p>
        </p:txBody>
      </p:sp>
      <p:sp>
        <p:nvSpPr>
          <p:cNvPr id="4" name="Text Placeholder 3">
            <a:extLst>
              <a:ext uri="{FF2B5EF4-FFF2-40B4-BE49-F238E27FC236}">
                <a16:creationId xmlns:a16="http://schemas.microsoft.com/office/drawing/2014/main" id="{F135E042-EA91-79D8-6A02-66C1FFB7F164}"/>
              </a:ext>
            </a:extLst>
          </p:cNvPr>
          <p:cNvSpPr>
            <a:spLocks noGrp="1"/>
          </p:cNvSpPr>
          <p:nvPr>
            <p:ph type="body" sz="half" idx="2"/>
          </p:nvPr>
        </p:nvSpPr>
        <p:spPr/>
        <p:txBody>
          <a:bodyPr>
            <a:normAutofit fontScale="77500" lnSpcReduction="20000"/>
          </a:bodyPr>
          <a:lstStyle/>
          <a:p>
            <a:pPr marL="285750" indent="-285750" algn="l">
              <a:buFont typeface="Arial" panose="020B0604020202020204" pitchFamily="34" charset="0"/>
              <a:buChar char="•"/>
            </a:pPr>
            <a:r>
              <a:rPr lang="en-US" sz="2100" i="0" dirty="0">
                <a:solidFill>
                  <a:srgbClr val="181818"/>
                </a:solidFill>
                <a:effectLst/>
              </a:rPr>
              <a:t>The lookouts had no binoculars.</a:t>
            </a:r>
          </a:p>
          <a:p>
            <a:pPr marL="285750" indent="-285750" algn="l">
              <a:buFont typeface="Arial" panose="020B0604020202020204" pitchFamily="34" charset="0"/>
              <a:buChar char="•"/>
            </a:pPr>
            <a:r>
              <a:rPr lang="en-IN" sz="2100" i="0" dirty="0">
                <a:solidFill>
                  <a:srgbClr val="181818"/>
                </a:solidFill>
                <a:effectLst/>
              </a:rPr>
              <a:t>There weren’t enough lifeboats.</a:t>
            </a:r>
          </a:p>
          <a:p>
            <a:pPr marL="285750" indent="-285750" algn="l">
              <a:buFont typeface="Arial" panose="020B0604020202020204" pitchFamily="34" charset="0"/>
              <a:buChar char="•"/>
            </a:pPr>
            <a:r>
              <a:rPr lang="en-US" sz="2100" i="0" dirty="0">
                <a:solidFill>
                  <a:srgbClr val="040C28"/>
                </a:solidFill>
                <a:effectLst/>
              </a:rPr>
              <a:t>The ship's watertight bulkheads could have been extended and fully sealed to reduce the risk of flooding</a:t>
            </a:r>
            <a:endParaRPr lang="en-IN" sz="2100" i="0" dirty="0">
              <a:solidFill>
                <a:srgbClr val="181818"/>
              </a:solidFill>
              <a:effectLst/>
            </a:endParaRPr>
          </a:p>
          <a:p>
            <a:br>
              <a:rPr lang="en-IN" dirty="0"/>
            </a:br>
            <a:endParaRPr lang="en-US" b="1" i="0" dirty="0">
              <a:solidFill>
                <a:srgbClr val="181818"/>
              </a:solidFill>
              <a:effectLst/>
              <a:latin typeface="var(--ff-secondary)"/>
            </a:endParaRPr>
          </a:p>
          <a:p>
            <a:br>
              <a:rPr lang="en-US" dirty="0"/>
            </a:br>
            <a:endParaRPr lang="en-IN" dirty="0"/>
          </a:p>
        </p:txBody>
      </p:sp>
    </p:spTree>
    <p:extLst>
      <p:ext uri="{BB962C8B-B14F-4D97-AF65-F5344CB8AC3E}">
        <p14:creationId xmlns:p14="http://schemas.microsoft.com/office/powerpoint/2010/main" val="284736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339" y="-98842"/>
            <a:ext cx="10364451" cy="1596177"/>
          </a:xfrm>
        </p:spPr>
        <p:txBody>
          <a:bodyPr/>
          <a:lstStyle/>
          <a:p>
            <a:r>
              <a:rPr lang="en-US" dirty="0"/>
              <a:t>CONCLUSION</a:t>
            </a:r>
            <a:endParaRPr lang="en-IN" dirty="0"/>
          </a:p>
        </p:txBody>
      </p:sp>
      <p:sp>
        <p:nvSpPr>
          <p:cNvPr id="3" name="Content Placeholder 2"/>
          <p:cNvSpPr>
            <a:spLocks noGrp="1"/>
          </p:cNvSpPr>
          <p:nvPr>
            <p:ph idx="1"/>
          </p:nvPr>
        </p:nvSpPr>
        <p:spPr>
          <a:xfrm>
            <a:off x="913774" y="1004457"/>
            <a:ext cx="10364452" cy="3424107"/>
          </a:xfrm>
        </p:spPr>
        <p:txBody>
          <a:bodyPr>
            <a:noAutofit/>
          </a:bodyPr>
          <a:lstStyle/>
          <a:p>
            <a:r>
              <a:rPr lang="en-GB" sz="1400" dirty="0">
                <a:ea typeface="Calibri" panose="020F0502020204030204" pitchFamily="34" charset="0"/>
                <a:cs typeface="Calibri" panose="020F0502020204030204" pitchFamily="34" charset="0"/>
              </a:rPr>
              <a:t>In conclusion, the use of machine learning for Titanic survival prediction has proven to be a valuable approach in understanding and </a:t>
            </a:r>
            <a:r>
              <a:rPr lang="en-GB" sz="1400" dirty="0" err="1">
                <a:ea typeface="Calibri" panose="020F0502020204030204" pitchFamily="34" charset="0"/>
                <a:cs typeface="Calibri" panose="020F0502020204030204" pitchFamily="34" charset="0"/>
              </a:rPr>
              <a:t>analySing</a:t>
            </a:r>
            <a:r>
              <a:rPr lang="en-GB" sz="1400" dirty="0">
                <a:ea typeface="Calibri" panose="020F0502020204030204" pitchFamily="34" charset="0"/>
                <a:cs typeface="Calibri" panose="020F0502020204030204" pitchFamily="34" charset="0"/>
              </a:rPr>
              <a:t> the factors that influenced survival during the tragic event. By leveraging the available dataset and training predictive models, we can accurately estimate the likelihood of survival for passengers based on their individual characteristics.</a:t>
            </a:r>
          </a:p>
          <a:p>
            <a:endParaRPr lang="en-GB" sz="1400" dirty="0">
              <a:ea typeface="Calibri" panose="020F0502020204030204" pitchFamily="34" charset="0"/>
              <a:cs typeface="Calibri" panose="020F0502020204030204" pitchFamily="34" charset="0"/>
            </a:endParaRPr>
          </a:p>
          <a:p>
            <a:r>
              <a:rPr lang="en-GB" sz="1400" dirty="0">
                <a:ea typeface="Calibri" panose="020F0502020204030204" pitchFamily="34" charset="0"/>
                <a:cs typeface="Calibri" panose="020F0502020204030204" pitchFamily="34" charset="0"/>
              </a:rPr>
              <a:t>Through this application, we have gained insights into the importance of features such as age, gender, ticket class, and embarkation point in determining survival outcomes. The models have revealed patterns and relationships that highlight the social dynamics and biases prevalent during the time of the Titanic disaster.</a:t>
            </a:r>
          </a:p>
          <a:p>
            <a:endParaRPr lang="en-GB" sz="1400" dirty="0">
              <a:ea typeface="Calibri" panose="020F0502020204030204" pitchFamily="34" charset="0"/>
              <a:cs typeface="Calibri" panose="020F0502020204030204" pitchFamily="34" charset="0"/>
            </a:endParaRPr>
          </a:p>
          <a:p>
            <a:r>
              <a:rPr lang="en-GB" sz="1400" dirty="0">
                <a:ea typeface="Calibri" panose="020F0502020204030204" pitchFamily="34" charset="0"/>
                <a:cs typeface="Calibri" panose="020F0502020204030204" pitchFamily="34" charset="0"/>
              </a:rPr>
              <a:t>The predictive models not only provide a historical analysis of the event but also enable the estimation of survival probabilities for individuals not present in the original dataset. This capability allows researchers to explore hypothetical scenarios and understand how different conditions could have affected survival rates.</a:t>
            </a:r>
          </a:p>
          <a:p>
            <a:endParaRPr lang="en-GB" sz="1400" dirty="0">
              <a:ea typeface="Calibri" panose="020F0502020204030204" pitchFamily="34" charset="0"/>
              <a:cs typeface="Calibri" panose="020F0502020204030204" pitchFamily="34" charset="0"/>
            </a:endParaRPr>
          </a:p>
          <a:p>
            <a:r>
              <a:rPr lang="en-GB" sz="1400" dirty="0">
                <a:ea typeface="Calibri" panose="020F0502020204030204" pitchFamily="34" charset="0"/>
                <a:cs typeface="Calibri" panose="020F0502020204030204" pitchFamily="34" charset="0"/>
              </a:rPr>
              <a:t>Overall, the use of machine learning in Titanic survival prediction has offered a powerful tool for uncovering hidden patterns, making accurate predictions, and enhancing our understanding of the factors that influenced the fate of the passengers. It serves as a reminder of the potential of machine learning to contribute to historical analysis and provide valuable insights into significant events from the past.</a:t>
            </a:r>
            <a:endParaRPr lang="en-IN" sz="1400" dirty="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3951-75E8-9552-21B9-BEB703F0E441}"/>
              </a:ext>
            </a:extLst>
          </p:cNvPr>
          <p:cNvSpPr>
            <a:spLocks noGrp="1"/>
          </p:cNvSpPr>
          <p:nvPr>
            <p:ph type="title"/>
          </p:nvPr>
        </p:nvSpPr>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
        <p:nvSpPr>
          <p:cNvPr id="3" name="Picture Placeholder 2">
            <a:extLst>
              <a:ext uri="{FF2B5EF4-FFF2-40B4-BE49-F238E27FC236}">
                <a16:creationId xmlns:a16="http://schemas.microsoft.com/office/drawing/2014/main" id="{FE95D21B-BAB4-75AC-2DCD-F718FE4D8380}"/>
              </a:ext>
            </a:extLst>
          </p:cNvPr>
          <p:cNvSpPr>
            <a:spLocks noGrp="1"/>
          </p:cNvSpPr>
          <p:nvPr>
            <p:ph type="pic" idx="1"/>
          </p:nvPr>
        </p:nvSpPr>
        <p:spPr/>
      </p:sp>
      <p:sp>
        <p:nvSpPr>
          <p:cNvPr id="4" name="Text Placeholder 3">
            <a:extLst>
              <a:ext uri="{FF2B5EF4-FFF2-40B4-BE49-F238E27FC236}">
                <a16:creationId xmlns:a16="http://schemas.microsoft.com/office/drawing/2014/main" id="{2657E387-154A-E38A-2A7C-28D9EE833354}"/>
              </a:ext>
            </a:extLst>
          </p:cNvPr>
          <p:cNvSpPr>
            <a:spLocks noGrp="1"/>
          </p:cNvSpPr>
          <p:nvPr>
            <p:ph type="body" sz="half" idx="2"/>
          </p:nvPr>
        </p:nvSpPr>
        <p:spPr/>
        <p:txBody>
          <a:bodyPr>
            <a:normAutofit/>
          </a:bodyPr>
          <a:lstStyle/>
          <a:p>
            <a:pPr marL="285750" indent="-285750" algn="l">
              <a:buFont typeface="Wingdings" panose="05000000000000000000" pitchFamily="2" charset="2"/>
              <a:buChar char="Ø"/>
            </a:pPr>
            <a:r>
              <a:rPr lang="en-US" sz="1800" dirty="0">
                <a:latin typeface="Algerian" panose="04020705040A02060702" pitchFamily="82" charset="0"/>
              </a:rPr>
              <a:t>DHIVYA DHARSHAN G    -   CB.EN.U4CCE21016</a:t>
            </a:r>
          </a:p>
          <a:p>
            <a:pPr marL="285750" indent="-285750" algn="l">
              <a:buFont typeface="Wingdings" panose="05000000000000000000" pitchFamily="2" charset="2"/>
              <a:buChar char="Ø"/>
            </a:pPr>
            <a:r>
              <a:rPr lang="en-US" sz="1800" dirty="0">
                <a:latin typeface="Algerian" panose="04020705040A02060702" pitchFamily="82" charset="0"/>
              </a:rPr>
              <a:t>HARI KRISHNA N          	 -   CB.EN.U4CCE21036</a:t>
            </a:r>
          </a:p>
          <a:p>
            <a:pPr marL="285750" indent="-285750" algn="l">
              <a:buFont typeface="Wingdings" panose="05000000000000000000" pitchFamily="2" charset="2"/>
              <a:buChar char="Ø"/>
            </a:pPr>
            <a:r>
              <a:rPr lang="en-US" sz="1800" dirty="0">
                <a:latin typeface="Algerian" panose="04020705040A02060702" pitchFamily="82" charset="0"/>
              </a:rPr>
              <a:t>RAJESH S	                 -   CB.EN.U4CCE21056</a:t>
            </a:r>
          </a:p>
          <a:p>
            <a:pPr marL="285750" indent="-285750" algn="l">
              <a:buFont typeface="Wingdings" panose="05000000000000000000" pitchFamily="2" charset="2"/>
              <a:buChar char="Ø"/>
            </a:pPr>
            <a:r>
              <a:rPr lang="en-US" sz="1800" dirty="0">
                <a:latin typeface="Algerian" panose="04020705040A02060702" pitchFamily="82" charset="0"/>
              </a:rPr>
              <a:t>UTKARSH BHARADWAJ –  CB.EN.U4CCE21076</a:t>
            </a:r>
            <a:endParaRPr lang="en-IN" sz="1800" dirty="0">
              <a:latin typeface="Algerian" panose="04020705040A02060702" pitchFamily="82" charset="0"/>
            </a:endParaRPr>
          </a:p>
        </p:txBody>
      </p:sp>
      <p:pic>
        <p:nvPicPr>
          <p:cNvPr id="1026" name="Picture 2" descr="Titanic Ship HD Wallpapers - Wallpaper Cave">
            <a:extLst>
              <a:ext uri="{FF2B5EF4-FFF2-40B4-BE49-F238E27FC236}">
                <a16:creationId xmlns:a16="http://schemas.microsoft.com/office/drawing/2014/main" id="{8B8D9ED3-E498-F9D6-A1F6-7C366D794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347" y="1066799"/>
            <a:ext cx="6505414" cy="365760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3204036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294</TotalTime>
  <Words>821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Calibri</vt:lpstr>
      <vt:lpstr>Google Sans</vt:lpstr>
      <vt:lpstr>Times New Roman</vt:lpstr>
      <vt:lpstr>Tw Cen MT</vt:lpstr>
      <vt:lpstr>var(--ff-secondary)</vt:lpstr>
      <vt:lpstr>Wingdings</vt:lpstr>
      <vt:lpstr>Droplet</vt:lpstr>
      <vt:lpstr>TITANIC SURVIVAL PREDICTION USING MACHINE LEARNING</vt:lpstr>
      <vt:lpstr>PowerPoint Presentation</vt:lpstr>
      <vt:lpstr>STEP BY STEP ALGORITHM</vt:lpstr>
      <vt:lpstr>PLOTS IN CODE</vt:lpstr>
      <vt:lpstr>ADDITIONAL PLOTS</vt:lpstr>
      <vt:lpstr>PLOTS AFTER MODEL TRAINING</vt:lpstr>
      <vt:lpstr>HOW THE CRASH COULD HAVE BEEN AVOIDED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 USING MACHINE LEARNING</dc:title>
  <dc:creator>Dhivyadarshan - [CB.EN.U4CCE21016]</dc:creator>
  <cp:lastModifiedBy>N Hari Krishna - [CB.EN.U4CCE21036]</cp:lastModifiedBy>
  <cp:revision>37</cp:revision>
  <dcterms:created xsi:type="dcterms:W3CDTF">2023-06-05T16:50:00Z</dcterms:created>
  <dcterms:modified xsi:type="dcterms:W3CDTF">2023-06-13T04:29:07Z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A6C133D0255E4ACCAEC1B8F510380000</vt:lpwstr>
  </property>
  <property fmtid="{D5CDD505-2E9C-101B-9397-08002B2CF9AE}" pid="3" name="KSOProductBuildVer">
    <vt:lpwstr>1033-11.2.0.11537</vt:lpwstr>
  </property>
</Properties>
</file>